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64" r:id="rId3"/>
    <p:sldId id="269" r:id="rId4"/>
    <p:sldId id="270" r:id="rId5"/>
    <p:sldId id="271" r:id="rId6"/>
    <p:sldId id="272" r:id="rId7"/>
    <p:sldId id="273" r:id="rId8"/>
    <p:sldId id="274" r:id="rId9"/>
    <p:sldId id="275" r:id="rId10"/>
    <p:sldId id="276" r:id="rId11"/>
    <p:sldId id="267"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Twinkl" panose="020B0604020202020204" charset="0"/>
      <p:regular r:id="rId19"/>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9540"/>
    <a:srgbClr val="E52122"/>
    <a:srgbClr val="6DBA83"/>
    <a:srgbClr val="E84D15"/>
    <a:srgbClr val="DE1E5A"/>
    <a:srgbClr val="18A0DB"/>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showGuides="1">
      <p:cViewPr varScale="1">
        <p:scale>
          <a:sx n="72" d="100"/>
          <a:sy n="72" d="100"/>
        </p:scale>
        <p:origin x="1146"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83" d="100"/>
          <a:sy n="83" d="100"/>
        </p:scale>
        <p:origin x="3144"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26/11/2020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26/11/2020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7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3000"/>
            </a:schemeClr>
          </a:solidFill>
          <a:ln w="25400" cap="rnd">
            <a:solidFill>
              <a:srgbClr val="0195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1"/>
          <p:cNvSpPr/>
          <p:nvPr userDrawn="1"/>
        </p:nvSpPr>
        <p:spPr bwMode="auto">
          <a:xfrm>
            <a:off x="-8709" y="-8708"/>
            <a:ext cx="9144001" cy="6858000"/>
          </a:xfrm>
          <a:prstGeom prst="roundRect">
            <a:avLst>
              <a:gd name="adj" fmla="val 0"/>
            </a:avLst>
          </a:prstGeom>
          <a:solidFill>
            <a:schemeClr val="bg1">
              <a:alpha val="51000"/>
            </a:schemeClr>
          </a:solidFill>
          <a:ln w="25400" cap="rnd">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14.png"/><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0186"/>
            <a:ext cx="8220075" cy="994306"/>
          </a:xfrm>
        </p:spPr>
        <p:txBody>
          <a:bodyPr/>
          <a:lstStyle/>
          <a:p>
            <a:r>
              <a:rPr lang="en-GB" sz="3600" dirty="0">
                <a:solidFill>
                  <a:srgbClr val="019540"/>
                </a:solidFill>
                <a:latin typeface="+mn-lt"/>
              </a:rPr>
              <a:t>Christmas Traditions</a:t>
            </a:r>
          </a:p>
        </p:txBody>
      </p:sp>
      <p:grpSp>
        <p:nvGrpSpPr>
          <p:cNvPr id="35" name="Group 34"/>
          <p:cNvGrpSpPr/>
          <p:nvPr/>
        </p:nvGrpSpPr>
        <p:grpSpPr>
          <a:xfrm>
            <a:off x="3496867" y="1341123"/>
            <a:ext cx="2135564" cy="1654577"/>
            <a:chOff x="3496867" y="1271451"/>
            <a:chExt cx="2135564" cy="1654577"/>
          </a:xfrm>
        </p:grpSpPr>
        <p:sp>
          <p:nvSpPr>
            <p:cNvPr id="7" name="Oval 6"/>
            <p:cNvSpPr/>
            <p:nvPr/>
          </p:nvSpPr>
          <p:spPr>
            <a:xfrm>
              <a:off x="3911239" y="1271451"/>
              <a:ext cx="1321522" cy="1321522"/>
            </a:xfrm>
            <a:prstGeom prst="ellipse">
              <a:avLst/>
            </a:prstGeom>
            <a:solidFill>
              <a:srgbClr val="6DBA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29463" y="1346926"/>
              <a:ext cx="756886" cy="1139363"/>
            </a:xfrm>
            <a:prstGeom prst="rect">
              <a:avLst/>
            </a:prstGeom>
          </p:spPr>
        </p:pic>
        <p:sp>
          <p:nvSpPr>
            <p:cNvPr id="26" name="Title 20"/>
            <p:cNvSpPr txBox="1">
              <a:spLocks/>
            </p:cNvSpPr>
            <p:nvPr/>
          </p:nvSpPr>
          <p:spPr>
            <a:xfrm>
              <a:off x="3496867" y="2608219"/>
              <a:ext cx="2135564" cy="317809"/>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latin typeface="+mn-lt"/>
                </a:rPr>
                <a:t>Christmas cards</a:t>
              </a:r>
            </a:p>
          </p:txBody>
        </p:sp>
      </p:grpSp>
      <p:grpSp>
        <p:nvGrpSpPr>
          <p:cNvPr id="18" name="Group 17"/>
          <p:cNvGrpSpPr/>
          <p:nvPr/>
        </p:nvGrpSpPr>
        <p:grpSpPr>
          <a:xfrm>
            <a:off x="871637" y="1226386"/>
            <a:ext cx="2135564" cy="1774933"/>
            <a:chOff x="871637" y="1156714"/>
            <a:chExt cx="2135564" cy="1774933"/>
          </a:xfrm>
        </p:grpSpPr>
        <p:sp>
          <p:nvSpPr>
            <p:cNvPr id="2" name="Oval 1"/>
            <p:cNvSpPr/>
            <p:nvPr/>
          </p:nvSpPr>
          <p:spPr>
            <a:xfrm>
              <a:off x="1286009" y="1271451"/>
              <a:ext cx="1321522" cy="1321522"/>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68626" y="1156714"/>
              <a:ext cx="790960" cy="1360601"/>
            </a:xfrm>
            <a:prstGeom prst="rect">
              <a:avLst/>
            </a:prstGeom>
          </p:spPr>
        </p:pic>
        <p:sp>
          <p:nvSpPr>
            <p:cNvPr id="27" name="Title 20"/>
            <p:cNvSpPr txBox="1">
              <a:spLocks/>
            </p:cNvSpPr>
            <p:nvPr/>
          </p:nvSpPr>
          <p:spPr>
            <a:xfrm>
              <a:off x="871637" y="2613838"/>
              <a:ext cx="2135564" cy="317809"/>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latin typeface="+mn-lt"/>
                </a:rPr>
                <a:t>Christmas tree</a:t>
              </a:r>
            </a:p>
          </p:txBody>
        </p:sp>
      </p:grpSp>
      <p:grpSp>
        <p:nvGrpSpPr>
          <p:cNvPr id="38" name="Group 37"/>
          <p:cNvGrpSpPr/>
          <p:nvPr/>
        </p:nvGrpSpPr>
        <p:grpSpPr>
          <a:xfrm>
            <a:off x="3496294" y="3001618"/>
            <a:ext cx="2135564" cy="1650530"/>
            <a:chOff x="3496294" y="2931946"/>
            <a:chExt cx="2135564" cy="1650530"/>
          </a:xfrm>
        </p:grpSpPr>
        <p:sp>
          <p:nvSpPr>
            <p:cNvPr id="19" name="Oval 18"/>
            <p:cNvSpPr/>
            <p:nvPr/>
          </p:nvSpPr>
          <p:spPr>
            <a:xfrm>
              <a:off x="3903888" y="2943782"/>
              <a:ext cx="1321522" cy="1321522"/>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6646" y="2931946"/>
              <a:ext cx="710438" cy="1260797"/>
            </a:xfrm>
            <a:prstGeom prst="rect">
              <a:avLst/>
            </a:prstGeom>
          </p:spPr>
        </p:pic>
        <p:sp>
          <p:nvSpPr>
            <p:cNvPr id="28" name="Title 20"/>
            <p:cNvSpPr txBox="1">
              <a:spLocks/>
            </p:cNvSpPr>
            <p:nvPr/>
          </p:nvSpPr>
          <p:spPr>
            <a:xfrm>
              <a:off x="3496294" y="4264667"/>
              <a:ext cx="2135564" cy="317809"/>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latin typeface="+mn-lt"/>
                </a:rPr>
                <a:t>Father Christmas</a:t>
              </a:r>
            </a:p>
          </p:txBody>
        </p:sp>
      </p:grpSp>
      <p:grpSp>
        <p:nvGrpSpPr>
          <p:cNvPr id="39" name="Group 38"/>
          <p:cNvGrpSpPr/>
          <p:nvPr/>
        </p:nvGrpSpPr>
        <p:grpSpPr>
          <a:xfrm>
            <a:off x="783977" y="3013454"/>
            <a:ext cx="2333690" cy="1644313"/>
            <a:chOff x="783977" y="2943782"/>
            <a:chExt cx="2333690" cy="1644313"/>
          </a:xfrm>
        </p:grpSpPr>
        <p:sp>
          <p:nvSpPr>
            <p:cNvPr id="22" name="Oval 21"/>
            <p:cNvSpPr/>
            <p:nvPr/>
          </p:nvSpPr>
          <p:spPr>
            <a:xfrm>
              <a:off x="1286419" y="2943782"/>
              <a:ext cx="1321522" cy="1321522"/>
            </a:xfrm>
            <a:prstGeom prst="ellipse">
              <a:avLst/>
            </a:prstGeom>
            <a:solidFill>
              <a:srgbClr val="019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45890" y="3211919"/>
              <a:ext cx="1543963" cy="726288"/>
            </a:xfrm>
            <a:prstGeom prst="rect">
              <a:avLst/>
            </a:prstGeom>
          </p:spPr>
        </p:pic>
        <p:sp>
          <p:nvSpPr>
            <p:cNvPr id="29" name="Title 20"/>
            <p:cNvSpPr txBox="1">
              <a:spLocks/>
            </p:cNvSpPr>
            <p:nvPr/>
          </p:nvSpPr>
          <p:spPr>
            <a:xfrm>
              <a:off x="783977" y="4270286"/>
              <a:ext cx="2333690" cy="317809"/>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latin typeface="+mn-lt"/>
                </a:rPr>
                <a:t>Christmas crackers</a:t>
              </a:r>
            </a:p>
          </p:txBody>
        </p:sp>
      </p:grpSp>
      <p:grpSp>
        <p:nvGrpSpPr>
          <p:cNvPr id="41" name="Group 40"/>
          <p:cNvGrpSpPr/>
          <p:nvPr/>
        </p:nvGrpSpPr>
        <p:grpSpPr>
          <a:xfrm>
            <a:off x="3487583" y="4679478"/>
            <a:ext cx="2135564" cy="1657162"/>
            <a:chOff x="3487583" y="4609806"/>
            <a:chExt cx="2135564" cy="1657162"/>
          </a:xfrm>
        </p:grpSpPr>
        <p:sp>
          <p:nvSpPr>
            <p:cNvPr id="25" name="Oval 24"/>
            <p:cNvSpPr/>
            <p:nvPr/>
          </p:nvSpPr>
          <p:spPr>
            <a:xfrm>
              <a:off x="3903888" y="4609806"/>
              <a:ext cx="1321522" cy="1321522"/>
            </a:xfrm>
            <a:prstGeom prst="ellipse">
              <a:avLst/>
            </a:prstGeom>
            <a:solidFill>
              <a:srgbClr val="019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58965" y="4619794"/>
              <a:ext cx="638465" cy="1259828"/>
            </a:xfrm>
            <a:prstGeom prst="rect">
              <a:avLst/>
            </a:prstGeom>
          </p:spPr>
        </p:pic>
        <p:sp>
          <p:nvSpPr>
            <p:cNvPr id="30" name="Title 20"/>
            <p:cNvSpPr txBox="1">
              <a:spLocks/>
            </p:cNvSpPr>
            <p:nvPr/>
          </p:nvSpPr>
          <p:spPr>
            <a:xfrm>
              <a:off x="3487583" y="5949159"/>
              <a:ext cx="2135564" cy="317809"/>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latin typeface="+mn-lt"/>
                </a:rPr>
                <a:t>Carol singing</a:t>
              </a:r>
            </a:p>
          </p:txBody>
        </p:sp>
      </p:grpSp>
      <p:grpSp>
        <p:nvGrpSpPr>
          <p:cNvPr id="40" name="Group 39"/>
          <p:cNvGrpSpPr/>
          <p:nvPr/>
        </p:nvGrpSpPr>
        <p:grpSpPr>
          <a:xfrm>
            <a:off x="862353" y="4679478"/>
            <a:ext cx="2135564" cy="1662781"/>
            <a:chOff x="862353" y="4609806"/>
            <a:chExt cx="2135564" cy="1662781"/>
          </a:xfrm>
        </p:grpSpPr>
        <p:sp>
          <p:nvSpPr>
            <p:cNvPr id="24" name="Oval 23"/>
            <p:cNvSpPr/>
            <p:nvPr/>
          </p:nvSpPr>
          <p:spPr>
            <a:xfrm>
              <a:off x="1278658" y="4609806"/>
              <a:ext cx="1321522" cy="1321522"/>
            </a:xfrm>
            <a:prstGeom prst="ellipse">
              <a:avLst/>
            </a:prstGeom>
            <a:solidFill>
              <a:srgbClr val="6DBA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77302" y="4957581"/>
              <a:ext cx="1351728" cy="643803"/>
            </a:xfrm>
            <a:prstGeom prst="rect">
              <a:avLst/>
            </a:prstGeom>
          </p:spPr>
        </p:pic>
        <p:sp>
          <p:nvSpPr>
            <p:cNvPr id="31" name="Title 20"/>
            <p:cNvSpPr txBox="1">
              <a:spLocks/>
            </p:cNvSpPr>
            <p:nvPr/>
          </p:nvSpPr>
          <p:spPr>
            <a:xfrm>
              <a:off x="862353" y="5954778"/>
              <a:ext cx="2135564" cy="317809"/>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latin typeface="+mn-lt"/>
                </a:rPr>
                <a:t>Turkey dinner</a:t>
              </a:r>
            </a:p>
          </p:txBody>
        </p:sp>
      </p:grpSp>
      <p:grpSp>
        <p:nvGrpSpPr>
          <p:cNvPr id="36" name="Group 35"/>
          <p:cNvGrpSpPr/>
          <p:nvPr/>
        </p:nvGrpSpPr>
        <p:grpSpPr>
          <a:xfrm>
            <a:off x="6119105" y="1341123"/>
            <a:ext cx="2135564" cy="1659167"/>
            <a:chOff x="6119105" y="1271451"/>
            <a:chExt cx="2135564" cy="1659167"/>
          </a:xfrm>
        </p:grpSpPr>
        <p:sp>
          <p:nvSpPr>
            <p:cNvPr id="8" name="Oval 7"/>
            <p:cNvSpPr/>
            <p:nvPr/>
          </p:nvSpPr>
          <p:spPr>
            <a:xfrm>
              <a:off x="6536469" y="1271451"/>
              <a:ext cx="1321522" cy="1321522"/>
            </a:xfrm>
            <a:prstGeom prst="ellipse">
              <a:avLst/>
            </a:prstGeom>
            <a:solidFill>
              <a:srgbClr val="019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684512" y="1341230"/>
              <a:ext cx="1004750" cy="1230854"/>
            </a:xfrm>
            <a:prstGeom prst="rect">
              <a:avLst/>
            </a:prstGeom>
          </p:spPr>
        </p:pic>
        <p:sp>
          <p:nvSpPr>
            <p:cNvPr id="32" name="Title 20"/>
            <p:cNvSpPr txBox="1">
              <a:spLocks/>
            </p:cNvSpPr>
            <p:nvPr/>
          </p:nvSpPr>
          <p:spPr>
            <a:xfrm>
              <a:off x="6119105" y="2612809"/>
              <a:ext cx="2135564" cy="317809"/>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latin typeface="+mn-lt"/>
                </a:rPr>
                <a:t>Mistletoe</a:t>
              </a:r>
            </a:p>
          </p:txBody>
        </p:sp>
      </p:grpSp>
      <p:grpSp>
        <p:nvGrpSpPr>
          <p:cNvPr id="37" name="Group 36"/>
          <p:cNvGrpSpPr/>
          <p:nvPr/>
        </p:nvGrpSpPr>
        <p:grpSpPr>
          <a:xfrm>
            <a:off x="6158004" y="3013454"/>
            <a:ext cx="2135564" cy="1663821"/>
            <a:chOff x="6158004" y="2943782"/>
            <a:chExt cx="2135564" cy="1663821"/>
          </a:xfrm>
        </p:grpSpPr>
        <p:sp>
          <p:nvSpPr>
            <p:cNvPr id="20" name="Oval 19"/>
            <p:cNvSpPr/>
            <p:nvPr/>
          </p:nvSpPr>
          <p:spPr>
            <a:xfrm>
              <a:off x="6530711" y="2943782"/>
              <a:ext cx="1321522" cy="1321522"/>
            </a:xfrm>
            <a:prstGeom prst="ellipse">
              <a:avLst/>
            </a:prstGeom>
            <a:solidFill>
              <a:srgbClr val="6DBA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926178" y="2990032"/>
              <a:ext cx="835140" cy="1229644"/>
            </a:xfrm>
            <a:prstGeom prst="rect">
              <a:avLst/>
            </a:prstGeom>
          </p:spPr>
        </p:pic>
        <p:sp>
          <p:nvSpPr>
            <p:cNvPr id="33" name="Title 20"/>
            <p:cNvSpPr txBox="1">
              <a:spLocks/>
            </p:cNvSpPr>
            <p:nvPr/>
          </p:nvSpPr>
          <p:spPr>
            <a:xfrm>
              <a:off x="6158004" y="4289794"/>
              <a:ext cx="2135564" cy="317809"/>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latin typeface="+mn-lt"/>
                </a:rPr>
                <a:t>Decorations</a:t>
              </a:r>
            </a:p>
          </p:txBody>
        </p:sp>
      </p:grpSp>
      <p:grpSp>
        <p:nvGrpSpPr>
          <p:cNvPr id="42" name="Group 41"/>
          <p:cNvGrpSpPr/>
          <p:nvPr/>
        </p:nvGrpSpPr>
        <p:grpSpPr>
          <a:xfrm>
            <a:off x="6086685" y="4685785"/>
            <a:ext cx="2275537" cy="1653690"/>
            <a:chOff x="6086685" y="4616113"/>
            <a:chExt cx="2275537" cy="1653690"/>
          </a:xfrm>
        </p:grpSpPr>
        <p:sp>
          <p:nvSpPr>
            <p:cNvPr id="23" name="Oval 22"/>
            <p:cNvSpPr/>
            <p:nvPr/>
          </p:nvSpPr>
          <p:spPr>
            <a:xfrm>
              <a:off x="6545178" y="4616113"/>
              <a:ext cx="1321522" cy="1321522"/>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552529" y="4816123"/>
              <a:ext cx="1313869" cy="963712"/>
            </a:xfrm>
            <a:prstGeom prst="rect">
              <a:avLst/>
            </a:prstGeom>
          </p:spPr>
        </p:pic>
        <p:sp>
          <p:nvSpPr>
            <p:cNvPr id="34" name="Title 20"/>
            <p:cNvSpPr txBox="1">
              <a:spLocks/>
            </p:cNvSpPr>
            <p:nvPr/>
          </p:nvSpPr>
          <p:spPr>
            <a:xfrm>
              <a:off x="6086685" y="5951994"/>
              <a:ext cx="2275537" cy="317809"/>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latin typeface="+mn-lt"/>
                </a:rPr>
                <a:t>Christmas pudding</a:t>
              </a:r>
            </a:p>
          </p:txBody>
        </p:sp>
      </p:grpSp>
      <p:pic>
        <p:nvPicPr>
          <p:cNvPr id="43" name="Picture 4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18801159">
            <a:off x="7838560" y="308057"/>
            <a:ext cx="856152" cy="910143"/>
          </a:xfrm>
          <a:prstGeom prst="rect">
            <a:avLst/>
          </a:prstGeom>
        </p:spPr>
      </p:pic>
      <p:pic>
        <p:nvPicPr>
          <p:cNvPr id="46" name="Picture 45"/>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12571470">
            <a:off x="327574" y="383891"/>
            <a:ext cx="856152" cy="910143"/>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fade">
                                      <p:cBhvr>
                                        <p:cTn id="22" dur="500"/>
                                        <p:tgtEl>
                                          <p:spTgt spid="3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500"/>
                                        <p:tgtEl>
                                          <p:spTgt spid="3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500"/>
                                        <p:tgtEl>
                                          <p:spTgt spid="3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fade">
                                      <p:cBhvr>
                                        <p:cTn id="37" dur="500"/>
                                        <p:tgtEl>
                                          <p:spTgt spid="4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0186"/>
            <a:ext cx="8220075" cy="994306"/>
          </a:xfrm>
        </p:spPr>
        <p:txBody>
          <a:bodyPr/>
          <a:lstStyle/>
          <a:p>
            <a:r>
              <a:rPr lang="en-GB" sz="3600" dirty="0">
                <a:solidFill>
                  <a:srgbClr val="019540"/>
                </a:solidFill>
                <a:latin typeface="+mn-lt"/>
              </a:rPr>
              <a:t>Holidays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81102" y="549275"/>
            <a:ext cx="1523148" cy="1473916"/>
          </a:xfrm>
          <a:prstGeom prst="rect">
            <a:avLst/>
          </a:prstGeom>
        </p:spPr>
      </p:pic>
      <p:pic>
        <p:nvPicPr>
          <p:cNvPr id="43" name="Picture 4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549275"/>
            <a:ext cx="1523148" cy="1473916"/>
          </a:xfrm>
          <a:prstGeom prst="rect">
            <a:avLst/>
          </a:prstGeom>
        </p:spPr>
      </p:pic>
      <p:sp>
        <p:nvSpPr>
          <p:cNvPr id="45" name="TextBox 2"/>
          <p:cNvSpPr txBox="1">
            <a:spLocks noChangeArrowheads="1"/>
          </p:cNvSpPr>
          <p:nvPr/>
        </p:nvSpPr>
        <p:spPr bwMode="auto">
          <a:xfrm>
            <a:off x="2132570" y="1386827"/>
            <a:ext cx="4834291"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dirty="0"/>
              <a:t>Because lots of people were a lot wealthier in the Victorian era, some people could take time off work to celebrate for two days - Christmas day and Boxing day.</a:t>
            </a:r>
          </a:p>
        </p:txBody>
      </p:sp>
      <p:sp>
        <p:nvSpPr>
          <p:cNvPr id="46" name="TextBox 5"/>
          <p:cNvSpPr txBox="1">
            <a:spLocks noChangeArrowheads="1"/>
          </p:cNvSpPr>
          <p:nvPr/>
        </p:nvSpPr>
        <p:spPr bwMode="auto">
          <a:xfrm>
            <a:off x="755650" y="2812917"/>
            <a:ext cx="3720556"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t>Boxing day is called boxing day because servants and working people in Victorian times collected boxes from the wealthy containing gifts of money.</a:t>
            </a:r>
          </a:p>
        </p:txBody>
      </p:sp>
      <p:pic>
        <p:nvPicPr>
          <p:cNvPr id="47"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39460" y="2673583"/>
            <a:ext cx="4495557" cy="3301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666206" y="4189252"/>
            <a:ext cx="3505200" cy="1477328"/>
          </a:xfrm>
          <a:prstGeom prst="rect">
            <a:avLst/>
          </a:prstGeom>
        </p:spPr>
        <p:txBody>
          <a:bodyPr wrap="square">
            <a:spAutoFit/>
          </a:bodyPr>
          <a:lstStyle/>
          <a:p>
            <a:endParaRPr lang="en-GB" altLang="en-US" dirty="0"/>
          </a:p>
          <a:p>
            <a:r>
              <a:rPr lang="en-GB" altLang="en-US" dirty="0"/>
              <a:t>People who lived far away from their families were able to return home for the holidays because they could go by train.</a:t>
            </a:r>
          </a:p>
        </p:txBody>
      </p:sp>
    </p:spTree>
    <p:extLst>
      <p:ext uri="{BB962C8B-B14F-4D97-AF65-F5344CB8AC3E}">
        <p14:creationId xmlns:p14="http://schemas.microsoft.com/office/powerpoint/2010/main" val="3541360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par>
                                <p:cTn id="8" presetID="10" presetClass="entr" presetSubtype="0" fill="hold" nodeType="withEffect">
                                  <p:stCondLst>
                                    <p:cond delay="25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fade">
                                      <p:cBhvr>
                                        <p:cTn id="15" dur="500"/>
                                        <p:tgtEl>
                                          <p:spTgt spid="4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6"/>
                                        </p:tgtEl>
                                        <p:attrNameLst>
                                          <p:attrName>style.visibility</p:attrName>
                                        </p:attrNameLst>
                                      </p:cBhvr>
                                      <p:to>
                                        <p:strVal val="visible"/>
                                      </p:to>
                                    </p:set>
                                    <p:animEffect transition="in" filter="fade">
                                      <p:cBhvr>
                                        <p:cTn id="20" dur="500"/>
                                        <p:tgtEl>
                                          <p:spTgt spid="4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0186"/>
            <a:ext cx="8220075" cy="994306"/>
          </a:xfrm>
        </p:spPr>
        <p:txBody>
          <a:bodyPr/>
          <a:lstStyle/>
          <a:p>
            <a:r>
              <a:rPr lang="en-GB" sz="3600" dirty="0">
                <a:solidFill>
                  <a:srgbClr val="019540"/>
                </a:solidFill>
                <a:latin typeface="+mn-lt"/>
              </a:rPr>
              <a:t>The Christmas Tree</a:t>
            </a:r>
          </a:p>
        </p:txBody>
      </p:sp>
      <p:sp>
        <p:nvSpPr>
          <p:cNvPr id="45" name="TextBox 2"/>
          <p:cNvSpPr txBox="1">
            <a:spLocks noChangeArrowheads="1"/>
          </p:cNvSpPr>
          <p:nvPr/>
        </p:nvSpPr>
        <p:spPr bwMode="auto">
          <a:xfrm>
            <a:off x="755650" y="1386827"/>
            <a:ext cx="76327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Queen Victoria’s husband, Prince Albert introduced the Christmas tree to the UK. Their Christmas tree was illustrated in the newspaper, The London News in 1848 and because they were very popular, having a Christmas tree became very fashionable and everybody wanted one. </a:t>
            </a:r>
          </a:p>
        </p:txBody>
      </p:sp>
      <p:sp>
        <p:nvSpPr>
          <p:cNvPr id="46" name="TextBox 5"/>
          <p:cNvSpPr txBox="1">
            <a:spLocks noChangeArrowheads="1"/>
          </p:cNvSpPr>
          <p:nvPr/>
        </p:nvSpPr>
        <p:spPr bwMode="auto">
          <a:xfrm>
            <a:off x="670560" y="2860288"/>
            <a:ext cx="2499360"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a:r>
              <a:rPr lang="en-GB" altLang="en-US" dirty="0"/>
              <a:t>Decorations were homemade and included sewn snowflakes and pouches, paper baskets containing sugared almonds, bead decorations, tinsel, candles, fruit and an angel on top of the tree. </a:t>
            </a:r>
          </a:p>
        </p:txBody>
      </p:sp>
      <p:sp>
        <p:nvSpPr>
          <p:cNvPr id="11" name="TextBox 5"/>
          <p:cNvSpPr txBox="1">
            <a:spLocks noChangeArrowheads="1"/>
          </p:cNvSpPr>
          <p:nvPr/>
        </p:nvSpPr>
        <p:spPr bwMode="auto">
          <a:xfrm>
            <a:off x="5834744" y="2860288"/>
            <a:ext cx="2636531"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a:r>
              <a:rPr lang="en-GB" altLang="en-US" sz="1700" dirty="0"/>
              <a:t>Later on glass ornaments, toys, glitter and lots of other decorations were introduced. Trees were very over decorated. It was seen as a sign of class.</a:t>
            </a:r>
          </a:p>
        </p:txBody>
      </p:sp>
      <p:sp>
        <p:nvSpPr>
          <p:cNvPr id="12" name="TextBox 5"/>
          <p:cNvSpPr txBox="1">
            <a:spLocks noChangeArrowheads="1"/>
          </p:cNvSpPr>
          <p:nvPr/>
        </p:nvSpPr>
        <p:spPr bwMode="auto">
          <a:xfrm>
            <a:off x="5998127" y="4637716"/>
            <a:ext cx="239685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a:r>
              <a:rPr lang="en-GB" altLang="en-US" dirty="0"/>
              <a:t>Just like today, gifts were placed </a:t>
            </a:r>
            <a:br>
              <a:rPr lang="en-GB" altLang="en-US" dirty="0"/>
            </a:br>
            <a:r>
              <a:rPr lang="en-GB" altLang="en-US" dirty="0"/>
              <a:t>underneath the tree.</a:t>
            </a:r>
          </a:p>
        </p:txBody>
      </p:sp>
      <p:pic>
        <p:nvPicPr>
          <p:cNvPr id="13" name="Picture 8"/>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52845" y="2633169"/>
            <a:ext cx="2498974" cy="3224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8801159">
            <a:off x="7838560" y="308057"/>
            <a:ext cx="856152" cy="910143"/>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2571470">
            <a:off x="327574" y="383891"/>
            <a:ext cx="856152" cy="910143"/>
          </a:xfrm>
          <a:prstGeom prst="rect">
            <a:avLst/>
          </a:prstGeom>
        </p:spPr>
      </p:pic>
    </p:spTree>
    <p:extLst>
      <p:ext uri="{BB962C8B-B14F-4D97-AF65-F5344CB8AC3E}">
        <p14:creationId xmlns:p14="http://schemas.microsoft.com/office/powerpoint/2010/main" val="451407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500"/>
                                        <p:tgtEl>
                                          <p:spTgt spid="4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11"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0186"/>
            <a:ext cx="8220075" cy="994306"/>
          </a:xfrm>
        </p:spPr>
        <p:txBody>
          <a:bodyPr/>
          <a:lstStyle/>
          <a:p>
            <a:r>
              <a:rPr lang="en-GB" sz="3600" dirty="0">
                <a:solidFill>
                  <a:srgbClr val="019540"/>
                </a:solidFill>
                <a:latin typeface="+mn-lt"/>
              </a:rPr>
              <a:t>Christmas Cards</a:t>
            </a:r>
          </a:p>
        </p:txBody>
      </p:sp>
      <p:sp>
        <p:nvSpPr>
          <p:cNvPr id="45" name="TextBox 2"/>
          <p:cNvSpPr txBox="1">
            <a:spLocks noChangeArrowheads="1"/>
          </p:cNvSpPr>
          <p:nvPr/>
        </p:nvSpPr>
        <p:spPr bwMode="auto">
          <a:xfrm>
            <a:off x="755650" y="1386827"/>
            <a:ext cx="76327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a:r>
              <a:rPr lang="en-GB" altLang="en-US" dirty="0"/>
              <a:t>The first ever Christmas card was created in 1843 by a man named John </a:t>
            </a:r>
            <a:r>
              <a:rPr lang="en-GB" altLang="en-US" dirty="0" err="1"/>
              <a:t>Calcott</a:t>
            </a:r>
            <a:r>
              <a:rPr lang="en-GB" altLang="en-US" dirty="0"/>
              <a:t> Horsley for his friend Sir Henry Cole who had given him the idea.</a:t>
            </a:r>
          </a:p>
        </p:txBody>
      </p:sp>
      <p:sp>
        <p:nvSpPr>
          <p:cNvPr id="46" name="TextBox 5"/>
          <p:cNvSpPr txBox="1">
            <a:spLocks noChangeArrowheads="1"/>
          </p:cNvSpPr>
          <p:nvPr/>
        </p:nvSpPr>
        <p:spPr bwMode="auto">
          <a:xfrm>
            <a:off x="755650" y="2391451"/>
            <a:ext cx="3711848" cy="2254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Sir Henry Cole wanted a card he could send to friends and colleagues that wished them a ‘Merry Christmas’. The card had an illustration of a family enjoying Christmas and being charitable which he believed was an important part of the Christmas spirit. </a:t>
            </a:r>
          </a:p>
        </p:txBody>
      </p:sp>
      <p:sp>
        <p:nvSpPr>
          <p:cNvPr id="11" name="TextBox 5"/>
          <p:cNvSpPr txBox="1">
            <a:spLocks noChangeArrowheads="1"/>
          </p:cNvSpPr>
          <p:nvPr/>
        </p:nvSpPr>
        <p:spPr bwMode="auto">
          <a:xfrm>
            <a:off x="773068" y="5045405"/>
            <a:ext cx="761528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a:r>
              <a:rPr lang="en-GB" altLang="en-US" dirty="0"/>
              <a:t>1000 copies of the card were printed and sold for one shilling. </a:t>
            </a:r>
          </a:p>
        </p:txBody>
      </p:sp>
      <p:pic>
        <p:nvPicPr>
          <p:cNvPr id="8"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67297" y="2327421"/>
            <a:ext cx="3721053" cy="2382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8801159">
            <a:off x="7838560" y="308057"/>
            <a:ext cx="856152" cy="910143"/>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2571470">
            <a:off x="327574" y="383891"/>
            <a:ext cx="856152" cy="910143"/>
          </a:xfrm>
          <a:prstGeom prst="rect">
            <a:avLst/>
          </a:prstGeom>
        </p:spPr>
      </p:pic>
    </p:spTree>
    <p:extLst>
      <p:ext uri="{BB962C8B-B14F-4D97-AF65-F5344CB8AC3E}">
        <p14:creationId xmlns:p14="http://schemas.microsoft.com/office/powerpoint/2010/main" val="85409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500"/>
                                        <p:tgtEl>
                                          <p:spTgt spid="4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0186"/>
            <a:ext cx="8220075" cy="994306"/>
          </a:xfrm>
        </p:spPr>
        <p:txBody>
          <a:bodyPr/>
          <a:lstStyle/>
          <a:p>
            <a:r>
              <a:rPr lang="en-GB" sz="3600" dirty="0">
                <a:solidFill>
                  <a:srgbClr val="019540"/>
                </a:solidFill>
                <a:latin typeface="+mn-lt"/>
              </a:rPr>
              <a:t>Christmas Parlour Games</a:t>
            </a:r>
          </a:p>
        </p:txBody>
      </p:sp>
      <p:sp>
        <p:nvSpPr>
          <p:cNvPr id="12" name="TextBox 5"/>
          <p:cNvSpPr txBox="1">
            <a:spLocks noChangeArrowheads="1"/>
          </p:cNvSpPr>
          <p:nvPr/>
        </p:nvSpPr>
        <p:spPr bwMode="auto">
          <a:xfrm>
            <a:off x="755650" y="1377178"/>
            <a:ext cx="76327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a:r>
              <a:rPr lang="en-GB" altLang="en-US" dirty="0"/>
              <a:t>There was no TV to watch on a Victorian Christmas day so they had to come up with fun games to entertain the family on Christmas day.</a:t>
            </a:r>
          </a:p>
        </p:txBody>
      </p:sp>
      <p:sp>
        <p:nvSpPr>
          <p:cNvPr id="17" name="TextBox 5"/>
          <p:cNvSpPr txBox="1">
            <a:spLocks noChangeArrowheads="1"/>
          </p:cNvSpPr>
          <p:nvPr/>
        </p:nvSpPr>
        <p:spPr bwMode="auto">
          <a:xfrm>
            <a:off x="755650" y="2169386"/>
            <a:ext cx="76327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Click on a game to read the rules.</a:t>
            </a:r>
          </a:p>
        </p:txBody>
      </p:sp>
      <p:sp>
        <p:nvSpPr>
          <p:cNvPr id="18" name="Sculptor info"/>
          <p:cNvSpPr txBox="1">
            <a:spLocks noChangeArrowheads="1"/>
          </p:cNvSpPr>
          <p:nvPr/>
        </p:nvSpPr>
        <p:spPr bwMode="auto">
          <a:xfrm>
            <a:off x="4279900" y="2768600"/>
            <a:ext cx="4211637"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176213" indent="-176213">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buFont typeface="Arial" panose="020B0604020202020204" pitchFamily="34" charset="0"/>
              <a:buChar char="•"/>
            </a:pPr>
            <a:r>
              <a:rPr lang="en-GB" altLang="en-US" dirty="0"/>
              <a:t>Choose one player to be the sculptor.</a:t>
            </a:r>
          </a:p>
          <a:p>
            <a:pPr eaLnBrk="1" hangingPunct="1">
              <a:buFont typeface="Arial" panose="020B0604020202020204" pitchFamily="34" charset="0"/>
              <a:buChar char="•"/>
            </a:pPr>
            <a:r>
              <a:rPr lang="en-GB" altLang="en-US" dirty="0"/>
              <a:t>All other players stand in a still position.</a:t>
            </a:r>
          </a:p>
          <a:p>
            <a:pPr eaLnBrk="1" hangingPunct="1">
              <a:buFont typeface="Arial" panose="020B0604020202020204" pitchFamily="34" charset="0"/>
              <a:buChar char="•"/>
            </a:pPr>
            <a:r>
              <a:rPr lang="en-GB" altLang="en-US" dirty="0"/>
              <a:t>The sculptor moves the other players into positions that are difficult to hold.</a:t>
            </a:r>
          </a:p>
          <a:p>
            <a:pPr eaLnBrk="1" hangingPunct="1">
              <a:buFont typeface="Arial" panose="020B0604020202020204" pitchFamily="34" charset="0"/>
              <a:buChar char="•"/>
            </a:pPr>
            <a:r>
              <a:rPr lang="en-GB" altLang="en-US" dirty="0"/>
              <a:t>The other players must not laugh, break pose or move.</a:t>
            </a:r>
          </a:p>
          <a:p>
            <a:pPr eaLnBrk="1" hangingPunct="1">
              <a:buFont typeface="Arial" panose="020B0604020202020204" pitchFamily="34" charset="0"/>
              <a:buChar char="•"/>
            </a:pPr>
            <a:r>
              <a:rPr lang="en-GB" altLang="en-US" dirty="0"/>
              <a:t>The sculptor can distract the players and try to make them laugh and </a:t>
            </a:r>
            <a:br>
              <a:rPr lang="en-GB" altLang="en-US" dirty="0"/>
            </a:br>
            <a:r>
              <a:rPr lang="en-GB" altLang="en-US" dirty="0"/>
              <a:t>move but cannot touch them.</a:t>
            </a:r>
          </a:p>
          <a:p>
            <a:pPr eaLnBrk="1" hangingPunct="1">
              <a:buFont typeface="Arial" panose="020B0604020202020204" pitchFamily="34" charset="0"/>
              <a:buChar char="•"/>
            </a:pPr>
            <a:r>
              <a:rPr lang="en-GB" altLang="en-US" dirty="0"/>
              <a:t>The first player to move or laugh becomes the sculptor.</a:t>
            </a:r>
          </a:p>
        </p:txBody>
      </p:sp>
      <p:sp>
        <p:nvSpPr>
          <p:cNvPr id="19" name="laughing game info"/>
          <p:cNvSpPr txBox="1">
            <a:spLocks noChangeArrowheads="1"/>
          </p:cNvSpPr>
          <p:nvPr/>
        </p:nvSpPr>
        <p:spPr bwMode="auto">
          <a:xfrm>
            <a:off x="4279900" y="3022600"/>
            <a:ext cx="3519488"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176213" indent="-176213">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buFont typeface="Arial" panose="020B0604020202020204" pitchFamily="34" charset="0"/>
              <a:buChar char="•"/>
            </a:pPr>
            <a:r>
              <a:rPr lang="en-GB" altLang="en-US" dirty="0"/>
              <a:t>All players sit in a circle</a:t>
            </a:r>
          </a:p>
          <a:p>
            <a:pPr eaLnBrk="1" hangingPunct="1">
              <a:buFont typeface="Arial" panose="020B0604020202020204" pitchFamily="34" charset="0"/>
              <a:buChar char="•"/>
            </a:pPr>
            <a:r>
              <a:rPr lang="en-GB" altLang="en-US" dirty="0"/>
              <a:t>Each player takes it in turns to say ‘ha’, ‘</a:t>
            </a:r>
            <a:r>
              <a:rPr lang="en-GB" altLang="en-US" dirty="0" err="1"/>
              <a:t>ho</a:t>
            </a:r>
            <a:r>
              <a:rPr lang="en-GB" altLang="en-US" dirty="0"/>
              <a:t>’ or ‘</a:t>
            </a:r>
            <a:r>
              <a:rPr lang="en-GB" altLang="en-US" dirty="0" err="1"/>
              <a:t>hee</a:t>
            </a:r>
            <a:r>
              <a:rPr lang="en-GB" altLang="en-US" dirty="0"/>
              <a:t>’.</a:t>
            </a:r>
          </a:p>
          <a:p>
            <a:pPr eaLnBrk="1" hangingPunct="1">
              <a:buFont typeface="Arial" panose="020B0604020202020204" pitchFamily="34" charset="0"/>
              <a:buChar char="•"/>
            </a:pPr>
            <a:r>
              <a:rPr lang="en-GB" altLang="en-US" dirty="0"/>
              <a:t>The first player to start laughing loses and is out of the game.</a:t>
            </a:r>
          </a:p>
          <a:p>
            <a:pPr eaLnBrk="1" hangingPunct="1">
              <a:buFont typeface="Arial" panose="020B0604020202020204" pitchFamily="34" charset="0"/>
              <a:buChar char="•"/>
            </a:pPr>
            <a:r>
              <a:rPr lang="en-GB" altLang="en-US" dirty="0"/>
              <a:t>Continue until everyone is out of the game.</a:t>
            </a:r>
          </a:p>
          <a:p>
            <a:pPr eaLnBrk="1" hangingPunct="1">
              <a:buFont typeface="Arial" panose="020B0604020202020204" pitchFamily="34" charset="0"/>
              <a:buChar char="•"/>
            </a:pPr>
            <a:r>
              <a:rPr lang="en-GB" altLang="en-US" dirty="0"/>
              <a:t>The person who doesn’t laugh for the longest wins.</a:t>
            </a:r>
          </a:p>
        </p:txBody>
      </p:sp>
      <p:sp>
        <p:nvSpPr>
          <p:cNvPr id="20" name="the sculptor"/>
          <p:cNvSpPr txBox="1">
            <a:spLocks noChangeArrowheads="1"/>
          </p:cNvSpPr>
          <p:nvPr/>
        </p:nvSpPr>
        <p:spPr bwMode="auto">
          <a:xfrm>
            <a:off x="904875" y="3046413"/>
            <a:ext cx="35179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b="1" dirty="0">
                <a:solidFill>
                  <a:srgbClr val="BE0928"/>
                </a:solidFill>
              </a:rPr>
              <a:t>The Sculptor</a:t>
            </a:r>
          </a:p>
        </p:txBody>
      </p:sp>
      <p:sp>
        <p:nvSpPr>
          <p:cNvPr id="22" name="the laughing game"/>
          <p:cNvSpPr txBox="1">
            <a:spLocks noChangeArrowheads="1"/>
          </p:cNvSpPr>
          <p:nvPr/>
        </p:nvSpPr>
        <p:spPr bwMode="auto">
          <a:xfrm>
            <a:off x="904875" y="3624263"/>
            <a:ext cx="35179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b="1" dirty="0">
                <a:solidFill>
                  <a:srgbClr val="BE0928"/>
                </a:solidFill>
              </a:rPr>
              <a:t>The Laughing Game</a:t>
            </a:r>
          </a:p>
        </p:txBody>
      </p:sp>
      <p:sp>
        <p:nvSpPr>
          <p:cNvPr id="23" name="how what where when"/>
          <p:cNvSpPr txBox="1">
            <a:spLocks noChangeArrowheads="1"/>
          </p:cNvSpPr>
          <p:nvPr/>
        </p:nvSpPr>
        <p:spPr bwMode="auto">
          <a:xfrm>
            <a:off x="898525" y="4202113"/>
            <a:ext cx="351948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b="1" dirty="0">
                <a:solidFill>
                  <a:srgbClr val="BE0928"/>
                </a:solidFill>
              </a:rPr>
              <a:t>How? What? Where? When?</a:t>
            </a:r>
          </a:p>
        </p:txBody>
      </p:sp>
      <p:sp>
        <p:nvSpPr>
          <p:cNvPr id="24" name="think of an object"/>
          <p:cNvSpPr txBox="1">
            <a:spLocks noChangeArrowheads="1"/>
          </p:cNvSpPr>
          <p:nvPr/>
        </p:nvSpPr>
        <p:spPr bwMode="auto">
          <a:xfrm>
            <a:off x="4297913" y="3008313"/>
            <a:ext cx="3998912" cy="277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176213" indent="-176213">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buFont typeface="Arial" panose="020B0604020202020204" pitchFamily="34" charset="0"/>
              <a:buChar char="•"/>
            </a:pPr>
            <a:r>
              <a:rPr lang="en-GB" altLang="en-US" dirty="0"/>
              <a:t>One player thinks of an object.</a:t>
            </a:r>
          </a:p>
          <a:p>
            <a:pPr eaLnBrk="1" hangingPunct="1">
              <a:buFont typeface="Arial" panose="020B0604020202020204" pitchFamily="34" charset="0"/>
              <a:buChar char="•"/>
            </a:pPr>
            <a:r>
              <a:rPr lang="en-GB" altLang="en-US" dirty="0"/>
              <a:t>The other players try to discover what it is by asking four questions:</a:t>
            </a:r>
            <a:br>
              <a:rPr lang="en-GB" altLang="en-US" dirty="0"/>
            </a:br>
            <a:r>
              <a:rPr lang="en-GB" altLang="en-US" dirty="0"/>
              <a:t>How do you like it?</a:t>
            </a:r>
            <a:br>
              <a:rPr lang="en-GB" altLang="en-US" dirty="0"/>
            </a:br>
            <a:r>
              <a:rPr lang="en-GB" altLang="en-US" dirty="0"/>
              <a:t>Why do you like it?</a:t>
            </a:r>
            <a:br>
              <a:rPr lang="en-GB" altLang="en-US" dirty="0"/>
            </a:br>
            <a:r>
              <a:rPr lang="en-GB" altLang="en-US" dirty="0"/>
              <a:t>When do you like it?</a:t>
            </a:r>
            <a:br>
              <a:rPr lang="en-GB" altLang="en-US" dirty="0"/>
            </a:br>
            <a:r>
              <a:rPr lang="en-GB" altLang="en-US" dirty="0"/>
              <a:t>Where do you like it?</a:t>
            </a:r>
          </a:p>
          <a:p>
            <a:pPr eaLnBrk="1" hangingPunct="1">
              <a:buFont typeface="Arial" panose="020B0604020202020204" pitchFamily="34" charset="0"/>
              <a:buChar char="•"/>
            </a:pPr>
            <a:r>
              <a:rPr lang="en-GB" altLang="en-US" dirty="0"/>
              <a:t>Player 1 must answer the questions.</a:t>
            </a:r>
          </a:p>
          <a:p>
            <a:pPr eaLnBrk="1" hangingPunct="1">
              <a:buFont typeface="Arial" panose="020B0604020202020204" pitchFamily="34" charset="0"/>
              <a:buChar char="•"/>
            </a:pPr>
            <a:r>
              <a:rPr lang="en-GB" altLang="en-US" dirty="0"/>
              <a:t>The person who guesses correctly wins and takes the place of player 1.</a:t>
            </a:r>
          </a:p>
        </p:txBody>
      </p:sp>
      <p:pic>
        <p:nvPicPr>
          <p:cNvPr id="25"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32166" y="4729519"/>
            <a:ext cx="915988" cy="164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8801159">
            <a:off x="7838560" y="308057"/>
            <a:ext cx="856152" cy="910143"/>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2571470">
            <a:off x="327574" y="383891"/>
            <a:ext cx="856152" cy="910143"/>
          </a:xfrm>
          <a:prstGeom prst="rect">
            <a:avLst/>
          </a:prstGeom>
        </p:spPr>
      </p:pic>
    </p:spTree>
    <p:extLst>
      <p:ext uri="{BB962C8B-B14F-4D97-AF65-F5344CB8AC3E}">
        <p14:creationId xmlns:p14="http://schemas.microsoft.com/office/powerpoint/2010/main" val="2949611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5"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1" presetClass="exit" presetSubtype="0" fill="hold" grpId="4" nodeType="withEffect">
                                  <p:stCondLst>
                                    <p:cond delay="0"/>
                                  </p:stCondLst>
                                  <p:childTnLst>
                                    <p:set>
                                      <p:cBhvr>
                                        <p:cTn id="8" dur="1" fill="hold">
                                          <p:stCondLst>
                                            <p:cond delay="0"/>
                                          </p:stCondLst>
                                        </p:cTn>
                                        <p:tgtEl>
                                          <p:spTgt spid="24"/>
                                        </p:tgtEl>
                                        <p:attrNameLst>
                                          <p:attrName>style.visibility</p:attrName>
                                        </p:attrNameLst>
                                      </p:cBhvr>
                                      <p:to>
                                        <p:strVal val="hidden"/>
                                      </p:to>
                                    </p:set>
                                  </p:childTnLst>
                                </p:cTn>
                              </p:par>
                              <p:par>
                                <p:cTn id="9" presetID="1" presetClass="exit" presetSubtype="0" fill="hold" grpId="3" nodeType="withEffect">
                                  <p:stCondLst>
                                    <p:cond delay="0"/>
                                  </p:stCondLst>
                                  <p:childTnLst>
                                    <p:set>
                                      <p:cBhvr>
                                        <p:cTn id="10" dur="1" fill="hold">
                                          <p:stCondLst>
                                            <p:cond delay="0"/>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20"/>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withEffect">
                                  <p:stCondLst>
                                    <p:cond delay="0"/>
                                  </p:stCondLst>
                                  <p:childTnLst>
                                    <p:animEffect transition="out" filter="fade">
                                      <p:cBhvr>
                                        <p:cTn id="15" dur="500"/>
                                        <p:tgtEl>
                                          <p:spTgt spid="19"/>
                                        </p:tgtEl>
                                      </p:cBhvr>
                                    </p:animEffect>
                                    <p:set>
                                      <p:cBhvr>
                                        <p:cTn id="16" dur="1" fill="hold">
                                          <p:stCondLst>
                                            <p:cond delay="499"/>
                                          </p:stCondLst>
                                        </p:cTn>
                                        <p:tgtEl>
                                          <p:spTgt spid="19"/>
                                        </p:tgtEl>
                                        <p:attrNameLst>
                                          <p:attrName>style.visibility</p:attrName>
                                        </p:attrNameLst>
                                      </p:cBhvr>
                                      <p:to>
                                        <p:strVal val="hidden"/>
                                      </p:to>
                                    </p:set>
                                  </p:childTnLst>
                                </p:cTn>
                              </p:par>
                              <p:par>
                                <p:cTn id="17" presetID="10" presetClass="exit" presetSubtype="0" fill="hold" grpId="3" nodeType="withEffect">
                                  <p:stCondLst>
                                    <p:cond delay="0"/>
                                  </p:stCondLst>
                                  <p:childTnLst>
                                    <p:animEffect transition="out" filter="fade">
                                      <p:cBhvr>
                                        <p:cTn id="18" dur="500"/>
                                        <p:tgtEl>
                                          <p:spTgt spid="24"/>
                                        </p:tgtEl>
                                      </p:cBhvr>
                                    </p:animEffect>
                                    <p:set>
                                      <p:cBhvr>
                                        <p:cTn id="19" dur="1" fill="hold">
                                          <p:stCondLst>
                                            <p:cond delay="499"/>
                                          </p:stCondLst>
                                        </p:cTn>
                                        <p:tgtEl>
                                          <p:spTgt spid="24"/>
                                        </p:tgtEl>
                                        <p:attrNameLst>
                                          <p:attrName>style.visibility</p:attrName>
                                        </p:attrNameLst>
                                      </p:cBhvr>
                                      <p:to>
                                        <p:strVal val="hidden"/>
                                      </p:to>
                                    </p:se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childTnLst>
                    </p:cTn>
                  </p:par>
                </p:childTnLst>
              </p:cTn>
              <p:nextCondLst>
                <p:cond evt="onClick" delay="0">
                  <p:tgtEl>
                    <p:spTgt spid="20"/>
                  </p:tgtEl>
                </p:cond>
              </p:nextCondLst>
            </p:seq>
            <p:seq concurrent="1" nextAc="seek">
              <p:cTn id="24" restart="whenNotActive" fill="hold" evtFilter="cancelBubble" nodeType="interactiveSeq">
                <p:stCondLst>
                  <p:cond evt="onClick" delay="0">
                    <p:tgtEl>
                      <p:spTgt spid="22"/>
                    </p:tgtEl>
                  </p:cond>
                </p:stCondLst>
                <p:endSync evt="end" delay="0">
                  <p:rtn val="all"/>
                </p:endSync>
                <p:childTnLst>
                  <p:par>
                    <p:cTn id="25" fill="hold">
                      <p:stCondLst>
                        <p:cond delay="0"/>
                      </p:stCondLst>
                      <p:childTnLst>
                        <p:par>
                          <p:cTn id="26" fill="hold">
                            <p:stCondLst>
                              <p:cond delay="0"/>
                            </p:stCondLst>
                            <p:childTnLst>
                              <p:par>
                                <p:cTn id="27" presetID="10" presetClass="exit" presetSubtype="0" fill="hold" grpId="3" nodeType="clickEffect">
                                  <p:stCondLst>
                                    <p:cond delay="0"/>
                                  </p:stCondLst>
                                  <p:childTnLst>
                                    <p:animEffect transition="out" filter="fade">
                                      <p:cBhvr>
                                        <p:cTn id="28" dur="500"/>
                                        <p:tgtEl>
                                          <p:spTgt spid="18"/>
                                        </p:tgtEl>
                                      </p:cBhvr>
                                    </p:animEffect>
                                    <p:set>
                                      <p:cBhvr>
                                        <p:cTn id="29" dur="1" fill="hold">
                                          <p:stCondLst>
                                            <p:cond delay="499"/>
                                          </p:stCondLst>
                                        </p:cTn>
                                        <p:tgtEl>
                                          <p:spTgt spid="18"/>
                                        </p:tgtEl>
                                        <p:attrNameLst>
                                          <p:attrName>style.visibility</p:attrName>
                                        </p:attrNameLst>
                                      </p:cBhvr>
                                      <p:to>
                                        <p:strVal val="hidden"/>
                                      </p:to>
                                    </p:set>
                                  </p:childTnLst>
                                </p:cTn>
                              </p:par>
                              <p:par>
                                <p:cTn id="30" presetID="10" presetClass="exit" presetSubtype="0" fill="hold" grpId="2" nodeType="withEffect">
                                  <p:stCondLst>
                                    <p:cond delay="0"/>
                                  </p:stCondLst>
                                  <p:childTnLst>
                                    <p:animEffect transition="out" filter="fade">
                                      <p:cBhvr>
                                        <p:cTn id="31" dur="500"/>
                                        <p:tgtEl>
                                          <p:spTgt spid="24"/>
                                        </p:tgtEl>
                                      </p:cBhvr>
                                    </p:animEffect>
                                    <p:set>
                                      <p:cBhvr>
                                        <p:cTn id="32" dur="1" fill="hold">
                                          <p:stCondLst>
                                            <p:cond delay="499"/>
                                          </p:stCondLst>
                                        </p:cTn>
                                        <p:tgtEl>
                                          <p:spTgt spid="24"/>
                                        </p:tgtEl>
                                        <p:attrNameLst>
                                          <p:attrName>style.visibility</p:attrName>
                                        </p:attrNameLst>
                                      </p:cBhvr>
                                      <p:to>
                                        <p:strVal val="hidden"/>
                                      </p:to>
                                    </p:set>
                                  </p:childTnLst>
                                </p:cTn>
                              </p:par>
                            </p:childTnLst>
                          </p:cTn>
                        </p:par>
                        <p:par>
                          <p:cTn id="33" fill="hold">
                            <p:stCondLst>
                              <p:cond delay="5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childTnLst>
                    </p:cTn>
                  </p:par>
                </p:childTnLst>
              </p:cTn>
              <p:nextCondLst>
                <p:cond evt="onClick" delay="0">
                  <p:tgtEl>
                    <p:spTgt spid="22"/>
                  </p:tgtEl>
                </p:cond>
              </p:nextCondLst>
            </p:seq>
            <p:seq concurrent="1" nextAc="seek">
              <p:cTn id="37" restart="whenNotActive" fill="hold" evtFilter="cancelBubble" nodeType="interactiveSeq">
                <p:stCondLst>
                  <p:cond evt="onClick" delay="0">
                    <p:tgtEl>
                      <p:spTgt spid="23"/>
                    </p:tgtEl>
                  </p:cond>
                </p:stCondLst>
                <p:endSync evt="end" delay="0">
                  <p:rtn val="all"/>
                </p:endSync>
                <p:childTnLst>
                  <p:par>
                    <p:cTn id="38" fill="hold">
                      <p:stCondLst>
                        <p:cond delay="0"/>
                      </p:stCondLst>
                      <p:childTnLst>
                        <p:par>
                          <p:cTn id="39" fill="hold">
                            <p:stCondLst>
                              <p:cond delay="0"/>
                            </p:stCondLst>
                            <p:childTnLst>
                              <p:par>
                                <p:cTn id="40" presetID="10" presetClass="exit" presetSubtype="0" fill="hold" grpId="4" nodeType="clickEffect">
                                  <p:stCondLst>
                                    <p:cond delay="0"/>
                                  </p:stCondLst>
                                  <p:childTnLst>
                                    <p:animEffect transition="out" filter="fade">
                                      <p:cBhvr>
                                        <p:cTn id="41" dur="500"/>
                                        <p:tgtEl>
                                          <p:spTgt spid="18"/>
                                        </p:tgtEl>
                                      </p:cBhvr>
                                    </p:animEffect>
                                    <p:set>
                                      <p:cBhvr>
                                        <p:cTn id="42" dur="1" fill="hold">
                                          <p:stCondLst>
                                            <p:cond delay="499"/>
                                          </p:stCondLst>
                                        </p:cTn>
                                        <p:tgtEl>
                                          <p:spTgt spid="18"/>
                                        </p:tgtEl>
                                        <p:attrNameLst>
                                          <p:attrName>style.visibility</p:attrName>
                                        </p:attrNameLst>
                                      </p:cBhvr>
                                      <p:to>
                                        <p:strVal val="hidden"/>
                                      </p:to>
                                    </p:set>
                                  </p:childTnLst>
                                </p:cTn>
                              </p:par>
                              <p:par>
                                <p:cTn id="43" presetID="10" presetClass="exit" presetSubtype="0" fill="hold" grpId="2" nodeType="withEffect">
                                  <p:stCondLst>
                                    <p:cond delay="0"/>
                                  </p:stCondLst>
                                  <p:childTnLst>
                                    <p:animEffect transition="out" filter="fade">
                                      <p:cBhvr>
                                        <p:cTn id="44" dur="500"/>
                                        <p:tgtEl>
                                          <p:spTgt spid="19"/>
                                        </p:tgtEl>
                                      </p:cBhvr>
                                    </p:animEffect>
                                    <p:set>
                                      <p:cBhvr>
                                        <p:cTn id="45" dur="1" fill="hold">
                                          <p:stCondLst>
                                            <p:cond delay="499"/>
                                          </p:stCondLst>
                                        </p:cTn>
                                        <p:tgtEl>
                                          <p:spTgt spid="19"/>
                                        </p:tgtEl>
                                        <p:attrNameLst>
                                          <p:attrName>style.visibility</p:attrName>
                                        </p:attrNameLst>
                                      </p:cBhvr>
                                      <p:to>
                                        <p:strVal val="hidden"/>
                                      </p:to>
                                    </p:set>
                                  </p:childTnLst>
                                </p:cTn>
                              </p:par>
                            </p:childTnLst>
                          </p:cTn>
                        </p:par>
                        <p:par>
                          <p:cTn id="46" fill="hold">
                            <p:stCondLst>
                              <p:cond delay="500"/>
                            </p:stCondLst>
                            <p:childTnLst>
                              <p:par>
                                <p:cTn id="47" presetID="10" presetClass="entr" presetSubtype="0"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childTnLst>
                          </p:cTn>
                        </p:par>
                      </p:childTnLst>
                    </p:cTn>
                  </p:par>
                </p:childTnLst>
              </p:cTn>
              <p:nextCondLst>
                <p:cond evt="onClick" delay="0">
                  <p:tgtEl>
                    <p:spTgt spid="23"/>
                  </p:tgtEl>
                </p:cond>
              </p:nextCondLst>
            </p:seq>
          </p:childTnLst>
        </p:cTn>
      </p:par>
    </p:tnLst>
    <p:bldLst>
      <p:bldP spid="18" grpId="0"/>
      <p:bldP spid="18" grpId="3"/>
      <p:bldP spid="18" grpId="4"/>
      <p:bldP spid="18" grpId="5"/>
      <p:bldP spid="19" grpId="0"/>
      <p:bldP spid="19" grpId="1"/>
      <p:bldP spid="19" grpId="2"/>
      <p:bldP spid="19" grpId="3"/>
      <p:bldP spid="24" grpId="0"/>
      <p:bldP spid="24" grpId="2"/>
      <p:bldP spid="24" grpId="3"/>
      <p:bldP spid="24" grpId="4"/>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96269" y="5076217"/>
            <a:ext cx="4718625" cy="1016608"/>
          </a:xfrm>
          <a:prstGeom prst="rect">
            <a:avLst/>
          </a:prstGeom>
        </p:spPr>
      </p:pic>
      <p:sp>
        <p:nvSpPr>
          <p:cNvPr id="21" name="Title 20"/>
          <p:cNvSpPr>
            <a:spLocks noGrp="1"/>
          </p:cNvSpPr>
          <p:nvPr>
            <p:ph type="title"/>
          </p:nvPr>
        </p:nvSpPr>
        <p:spPr>
          <a:xfrm>
            <a:off x="457198" y="470186"/>
            <a:ext cx="8220075" cy="994306"/>
          </a:xfrm>
        </p:spPr>
        <p:txBody>
          <a:bodyPr/>
          <a:lstStyle/>
          <a:p>
            <a:r>
              <a:rPr lang="en-GB" sz="3600" dirty="0">
                <a:solidFill>
                  <a:srgbClr val="019540"/>
                </a:solidFill>
                <a:latin typeface="+mn-lt"/>
              </a:rPr>
              <a:t>The Christmas Cracker</a:t>
            </a:r>
          </a:p>
        </p:txBody>
      </p:sp>
      <p:sp>
        <p:nvSpPr>
          <p:cNvPr id="45" name="TextBox 2"/>
          <p:cNvSpPr txBox="1">
            <a:spLocks noChangeArrowheads="1"/>
          </p:cNvSpPr>
          <p:nvPr/>
        </p:nvSpPr>
        <p:spPr bwMode="auto">
          <a:xfrm>
            <a:off x="755650" y="1386827"/>
            <a:ext cx="7632700" cy="1661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Invented in 1848 by Tom Smith.</a:t>
            </a:r>
          </a:p>
          <a:p>
            <a:endParaRPr lang="en-GB" altLang="en-US" dirty="0"/>
          </a:p>
          <a:p>
            <a:r>
              <a:rPr lang="en-GB" altLang="en-US" dirty="0"/>
              <a:t>They were created as a way to sell sweets.</a:t>
            </a:r>
          </a:p>
          <a:p>
            <a:endParaRPr lang="en-GB" altLang="en-US" dirty="0"/>
          </a:p>
          <a:p>
            <a:r>
              <a:rPr lang="en-GB" altLang="en-US" dirty="0"/>
              <a:t>A simple package was filled with the sweets which snapped when pulled apart to reveal the sweets.</a:t>
            </a:r>
          </a:p>
        </p:txBody>
      </p:sp>
      <p:sp>
        <p:nvSpPr>
          <p:cNvPr id="46" name="TextBox 5"/>
          <p:cNvSpPr txBox="1">
            <a:spLocks noChangeArrowheads="1"/>
          </p:cNvSpPr>
          <p:nvPr/>
        </p:nvSpPr>
        <p:spPr bwMode="auto">
          <a:xfrm>
            <a:off x="755650" y="3261784"/>
            <a:ext cx="3711848" cy="1661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Later in the Victorian period the sweets were replaced with gifts and paper hats.</a:t>
            </a:r>
          </a:p>
          <a:p>
            <a:endParaRPr lang="en-GB" altLang="en-US" dirty="0"/>
          </a:p>
          <a:p>
            <a:r>
              <a:rPr lang="en-GB" altLang="en-US" dirty="0"/>
              <a:t>Christmas crackers are still popular at Christmas time today.</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698240">
            <a:off x="4037249" y="3006750"/>
            <a:ext cx="4892050" cy="2301245"/>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8801159">
            <a:off x="7838560" y="308057"/>
            <a:ext cx="856152" cy="910143"/>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2571470">
            <a:off x="327574" y="383891"/>
            <a:ext cx="856152" cy="910143"/>
          </a:xfrm>
          <a:prstGeom prst="rect">
            <a:avLst/>
          </a:prstGeom>
        </p:spPr>
      </p:pic>
    </p:spTree>
    <p:extLst>
      <p:ext uri="{BB962C8B-B14F-4D97-AF65-F5344CB8AC3E}">
        <p14:creationId xmlns:p14="http://schemas.microsoft.com/office/powerpoint/2010/main" val="1538375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fade">
                                      <p:cBhvr>
                                        <p:cTn id="12"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0186"/>
            <a:ext cx="8220075" cy="994306"/>
          </a:xfrm>
        </p:spPr>
        <p:txBody>
          <a:bodyPr/>
          <a:lstStyle/>
          <a:p>
            <a:r>
              <a:rPr lang="en-GB" sz="3600" dirty="0">
                <a:solidFill>
                  <a:srgbClr val="019540"/>
                </a:solidFill>
                <a:latin typeface="+mn-lt"/>
              </a:rPr>
              <a:t>Christmas Dinner</a:t>
            </a:r>
          </a:p>
        </p:txBody>
      </p:sp>
      <p:sp>
        <p:nvSpPr>
          <p:cNvPr id="45" name="TextBox 2"/>
          <p:cNvSpPr txBox="1">
            <a:spLocks noChangeArrowheads="1"/>
          </p:cNvSpPr>
          <p:nvPr/>
        </p:nvSpPr>
        <p:spPr bwMode="auto">
          <a:xfrm>
            <a:off x="755650" y="1386827"/>
            <a:ext cx="76327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The Christmas turkey was the perfect size for a middle class family although only wealthy families could afford turkey until the 20th century. Before that they usually ate rabbit.</a:t>
            </a:r>
          </a:p>
        </p:txBody>
      </p:sp>
      <p:sp>
        <p:nvSpPr>
          <p:cNvPr id="46" name="TextBox 5"/>
          <p:cNvSpPr txBox="1">
            <a:spLocks noChangeArrowheads="1"/>
          </p:cNvSpPr>
          <p:nvPr/>
        </p:nvSpPr>
        <p:spPr bwMode="auto">
          <a:xfrm>
            <a:off x="755650" y="2764832"/>
            <a:ext cx="371184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Mince pies used to contain meat instead of fruit.</a:t>
            </a:r>
          </a:p>
        </p:txBody>
      </p:sp>
      <p:sp>
        <p:nvSpPr>
          <p:cNvPr id="11" name="TextBox 5"/>
          <p:cNvSpPr txBox="1">
            <a:spLocks noChangeArrowheads="1"/>
          </p:cNvSpPr>
          <p:nvPr/>
        </p:nvSpPr>
        <p:spPr bwMode="auto">
          <a:xfrm>
            <a:off x="755650" y="3901534"/>
            <a:ext cx="7615282"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The Christmas pudding was </a:t>
            </a:r>
            <a:br>
              <a:rPr lang="en-GB" altLang="en-US" dirty="0"/>
            </a:br>
            <a:r>
              <a:rPr lang="en-GB" altLang="en-US" dirty="0"/>
              <a:t>homemade and sometimes </a:t>
            </a:r>
          </a:p>
          <a:p>
            <a:r>
              <a:rPr lang="en-GB" altLang="en-US" dirty="0"/>
              <a:t>sprinkled with brandy and set </a:t>
            </a:r>
            <a:br>
              <a:rPr lang="en-GB" altLang="en-US" dirty="0"/>
            </a:br>
            <a:r>
              <a:rPr lang="en-GB" altLang="en-US" dirty="0"/>
              <a:t>on fire before serving.</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67498" y="2391451"/>
            <a:ext cx="4265038" cy="3515127"/>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45977" y="4723156"/>
            <a:ext cx="2672382" cy="1796457"/>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8801159">
            <a:off x="7838560" y="308057"/>
            <a:ext cx="856152" cy="910143"/>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2571470">
            <a:off x="327574" y="383891"/>
            <a:ext cx="856152" cy="910143"/>
          </a:xfrm>
          <a:prstGeom prst="rect">
            <a:avLst/>
          </a:prstGeom>
        </p:spPr>
      </p:pic>
    </p:spTree>
    <p:extLst>
      <p:ext uri="{BB962C8B-B14F-4D97-AF65-F5344CB8AC3E}">
        <p14:creationId xmlns:p14="http://schemas.microsoft.com/office/powerpoint/2010/main" val="386707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fade">
                                      <p:cBhvr>
                                        <p:cTn id="12" dur="500"/>
                                        <p:tgtEl>
                                          <p:spTgt spid="46"/>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23713" y="2381133"/>
            <a:ext cx="1935974" cy="3166393"/>
          </a:xfrm>
          <a:prstGeom prst="rect">
            <a:avLst/>
          </a:prstGeom>
        </p:spPr>
      </p:pic>
      <p:sp>
        <p:nvSpPr>
          <p:cNvPr id="21" name="Title 20"/>
          <p:cNvSpPr>
            <a:spLocks noGrp="1"/>
          </p:cNvSpPr>
          <p:nvPr>
            <p:ph type="title"/>
          </p:nvPr>
        </p:nvSpPr>
        <p:spPr>
          <a:xfrm>
            <a:off x="457198" y="470186"/>
            <a:ext cx="8220075" cy="994306"/>
          </a:xfrm>
        </p:spPr>
        <p:txBody>
          <a:bodyPr/>
          <a:lstStyle/>
          <a:p>
            <a:r>
              <a:rPr lang="en-GB" sz="3600" dirty="0">
                <a:solidFill>
                  <a:srgbClr val="019540"/>
                </a:solidFill>
                <a:latin typeface="+mn-lt"/>
              </a:rPr>
              <a:t>Christmas Gifts</a:t>
            </a:r>
          </a:p>
        </p:txBody>
      </p:sp>
      <p:sp>
        <p:nvSpPr>
          <p:cNvPr id="45" name="TextBox 2"/>
          <p:cNvSpPr txBox="1">
            <a:spLocks noChangeArrowheads="1"/>
          </p:cNvSpPr>
          <p:nvPr/>
        </p:nvSpPr>
        <p:spPr bwMode="auto">
          <a:xfrm>
            <a:off x="755650" y="1386827"/>
            <a:ext cx="76327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In early Victorian times toys were handmade so only wealthy people could afford them. Later on, when lots of factories opened, games, dolls, books and clockwork toys were a lot more affordable to the middle class. </a:t>
            </a:r>
          </a:p>
        </p:txBody>
      </p:sp>
      <p:sp>
        <p:nvSpPr>
          <p:cNvPr id="46" name="TextBox 5"/>
          <p:cNvSpPr txBox="1">
            <a:spLocks noChangeArrowheads="1"/>
          </p:cNvSpPr>
          <p:nvPr/>
        </p:nvSpPr>
        <p:spPr bwMode="auto">
          <a:xfrm>
            <a:off x="755650" y="2764832"/>
            <a:ext cx="371184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In a poor child’s Christmas stocking only an apple, an orange and a few nuts would be found and if they were really lucky, a small gift such as a book or a pair of gloves.</a:t>
            </a:r>
          </a:p>
        </p:txBody>
      </p:sp>
      <p:pic>
        <p:nvPicPr>
          <p:cNvPr id="8"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73213" y="4398292"/>
            <a:ext cx="1349375"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5650" y="4911055"/>
            <a:ext cx="1101725"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6"/>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96786" y="3134465"/>
            <a:ext cx="921693" cy="3203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445592">
            <a:off x="3589814" y="3832737"/>
            <a:ext cx="2731529" cy="2140844"/>
          </a:xfrm>
          <a:prstGeom prst="rect">
            <a:avLst/>
          </a:prstGeom>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8801159">
            <a:off x="7838560" y="308057"/>
            <a:ext cx="856152" cy="910143"/>
          </a:xfrm>
          <a:prstGeom prst="rect">
            <a:avLst/>
          </a:prstGeom>
        </p:spPr>
      </p:pic>
      <p:pic>
        <p:nvPicPr>
          <p:cNvPr id="12" name="Picture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2571470">
            <a:off x="327574" y="383891"/>
            <a:ext cx="856152" cy="910143"/>
          </a:xfrm>
          <a:prstGeom prst="rect">
            <a:avLst/>
          </a:prstGeom>
        </p:spPr>
      </p:pic>
    </p:spTree>
    <p:extLst>
      <p:ext uri="{BB962C8B-B14F-4D97-AF65-F5344CB8AC3E}">
        <p14:creationId xmlns:p14="http://schemas.microsoft.com/office/powerpoint/2010/main" val="2566781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childTnLst>
                          </p:cTn>
                        </p:par>
                        <p:par>
                          <p:cTn id="8" fill="hold">
                            <p:stCondLst>
                              <p:cond delay="500"/>
                            </p:stCondLst>
                            <p:childTnLst>
                              <p:par>
                                <p:cTn id="9" presetID="10" presetClass="entr" presetSubtype="0" fill="hold" nodeType="afterEffect">
                                  <p:stCondLst>
                                    <p:cond delay="25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250"/>
                            </p:stCondLst>
                            <p:childTnLst>
                              <p:par>
                                <p:cTn id="13" presetID="10" presetClass="entr" presetSubtype="0" fill="hold" nodeType="afterEffect">
                                  <p:stCondLst>
                                    <p:cond delay="25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500"/>
                                        <p:tgtEl>
                                          <p:spTgt spid="46"/>
                                        </p:tgtEl>
                                      </p:cBhvr>
                                    </p:animEffect>
                                  </p:childTnLst>
                                </p:cTn>
                              </p:par>
                            </p:childTnLst>
                          </p:cTn>
                        </p:par>
                        <p:par>
                          <p:cTn id="25" fill="hold">
                            <p:stCondLst>
                              <p:cond delay="500"/>
                            </p:stCondLst>
                            <p:childTnLst>
                              <p:par>
                                <p:cTn id="26" presetID="10" presetClass="entr" presetSubtype="0" fill="hold" nodeType="afterEffect">
                                  <p:stCondLst>
                                    <p:cond delay="25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par>
                          <p:cTn id="29" fill="hold">
                            <p:stCondLst>
                              <p:cond delay="1250"/>
                            </p:stCondLst>
                            <p:childTnLst>
                              <p:par>
                                <p:cTn id="30" presetID="10" presetClass="entr" presetSubtype="0" fill="hold" nodeType="afterEffect">
                                  <p:stCondLst>
                                    <p:cond delay="25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0186"/>
            <a:ext cx="8220075" cy="994306"/>
          </a:xfrm>
        </p:spPr>
        <p:txBody>
          <a:bodyPr/>
          <a:lstStyle/>
          <a:p>
            <a:r>
              <a:rPr lang="en-GB" sz="3600" dirty="0">
                <a:solidFill>
                  <a:srgbClr val="019540"/>
                </a:solidFill>
                <a:latin typeface="+mn-lt"/>
              </a:rPr>
              <a:t>Christmas Carols</a:t>
            </a:r>
          </a:p>
        </p:txBody>
      </p:sp>
      <p:sp>
        <p:nvSpPr>
          <p:cNvPr id="45" name="TextBox 2"/>
          <p:cNvSpPr txBox="1">
            <a:spLocks noChangeArrowheads="1"/>
          </p:cNvSpPr>
          <p:nvPr/>
        </p:nvSpPr>
        <p:spPr bwMode="auto">
          <a:xfrm>
            <a:off x="755650" y="1386827"/>
            <a:ext cx="76327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Carol singers and musicians sang a lot of carols that are still sung today:</a:t>
            </a:r>
          </a:p>
        </p:txBody>
      </p:sp>
      <p:sp>
        <p:nvSpPr>
          <p:cNvPr id="46" name="TextBox 5"/>
          <p:cNvSpPr txBox="1">
            <a:spLocks noChangeArrowheads="1"/>
          </p:cNvSpPr>
          <p:nvPr/>
        </p:nvSpPr>
        <p:spPr bwMode="auto">
          <a:xfrm>
            <a:off x="755650" y="2764832"/>
            <a:ext cx="37118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O Come all ye Faithful</a:t>
            </a: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801159">
            <a:off x="7838560" y="308057"/>
            <a:ext cx="856152" cy="910143"/>
          </a:xfrm>
          <a:prstGeom prst="rect">
            <a:avLst/>
          </a:prstGeom>
        </p:spPr>
      </p:pic>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2571470">
            <a:off x="327574" y="383891"/>
            <a:ext cx="856152" cy="910143"/>
          </a:xfrm>
          <a:prstGeom prst="rect">
            <a:avLst/>
          </a:prstGeom>
        </p:spPr>
      </p:pic>
      <p:sp>
        <p:nvSpPr>
          <p:cNvPr id="13" name="TextBox 5"/>
          <p:cNvSpPr txBox="1">
            <a:spLocks noChangeArrowheads="1"/>
          </p:cNvSpPr>
          <p:nvPr/>
        </p:nvSpPr>
        <p:spPr bwMode="auto">
          <a:xfrm>
            <a:off x="755650" y="3152001"/>
            <a:ext cx="37118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Once in Royal David’s City</a:t>
            </a:r>
          </a:p>
        </p:txBody>
      </p:sp>
      <p:sp>
        <p:nvSpPr>
          <p:cNvPr id="14" name="TextBox 5"/>
          <p:cNvSpPr txBox="1">
            <a:spLocks noChangeArrowheads="1"/>
          </p:cNvSpPr>
          <p:nvPr/>
        </p:nvSpPr>
        <p:spPr bwMode="auto">
          <a:xfrm>
            <a:off x="755650" y="3554090"/>
            <a:ext cx="37118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O Little Town of Bethlehem</a:t>
            </a:r>
          </a:p>
        </p:txBody>
      </p:sp>
      <p:sp>
        <p:nvSpPr>
          <p:cNvPr id="15" name="TextBox 5"/>
          <p:cNvSpPr txBox="1">
            <a:spLocks noChangeArrowheads="1"/>
          </p:cNvSpPr>
          <p:nvPr/>
        </p:nvSpPr>
        <p:spPr bwMode="auto">
          <a:xfrm>
            <a:off x="755650" y="4004337"/>
            <a:ext cx="37118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Away in a Manger</a:t>
            </a:r>
          </a:p>
        </p:txBody>
      </p:sp>
      <p:pic>
        <p:nvPicPr>
          <p:cNvPr id="16"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9075" y="2327275"/>
            <a:ext cx="3751263" cy="374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9197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fade">
                                      <p:cBhvr>
                                        <p:cTn id="16" dur="500"/>
                                        <p:tgtEl>
                                          <p:spTgt spid="4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13" grpId="0"/>
      <p:bldP spid="14" grpId="0"/>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81</TotalTime>
  <Words>812</Words>
  <Application>Microsoft Office PowerPoint</Application>
  <PresentationFormat>On-screen Show (4:3)</PresentationFormat>
  <Paragraphs>68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Twinkl</vt:lpstr>
      <vt:lpstr>Office Theme</vt:lpstr>
      <vt:lpstr>PowerPoint Presentation</vt:lpstr>
      <vt:lpstr>Christmas Traditions</vt:lpstr>
      <vt:lpstr>Holidays</vt:lpstr>
      <vt:lpstr>The Christmas Tree</vt:lpstr>
      <vt:lpstr>Christmas Cards</vt:lpstr>
      <vt:lpstr>Christmas Parlour Games</vt:lpstr>
      <vt:lpstr>The Christmas Cracker</vt:lpstr>
      <vt:lpstr>Christmas Dinner</vt:lpstr>
      <vt:lpstr>Christmas Gifts</vt:lpstr>
      <vt:lpstr>Christmas Carols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Naisby</dc:creator>
  <cp:lastModifiedBy>C Coles BTP</cp:lastModifiedBy>
  <cp:revision>11</cp:revision>
  <dcterms:created xsi:type="dcterms:W3CDTF">2018-11-06T12:40:04Z</dcterms:created>
  <dcterms:modified xsi:type="dcterms:W3CDTF">2020-11-26T12:43:02Z</dcterms:modified>
</cp:coreProperties>
</file>