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73" r:id="rId4"/>
    <p:sldId id="266" r:id="rId5"/>
    <p:sldId id="257" r:id="rId6"/>
    <p:sldId id="272" r:id="rId7"/>
    <p:sldId id="26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152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933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110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532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250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558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068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525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232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680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293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2000"/>
            <a:lum/>
          </a:blip>
          <a:srcRect/>
          <a:stretch>
            <a:fillRect t="-88000" b="-8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79C18D-CFDF-4476-B344-D55075751708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552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0969" y="590843"/>
            <a:ext cx="9144000" cy="4476004"/>
          </a:xfrm>
        </p:spPr>
        <p:txBody>
          <a:bodyPr>
            <a:normAutofit/>
          </a:bodyPr>
          <a:lstStyle/>
          <a:p>
            <a:r>
              <a:rPr lang="en-GB" sz="4500" dirty="0" smtClean="0">
                <a:latin typeface="Twinkl Precursive" panose="02000000000000000000" pitchFamily="2" charset="0"/>
              </a:rPr>
              <a:t>LO: </a:t>
            </a:r>
            <a:r>
              <a:rPr lang="en-GB" sz="4500" dirty="0" smtClean="0">
                <a:latin typeface="Twinkl Precursive" panose="02000000000000000000" pitchFamily="2" charset="0"/>
              </a:rPr>
              <a:t>To write the backstory of how the twins were separated</a:t>
            </a:r>
            <a:r>
              <a:rPr lang="en-GB" sz="4500" dirty="0" smtClean="0">
                <a:latin typeface="Twinkl Precursive" panose="02000000000000000000" pitchFamily="2" charset="0"/>
              </a:rPr>
              <a:t/>
            </a:r>
            <a:br>
              <a:rPr lang="en-GB" sz="4500" dirty="0" smtClean="0">
                <a:latin typeface="Twinkl Precursive" panose="02000000000000000000" pitchFamily="2" charset="0"/>
              </a:rPr>
            </a:br>
            <a:r>
              <a:rPr lang="en-GB" sz="4500" dirty="0">
                <a:latin typeface="Twinkl Precursive" panose="02000000000000000000" pitchFamily="2" charset="0"/>
              </a:rPr>
              <a:t/>
            </a:r>
            <a:br>
              <a:rPr lang="en-GB" sz="4500" dirty="0">
                <a:latin typeface="Twinkl Precursive" panose="02000000000000000000" pitchFamily="2" charset="0"/>
              </a:rPr>
            </a:br>
            <a:r>
              <a:rPr lang="en-GB" sz="4500" dirty="0" smtClean="0">
                <a:latin typeface="Twinkl Precursive" panose="02000000000000000000" pitchFamily="2" charset="0"/>
              </a:rPr>
              <a:t>Tuesday 29</a:t>
            </a:r>
            <a:r>
              <a:rPr lang="en-GB" sz="4500" baseline="30000" dirty="0" smtClean="0">
                <a:latin typeface="Twinkl Precursive" panose="02000000000000000000" pitchFamily="2" charset="0"/>
              </a:rPr>
              <a:t>th</a:t>
            </a:r>
            <a:r>
              <a:rPr lang="en-GB" sz="4500" dirty="0" smtClean="0">
                <a:latin typeface="Twinkl Precursive" panose="02000000000000000000" pitchFamily="2" charset="0"/>
              </a:rPr>
              <a:t> </a:t>
            </a:r>
            <a:r>
              <a:rPr lang="en-GB" sz="4500" dirty="0" smtClean="0">
                <a:latin typeface="Twinkl Precursive" panose="02000000000000000000" pitchFamily="2" charset="0"/>
              </a:rPr>
              <a:t>June 2021 </a:t>
            </a:r>
            <a:endParaRPr lang="en-GB" sz="45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0566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What </a:t>
            </a:r>
            <a:r>
              <a:rPr lang="en-GB" dirty="0" smtClean="0">
                <a:latin typeface="Twinkl Precursive" panose="02000000000000000000" pitchFamily="2" charset="0"/>
              </a:rPr>
              <a:t>can you remember a</a:t>
            </a:r>
            <a:r>
              <a:rPr lang="en-GB" dirty="0" smtClean="0">
                <a:latin typeface="Twinkl Precursive" panose="02000000000000000000" pitchFamily="2" charset="0"/>
              </a:rPr>
              <a:t>bout </a:t>
            </a:r>
            <a:r>
              <a:rPr lang="en-GB" dirty="0" smtClean="0">
                <a:latin typeface="Twinkl Precursive" panose="02000000000000000000" pitchFamily="2" charset="0"/>
              </a:rPr>
              <a:t>this </a:t>
            </a:r>
            <a:r>
              <a:rPr lang="en-GB" dirty="0" smtClean="0">
                <a:latin typeface="Twinkl Precursive" panose="02000000000000000000" pitchFamily="2" charset="0"/>
              </a:rPr>
              <a:t>story</a:t>
            </a:r>
            <a:r>
              <a:rPr lang="en-GB" dirty="0">
                <a:latin typeface="Twinkl Precursive" panose="02000000000000000000" pitchFamily="2" charset="0"/>
              </a:rPr>
              <a:t>?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1218" y="2036618"/>
            <a:ext cx="10515600" cy="4668982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This </a:t>
            </a:r>
            <a:r>
              <a:rPr lang="en-GB" sz="3500" dirty="0" smtClean="0">
                <a:latin typeface="Twinkl Precursive" panose="02000000000000000000" pitchFamily="2" charset="0"/>
              </a:rPr>
              <a:t>is a famous play written by William Shakespeare.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It’s about two sets of identical twins who were separated at birth. </a:t>
            </a:r>
          </a:p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Years later fate brings them to the same city and lots of exciting things happen caused by mistaken identities! </a:t>
            </a:r>
            <a:endParaRPr lang="en-GB" sz="35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8431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33" y="0"/>
            <a:ext cx="10515600" cy="1325563"/>
          </a:xfrm>
        </p:spPr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Let’s remember who is in our story? 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9115" y="1325563"/>
            <a:ext cx="3334231" cy="5175686"/>
          </a:xfrm>
        </p:spPr>
      </p:pic>
      <p:sp>
        <p:nvSpPr>
          <p:cNvPr id="5" name="TextBox 4"/>
          <p:cNvSpPr txBox="1"/>
          <p:nvPr/>
        </p:nvSpPr>
        <p:spPr>
          <a:xfrm>
            <a:off x="144333" y="1737034"/>
            <a:ext cx="7620001" cy="19389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winkl Precursive" panose="02000000000000000000" pitchFamily="2" charset="0"/>
              </a:rPr>
              <a:t>Antipholus of Ephesus (rich merchant married to Adriana)</a:t>
            </a:r>
          </a:p>
          <a:p>
            <a:endParaRPr lang="en-GB" sz="2400" dirty="0">
              <a:latin typeface="Twinkl Precursive" panose="02000000000000000000" pitchFamily="2" charset="0"/>
            </a:endParaRPr>
          </a:p>
          <a:p>
            <a:r>
              <a:rPr lang="en-GB" sz="2400" dirty="0" smtClean="0">
                <a:latin typeface="Twinkl Precursive" panose="02000000000000000000" pitchFamily="2" charset="0"/>
              </a:rPr>
              <a:t>Antipholus of Syracuse (lookin</a:t>
            </a:r>
            <a:r>
              <a:rPr lang="en-GB" sz="2400" dirty="0" smtClean="0">
                <a:latin typeface="Twinkl Precursive" panose="02000000000000000000" pitchFamily="2" charset="0"/>
              </a:rPr>
              <a:t>g for his brother and mother) </a:t>
            </a:r>
            <a:r>
              <a:rPr lang="en-GB" sz="2400" dirty="0" smtClean="0">
                <a:latin typeface="Twinkl Precursive" panose="02000000000000000000" pitchFamily="2" charset="0"/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4332" y="4101352"/>
            <a:ext cx="7620001" cy="19389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winkl Precursive" panose="02000000000000000000" pitchFamily="2" charset="0"/>
              </a:rPr>
              <a:t>Dromio of Ephesus (funny servant of Antipholus of Ephesus) </a:t>
            </a:r>
          </a:p>
          <a:p>
            <a:endParaRPr lang="en-GB" sz="2400" dirty="0">
              <a:latin typeface="Twinkl Precursive" panose="02000000000000000000" pitchFamily="2" charset="0"/>
            </a:endParaRPr>
          </a:p>
          <a:p>
            <a:r>
              <a:rPr lang="en-GB" sz="2400" dirty="0" smtClean="0">
                <a:latin typeface="Twinkl Precursive" panose="02000000000000000000" pitchFamily="2" charset="0"/>
              </a:rPr>
              <a:t>Dromio of Syracuse (funny servant of Antipholus of Syracuse)</a:t>
            </a:r>
          </a:p>
        </p:txBody>
      </p:sp>
    </p:spTree>
    <p:extLst>
      <p:ext uri="{BB962C8B-B14F-4D97-AF65-F5344CB8AC3E}">
        <p14:creationId xmlns:p14="http://schemas.microsoft.com/office/powerpoint/2010/main" val="1640302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582" y="0"/>
            <a:ext cx="10515600" cy="1325563"/>
          </a:xfrm>
        </p:spPr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Your Task: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5582" y="990533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You will be writing the back story of how the twins were separated.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5582" y="2179555"/>
            <a:ext cx="8485909" cy="19389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winkl Precursive" panose="02000000000000000000" pitchFamily="2" charset="0"/>
              </a:rPr>
              <a:t>Antipholus of </a:t>
            </a:r>
            <a:r>
              <a:rPr lang="en-GB" sz="2400" b="1" dirty="0" smtClean="0">
                <a:latin typeface="Twinkl Precursive" panose="02000000000000000000" pitchFamily="2" charset="0"/>
              </a:rPr>
              <a:t>Ephesus</a:t>
            </a:r>
            <a:r>
              <a:rPr lang="en-GB" sz="2400" dirty="0" smtClean="0">
                <a:latin typeface="Twinkl Precursive" panose="02000000000000000000" pitchFamily="2" charset="0"/>
              </a:rPr>
              <a:t> </a:t>
            </a:r>
          </a:p>
          <a:p>
            <a:r>
              <a:rPr lang="en-GB" sz="2400" dirty="0" smtClean="0">
                <a:latin typeface="Twinkl Precursive" panose="02000000000000000000" pitchFamily="2" charset="0"/>
              </a:rPr>
              <a:t>(rich merchant married to Adriana)</a:t>
            </a:r>
          </a:p>
          <a:p>
            <a:endParaRPr lang="en-GB" sz="2400" dirty="0" smtClean="0">
              <a:latin typeface="Twinkl Precursive" panose="02000000000000000000" pitchFamily="2" charset="0"/>
            </a:endParaRPr>
          </a:p>
          <a:p>
            <a:r>
              <a:rPr lang="en-GB" sz="2400" dirty="0" smtClean="0">
                <a:latin typeface="Twinkl Precursive" panose="02000000000000000000" pitchFamily="2" charset="0"/>
              </a:rPr>
              <a:t>Dromio </a:t>
            </a:r>
            <a:r>
              <a:rPr lang="en-GB" sz="2400" dirty="0">
                <a:latin typeface="Twinkl Precursive" panose="02000000000000000000" pitchFamily="2" charset="0"/>
              </a:rPr>
              <a:t>of </a:t>
            </a:r>
            <a:r>
              <a:rPr lang="en-GB" sz="2400" b="1" dirty="0">
                <a:latin typeface="Twinkl Precursive" panose="02000000000000000000" pitchFamily="2" charset="0"/>
              </a:rPr>
              <a:t>Ephesus</a:t>
            </a:r>
            <a:r>
              <a:rPr lang="en-GB" sz="2400" dirty="0">
                <a:latin typeface="Twinkl Precursive" panose="02000000000000000000" pitchFamily="2" charset="0"/>
              </a:rPr>
              <a:t> </a:t>
            </a:r>
            <a:endParaRPr lang="en-GB" sz="2400" dirty="0" smtClean="0">
              <a:latin typeface="Twinkl Precursive" panose="02000000000000000000" pitchFamily="2" charset="0"/>
            </a:endParaRPr>
          </a:p>
          <a:p>
            <a:r>
              <a:rPr lang="en-GB" sz="2400" dirty="0" smtClean="0">
                <a:latin typeface="Twinkl Precursive" panose="02000000000000000000" pitchFamily="2" charset="0"/>
              </a:rPr>
              <a:t>(</a:t>
            </a:r>
            <a:r>
              <a:rPr lang="en-GB" sz="2400" dirty="0">
                <a:latin typeface="Twinkl Precursive" panose="02000000000000000000" pitchFamily="2" charset="0"/>
              </a:rPr>
              <a:t>funny servant of Antipholus of Ephesus)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5582" y="4256871"/>
            <a:ext cx="8485909" cy="19389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winkl Precursive" panose="02000000000000000000" pitchFamily="2" charset="0"/>
              </a:rPr>
              <a:t>Antipholus </a:t>
            </a:r>
            <a:r>
              <a:rPr lang="en-GB" sz="2400" dirty="0">
                <a:latin typeface="Twinkl Precursive" panose="02000000000000000000" pitchFamily="2" charset="0"/>
              </a:rPr>
              <a:t>of </a:t>
            </a:r>
            <a:r>
              <a:rPr lang="en-GB" sz="2400" b="1" dirty="0">
                <a:latin typeface="Twinkl Precursive" panose="02000000000000000000" pitchFamily="2" charset="0"/>
              </a:rPr>
              <a:t>Syracuse</a:t>
            </a:r>
            <a:r>
              <a:rPr lang="en-GB" sz="2400" dirty="0">
                <a:latin typeface="Twinkl Precursive" panose="02000000000000000000" pitchFamily="2" charset="0"/>
              </a:rPr>
              <a:t> </a:t>
            </a:r>
            <a:endParaRPr lang="en-GB" sz="2400" dirty="0" smtClean="0">
              <a:latin typeface="Twinkl Precursive" panose="02000000000000000000" pitchFamily="2" charset="0"/>
            </a:endParaRPr>
          </a:p>
          <a:p>
            <a:r>
              <a:rPr lang="en-GB" sz="2400" dirty="0" smtClean="0">
                <a:latin typeface="Twinkl Precursive" panose="02000000000000000000" pitchFamily="2" charset="0"/>
              </a:rPr>
              <a:t>(</a:t>
            </a:r>
            <a:r>
              <a:rPr lang="en-GB" sz="2400" dirty="0">
                <a:latin typeface="Twinkl Precursive" panose="02000000000000000000" pitchFamily="2" charset="0"/>
              </a:rPr>
              <a:t>looking for his brother and mother)  </a:t>
            </a:r>
          </a:p>
          <a:p>
            <a:endParaRPr lang="en-GB" sz="2400" dirty="0">
              <a:latin typeface="Twinkl Precursive" panose="02000000000000000000" pitchFamily="2" charset="0"/>
            </a:endParaRPr>
          </a:p>
          <a:p>
            <a:r>
              <a:rPr lang="en-GB" sz="2400" dirty="0" smtClean="0">
                <a:latin typeface="Twinkl Precursive" panose="02000000000000000000" pitchFamily="2" charset="0"/>
              </a:rPr>
              <a:t>Dromio of </a:t>
            </a:r>
            <a:r>
              <a:rPr lang="en-GB" sz="2400" b="1" dirty="0" smtClean="0">
                <a:latin typeface="Twinkl Precursive" panose="02000000000000000000" pitchFamily="2" charset="0"/>
              </a:rPr>
              <a:t>Syracuse</a:t>
            </a:r>
            <a:r>
              <a:rPr lang="en-GB" sz="2400" dirty="0" smtClean="0">
                <a:latin typeface="Twinkl Precursive" panose="02000000000000000000" pitchFamily="2" charset="0"/>
              </a:rPr>
              <a:t> </a:t>
            </a:r>
          </a:p>
          <a:p>
            <a:r>
              <a:rPr lang="en-GB" sz="2400" dirty="0" smtClean="0">
                <a:latin typeface="Twinkl Precursive" panose="02000000000000000000" pitchFamily="2" charset="0"/>
              </a:rPr>
              <a:t>(funny servant of Antipholus of Syracuse)</a:t>
            </a:r>
          </a:p>
        </p:txBody>
      </p:sp>
      <p:sp>
        <p:nvSpPr>
          <p:cNvPr id="6" name="Rectangle 5"/>
          <p:cNvSpPr/>
          <p:nvPr/>
        </p:nvSpPr>
        <p:spPr>
          <a:xfrm>
            <a:off x="9254836" y="2179555"/>
            <a:ext cx="2452255" cy="1796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winkl Precursive" panose="02000000000000000000" pitchFamily="2" charset="0"/>
              </a:rPr>
              <a:t>How did they end up at Ephesus?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254836" y="4443521"/>
            <a:ext cx="2452255" cy="1796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winkl Precursive" panose="02000000000000000000" pitchFamily="2" charset="0"/>
              </a:rPr>
              <a:t>Ended up with </a:t>
            </a:r>
            <a:r>
              <a:rPr lang="en-GB" dirty="0" err="1" smtClean="0">
                <a:latin typeface="Twinkl Precursive" panose="02000000000000000000" pitchFamily="2" charset="0"/>
              </a:rPr>
              <a:t>Aegon</a:t>
            </a:r>
            <a:r>
              <a:rPr lang="en-GB" dirty="0" smtClean="0">
                <a:latin typeface="Twinkl Precursive" panose="02000000000000000000" pitchFamily="2" charset="0"/>
              </a:rPr>
              <a:t>. </a:t>
            </a:r>
          </a:p>
          <a:p>
            <a:pPr algn="ctr"/>
            <a:r>
              <a:rPr lang="en-GB" dirty="0" smtClean="0">
                <a:latin typeface="Twinkl Precursive" panose="02000000000000000000" pitchFamily="2" charset="0"/>
              </a:rPr>
              <a:t> How did they end up at Syracuse? </a:t>
            </a: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5823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8000"/>
            <a:lum/>
          </a:blip>
          <a:srcRect/>
          <a:stretch>
            <a:fillRect t="-88000" b="-8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89056"/>
            <a:ext cx="10515600" cy="1325563"/>
          </a:xfrm>
        </p:spPr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Let’s </a:t>
            </a:r>
            <a:r>
              <a:rPr lang="en-GB" dirty="0" smtClean="0">
                <a:latin typeface="Twinkl Precursive" panose="02000000000000000000" pitchFamily="2" charset="0"/>
              </a:rPr>
              <a:t>Read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199" y="1430978"/>
            <a:ext cx="3151909" cy="2628404"/>
          </a:xfrm>
          <a:solidFill>
            <a:schemeClr val="bg1"/>
          </a:solidFill>
        </p:spPr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Let’s read the story to find out how things started </a:t>
            </a:r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(read to p.12) 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145231" y="421328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872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Now…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38200" y="1825625"/>
            <a:ext cx="9698181" cy="34163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winkl Precursive" panose="02000000000000000000" pitchFamily="2" charset="0"/>
              </a:rPr>
              <a:t>Create a cartoon strip showing how the four boys and </a:t>
            </a:r>
            <a:r>
              <a:rPr lang="en-GB" sz="2400" dirty="0" err="1" smtClean="0">
                <a:latin typeface="Twinkl Precursive" panose="02000000000000000000" pitchFamily="2" charset="0"/>
              </a:rPr>
              <a:t>Aegon</a:t>
            </a:r>
            <a:r>
              <a:rPr lang="en-GB" sz="2400" dirty="0" smtClean="0">
                <a:latin typeface="Twinkl Precursive" panose="02000000000000000000" pitchFamily="2" charset="0"/>
              </a:rPr>
              <a:t> got separated. </a:t>
            </a:r>
          </a:p>
          <a:p>
            <a:endParaRPr lang="en-GB" sz="2400" dirty="0">
              <a:latin typeface="Twinkl Precursive" panose="02000000000000000000" pitchFamily="2" charset="0"/>
            </a:endParaRPr>
          </a:p>
          <a:p>
            <a:r>
              <a:rPr lang="en-GB" sz="2400" dirty="0" smtClean="0">
                <a:latin typeface="Twinkl Precursive" panose="02000000000000000000" pitchFamily="2" charset="0"/>
              </a:rPr>
              <a:t>What events may have happened after </a:t>
            </a:r>
            <a:r>
              <a:rPr lang="en-GB" sz="2400" dirty="0" err="1" smtClean="0">
                <a:latin typeface="Twinkl Precursive" panose="02000000000000000000" pitchFamily="2" charset="0"/>
              </a:rPr>
              <a:t>Aegon</a:t>
            </a:r>
            <a:r>
              <a:rPr lang="en-GB" sz="2400" dirty="0" smtClean="0">
                <a:latin typeface="Twinkl Precursive" panose="02000000000000000000" pitchFamily="2" charset="0"/>
              </a:rPr>
              <a:t> and his wife took the second set of twins? </a:t>
            </a:r>
          </a:p>
          <a:p>
            <a:endParaRPr lang="en-GB" sz="2400" dirty="0">
              <a:latin typeface="Twinkl Precursive" panose="02000000000000000000" pitchFamily="2" charset="0"/>
            </a:endParaRPr>
          </a:p>
          <a:p>
            <a:r>
              <a:rPr lang="en-GB" sz="2400" dirty="0" smtClean="0">
                <a:latin typeface="Twinkl Precursive" panose="02000000000000000000" pitchFamily="2" charset="0"/>
              </a:rPr>
              <a:t>Remember to keep the idea of each twin having a very different life and how they ended up in their home town. </a:t>
            </a:r>
            <a:endParaRPr lang="en-GB" sz="2400" dirty="0" smtClean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4615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92919"/>
              </p:ext>
            </p:extLst>
          </p:nvPr>
        </p:nvGraphicFramePr>
        <p:xfrm>
          <a:off x="387926" y="665019"/>
          <a:ext cx="11305310" cy="55141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61062">
                  <a:extLst>
                    <a:ext uri="{9D8B030D-6E8A-4147-A177-3AD203B41FA5}">
                      <a16:colId xmlns:a16="http://schemas.microsoft.com/office/drawing/2014/main" val="1797072019"/>
                    </a:ext>
                  </a:extLst>
                </a:gridCol>
                <a:gridCol w="2261062">
                  <a:extLst>
                    <a:ext uri="{9D8B030D-6E8A-4147-A177-3AD203B41FA5}">
                      <a16:colId xmlns:a16="http://schemas.microsoft.com/office/drawing/2014/main" val="3840097708"/>
                    </a:ext>
                  </a:extLst>
                </a:gridCol>
                <a:gridCol w="2261062">
                  <a:extLst>
                    <a:ext uri="{9D8B030D-6E8A-4147-A177-3AD203B41FA5}">
                      <a16:colId xmlns:a16="http://schemas.microsoft.com/office/drawing/2014/main" val="3378699776"/>
                    </a:ext>
                  </a:extLst>
                </a:gridCol>
                <a:gridCol w="2261062">
                  <a:extLst>
                    <a:ext uri="{9D8B030D-6E8A-4147-A177-3AD203B41FA5}">
                      <a16:colId xmlns:a16="http://schemas.microsoft.com/office/drawing/2014/main" val="3490456994"/>
                    </a:ext>
                  </a:extLst>
                </a:gridCol>
                <a:gridCol w="2261062">
                  <a:extLst>
                    <a:ext uri="{9D8B030D-6E8A-4147-A177-3AD203B41FA5}">
                      <a16:colId xmlns:a16="http://schemas.microsoft.com/office/drawing/2014/main" val="783099503"/>
                    </a:ext>
                  </a:extLst>
                </a:gridCol>
              </a:tblGrid>
              <a:tr h="2757054">
                <a:tc row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winkl Precursive" panose="02000000000000000000" pitchFamily="2" charset="0"/>
                        </a:rPr>
                        <a:t>Ephesus</a:t>
                      </a:r>
                      <a:endParaRPr lang="en-GB" dirty="0">
                        <a:latin typeface="Twinkl Precursive" panose="02000000000000000000" pitchFamily="2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8329733"/>
                  </a:ext>
                </a:extLst>
              </a:tr>
              <a:tr h="2757054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Twinkl Precursive" panose="02000000000000000000" pitchFamily="2" charset="0"/>
                        </a:rPr>
                        <a:t>Syracuse</a:t>
                      </a:r>
                      <a:r>
                        <a:rPr lang="en-GB" dirty="0" smtClean="0"/>
                        <a:t> </a:t>
                      </a:r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8951077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104" y="1338700"/>
            <a:ext cx="1980718" cy="1931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104" y="3490005"/>
            <a:ext cx="1980718" cy="97856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54830" y="4488446"/>
            <a:ext cx="179416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00" dirty="0" err="1" smtClean="0">
                <a:latin typeface="Twinkl Precursive" panose="02000000000000000000" pitchFamily="2" charset="0"/>
              </a:rPr>
              <a:t>Aegon</a:t>
            </a:r>
            <a:r>
              <a:rPr lang="en-GB" sz="1300" dirty="0" smtClean="0">
                <a:latin typeface="Twinkl Precursive" panose="02000000000000000000" pitchFamily="2" charset="0"/>
              </a:rPr>
              <a:t> and his wife ended up with two sets of twins. </a:t>
            </a:r>
            <a:endParaRPr lang="en-GB" sz="1300" dirty="0">
              <a:latin typeface="Twinkl Precursive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71500" y="157187"/>
            <a:ext cx="1911926" cy="10156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Twinkl Precursive" panose="02000000000000000000" pitchFamily="2" charset="0"/>
              </a:rPr>
              <a:t>Antipholus of </a:t>
            </a:r>
            <a:r>
              <a:rPr lang="en-GB" sz="1000" b="1" dirty="0" smtClean="0">
                <a:latin typeface="Twinkl Precursive" panose="02000000000000000000" pitchFamily="2" charset="0"/>
              </a:rPr>
              <a:t>Ephesus</a:t>
            </a:r>
            <a:r>
              <a:rPr lang="en-GB" sz="1000" dirty="0" smtClean="0">
                <a:latin typeface="Twinkl Precursive" panose="02000000000000000000" pitchFamily="2" charset="0"/>
              </a:rPr>
              <a:t> </a:t>
            </a:r>
          </a:p>
          <a:p>
            <a:r>
              <a:rPr lang="en-GB" sz="1000" dirty="0" smtClean="0">
                <a:latin typeface="Twinkl Precursive" panose="02000000000000000000" pitchFamily="2" charset="0"/>
              </a:rPr>
              <a:t>(rich merchant married to Adriana)</a:t>
            </a:r>
          </a:p>
          <a:p>
            <a:endParaRPr lang="en-GB" sz="1000" dirty="0" smtClean="0">
              <a:latin typeface="Twinkl Precursive" panose="02000000000000000000" pitchFamily="2" charset="0"/>
            </a:endParaRPr>
          </a:p>
          <a:p>
            <a:r>
              <a:rPr lang="en-GB" sz="1000" dirty="0" smtClean="0">
                <a:latin typeface="Twinkl Precursive" panose="02000000000000000000" pitchFamily="2" charset="0"/>
              </a:rPr>
              <a:t>Dromio </a:t>
            </a:r>
            <a:r>
              <a:rPr lang="en-GB" sz="1000" dirty="0">
                <a:latin typeface="Twinkl Precursive" panose="02000000000000000000" pitchFamily="2" charset="0"/>
              </a:rPr>
              <a:t>of </a:t>
            </a:r>
            <a:r>
              <a:rPr lang="en-GB" sz="1000" b="1" dirty="0">
                <a:latin typeface="Twinkl Precursive" panose="02000000000000000000" pitchFamily="2" charset="0"/>
              </a:rPr>
              <a:t>Ephesus</a:t>
            </a:r>
            <a:r>
              <a:rPr lang="en-GB" sz="1000" dirty="0">
                <a:latin typeface="Twinkl Precursive" panose="02000000000000000000" pitchFamily="2" charset="0"/>
              </a:rPr>
              <a:t> </a:t>
            </a:r>
            <a:endParaRPr lang="en-GB" sz="1000" dirty="0" smtClean="0">
              <a:latin typeface="Twinkl Precursive" panose="02000000000000000000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5932" y="5781348"/>
            <a:ext cx="1977494" cy="10156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Twinkl Precursive" panose="02000000000000000000" pitchFamily="2" charset="0"/>
              </a:rPr>
              <a:t>Antipholus of </a:t>
            </a:r>
            <a:r>
              <a:rPr lang="en-GB" sz="1000" b="1" dirty="0" smtClean="0">
                <a:latin typeface="Twinkl Precursive" panose="02000000000000000000" pitchFamily="2" charset="0"/>
              </a:rPr>
              <a:t>Syracuse</a:t>
            </a:r>
            <a:r>
              <a:rPr lang="en-GB" sz="1000" dirty="0" smtClean="0">
                <a:latin typeface="Twinkl Precursive" panose="02000000000000000000" pitchFamily="2" charset="0"/>
              </a:rPr>
              <a:t> (stayed with Dad and looking for brother and Mum)</a:t>
            </a:r>
          </a:p>
          <a:p>
            <a:endParaRPr lang="en-GB" sz="1000" dirty="0" smtClean="0">
              <a:latin typeface="Twinkl Precursive" panose="02000000000000000000" pitchFamily="2" charset="0"/>
            </a:endParaRPr>
          </a:p>
          <a:p>
            <a:r>
              <a:rPr lang="en-GB" sz="1000" dirty="0" smtClean="0">
                <a:latin typeface="Twinkl Precursive" panose="02000000000000000000" pitchFamily="2" charset="0"/>
              </a:rPr>
              <a:t>Dromio </a:t>
            </a:r>
            <a:r>
              <a:rPr lang="en-GB" sz="1000" dirty="0">
                <a:latin typeface="Twinkl Precursive" panose="02000000000000000000" pitchFamily="2" charset="0"/>
              </a:rPr>
              <a:t>of </a:t>
            </a:r>
            <a:r>
              <a:rPr lang="en-GB" sz="1000" b="1" dirty="0" smtClean="0">
                <a:latin typeface="Twinkl Precursive" panose="02000000000000000000" pitchFamily="2" charset="0"/>
              </a:rPr>
              <a:t>Syracuse</a:t>
            </a:r>
            <a:r>
              <a:rPr lang="en-GB" sz="1000" dirty="0" smtClean="0">
                <a:latin typeface="Twinkl Precursive" panose="02000000000000000000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12370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1145</TotalTime>
  <Words>319</Words>
  <Application>Microsoft Office PowerPoint</Application>
  <PresentationFormat>Widescreen</PresentationFormat>
  <Paragraphs>47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Twinkl Precursive</vt:lpstr>
      <vt:lpstr>Office Theme</vt:lpstr>
      <vt:lpstr>LO: To write the backstory of how the twins were separated  Tuesday 29th June 2021 </vt:lpstr>
      <vt:lpstr>What can you remember about this story?</vt:lpstr>
      <vt:lpstr>Let’s remember who is in our story? </vt:lpstr>
      <vt:lpstr>Your Task: </vt:lpstr>
      <vt:lpstr>Let’s Read </vt:lpstr>
      <vt:lpstr>Now…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write about why the snail wishes to travel.   Tuesday 8th June 2021</dc:title>
  <dc:creator>J Geals BTP</dc:creator>
  <cp:lastModifiedBy>J Geals BTP</cp:lastModifiedBy>
  <cp:revision>29</cp:revision>
  <dcterms:created xsi:type="dcterms:W3CDTF">2021-06-03T14:27:07Z</dcterms:created>
  <dcterms:modified xsi:type="dcterms:W3CDTF">2021-06-20T14:13:34Z</dcterms:modified>
</cp:coreProperties>
</file>