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3" r:id="rId5"/>
    <p:sldId id="264" r:id="rId6"/>
    <p:sldId id="265" r:id="rId7"/>
    <p:sldId id="266" r:id="rId8"/>
    <p:sldId id="267" r:id="rId9"/>
    <p:sldId id="268" r:id="rId10"/>
    <p:sldId id="269" r:id="rId11"/>
    <p:sldId id="270" r:id="rId12"/>
    <p:sldId id="27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0F5FC0D-0429-4687-BF2B-1598422C2998}"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6898321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0F5FC0D-0429-4687-BF2B-1598422C2998}"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37782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0F5FC0D-0429-4687-BF2B-1598422C2998}"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2142010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0F5FC0D-0429-4687-BF2B-1598422C2998}" type="datetimeFigureOut">
              <a:rPr lang="en-GB" smtClean="0"/>
              <a:t>04/07/2021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3077365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0F5FC0D-0429-4687-BF2B-1598422C2998}" type="datetimeFigureOut">
              <a:rPr lang="en-GB" smtClean="0"/>
              <a:t>04/07/2021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941344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0F5FC0D-0429-4687-BF2B-1598422C2998}" type="datetimeFigureOut">
              <a:rPr lang="en-GB" smtClean="0"/>
              <a:t>04/07/2021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4071261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F5FC0D-0429-4687-BF2B-1598422C2998}" type="datetimeFigureOut">
              <a:rPr lang="en-GB" smtClean="0"/>
              <a:t>04/07/2021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2591246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0F5FC0D-0429-4687-BF2B-1598422C2998}" type="datetimeFigureOut">
              <a:rPr lang="en-GB" smtClean="0"/>
              <a:t>04/07/2021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4282151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0F5FC0D-0429-4687-BF2B-1598422C2998}" type="datetimeFigureOut">
              <a:rPr lang="en-GB" smtClean="0"/>
              <a:t>04/07/2021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114395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0F5FC0D-0429-4687-BF2B-1598422C2998}"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3744361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0F5FC0D-0429-4687-BF2B-1598422C2998}"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5B4779-91EA-49B8-B5F6-FEA26E6A8998}" type="slidenum">
              <a:rPr lang="en-GB" smtClean="0"/>
              <a:t>‹#›</a:t>
            </a:fld>
            <a:endParaRPr lang="en-GB"/>
          </a:p>
        </p:txBody>
      </p:sp>
    </p:spTree>
    <p:extLst>
      <p:ext uri="{BB962C8B-B14F-4D97-AF65-F5344CB8AC3E}">
        <p14:creationId xmlns:p14="http://schemas.microsoft.com/office/powerpoint/2010/main" val="464966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12729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10599787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7068860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40400932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3185336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6318784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9299042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2"/>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92312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F5FC0D-0429-4687-BF2B-1598422C2998}" type="datetimeFigureOut">
              <a:rPr lang="en-GB" smtClean="0"/>
              <a:t>04/07/2021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5B4779-91EA-49B8-B5F6-FEA26E6A8998}" type="slidenum">
              <a:rPr lang="en-GB" smtClean="0"/>
              <a:t>‹#›</a:t>
            </a:fld>
            <a:endParaRPr lang="en-GB"/>
          </a:p>
        </p:txBody>
      </p:sp>
    </p:spTree>
    <p:extLst>
      <p:ext uri="{BB962C8B-B14F-4D97-AF65-F5344CB8AC3E}">
        <p14:creationId xmlns:p14="http://schemas.microsoft.com/office/powerpoint/2010/main" val="18393635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image" Target="../media/image14.png"/><Relationship Id="rId3" Type="http://schemas.openxmlformats.org/officeDocument/2006/relationships/image" Target="../media/image8.png"/><Relationship Id="rId7" Type="http://schemas.openxmlformats.org/officeDocument/2006/relationships/image" Target="../media/image10.tif"/><Relationship Id="rId12" Type="http://schemas.openxmlformats.org/officeDocument/2006/relationships/image" Target="../media/image13.png"/><Relationship Id="rId2" Type="http://schemas.openxmlformats.org/officeDocument/2006/relationships/slide" Target="slide9.xml"/><Relationship Id="rId1" Type="http://schemas.openxmlformats.org/officeDocument/2006/relationships/slideLayout" Target="../slideLayouts/slideLayout13.xml"/><Relationship Id="rId6" Type="http://schemas.openxmlformats.org/officeDocument/2006/relationships/slide" Target="slide11.xml"/><Relationship Id="rId11" Type="http://schemas.openxmlformats.org/officeDocument/2006/relationships/image" Target="../media/image12.tiff"/><Relationship Id="rId5" Type="http://schemas.openxmlformats.org/officeDocument/2006/relationships/image" Target="../media/image9.png"/><Relationship Id="rId10" Type="http://schemas.openxmlformats.org/officeDocument/2006/relationships/slide" Target="slide7.xml"/><Relationship Id="rId4" Type="http://schemas.openxmlformats.org/officeDocument/2006/relationships/slide" Target="slide10.xml"/><Relationship Id="rId9" Type="http://schemas.openxmlformats.org/officeDocument/2006/relationships/image" Target="../media/image11.tif"/></Relationships>
</file>

<file path=ppt/slides/_rels/slide6.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0.tif"/><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1.tif"/><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7.tif"/><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255077"/>
          </a:xfrm>
        </p:spPr>
        <p:txBody>
          <a:bodyPr>
            <a:normAutofit fontScale="90000"/>
          </a:bodyPr>
          <a:lstStyle/>
          <a:p>
            <a:r>
              <a:rPr lang="en-GB" dirty="0" smtClean="0">
                <a:latin typeface="Comic Sans MS" panose="030F0702030302020204" pitchFamily="66" charset="0"/>
              </a:rPr>
              <a:t>Science</a:t>
            </a:r>
            <a:br>
              <a:rPr lang="en-GB" dirty="0" smtClean="0">
                <a:latin typeface="Comic Sans MS" panose="030F0702030302020204" pitchFamily="66" charset="0"/>
              </a:rPr>
            </a:br>
            <a:r>
              <a:rPr lang="en-GB" dirty="0" smtClean="0">
                <a:latin typeface="Comic Sans MS" panose="030F0702030302020204" pitchFamily="66" charset="0"/>
              </a:rPr>
              <a:t>Tuesday 6</a:t>
            </a:r>
            <a:r>
              <a:rPr lang="en-GB" baseline="30000" dirty="0" smtClean="0">
                <a:latin typeface="Comic Sans MS" panose="030F0702030302020204" pitchFamily="66" charset="0"/>
              </a:rPr>
              <a:t>th</a:t>
            </a:r>
            <a:r>
              <a:rPr lang="en-GB" dirty="0" smtClean="0">
                <a:latin typeface="Comic Sans MS" panose="030F0702030302020204" pitchFamily="66" charset="0"/>
              </a:rPr>
              <a:t> July</a:t>
            </a:r>
            <a:endParaRPr lang="en-GB" dirty="0">
              <a:latin typeface="Comic Sans MS" panose="030F0702030302020204" pitchFamily="66" charset="0"/>
            </a:endParaRPr>
          </a:p>
        </p:txBody>
      </p:sp>
      <p:sp>
        <p:nvSpPr>
          <p:cNvPr id="3" name="Subtitle 2"/>
          <p:cNvSpPr>
            <a:spLocks noGrp="1"/>
          </p:cNvSpPr>
          <p:nvPr>
            <p:ph type="subTitle" idx="1"/>
          </p:nvPr>
        </p:nvSpPr>
        <p:spPr>
          <a:xfrm>
            <a:off x="1524000" y="2648449"/>
            <a:ext cx="9144000" cy="878522"/>
          </a:xfrm>
        </p:spPr>
        <p:txBody>
          <a:bodyPr/>
          <a:lstStyle/>
          <a:p>
            <a:r>
              <a:rPr lang="en-GB" dirty="0" smtClean="0">
                <a:latin typeface="Comic Sans MS" panose="030F0702030302020204" pitchFamily="66" charset="0"/>
              </a:rPr>
              <a:t>L.O. To plant a broad bean seed and observe its growth.</a:t>
            </a:r>
            <a:endParaRPr lang="en-GB" dirty="0">
              <a:latin typeface="Comic Sans MS" panose="030F0702030302020204" pitchFamily="66" charset="0"/>
            </a:endParaRPr>
          </a:p>
        </p:txBody>
      </p:sp>
      <p:pic>
        <p:nvPicPr>
          <p:cNvPr id="4" name="Picture 3" descr="fava bean - Wiktionar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0028" y="3526971"/>
            <a:ext cx="3443514" cy="2857146"/>
          </a:xfrm>
          <a:prstGeom prst="rect">
            <a:avLst/>
          </a:prstGeom>
        </p:spPr>
      </p:pic>
      <p:pic>
        <p:nvPicPr>
          <p:cNvPr id="7" name="Picture 6" descr="Broad Bean | DaraKero_F | Flick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8565" y="3526971"/>
            <a:ext cx="3574869" cy="2857146"/>
          </a:xfrm>
          <a:prstGeom prst="rect">
            <a:avLst/>
          </a:prstGeom>
        </p:spPr>
      </p:pic>
      <p:pic>
        <p:nvPicPr>
          <p:cNvPr id="8" name="Picture 7" descr="Fava bean flowers | 305 Seahill | Flick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47314" y="3526971"/>
            <a:ext cx="2525486" cy="2857146"/>
          </a:xfrm>
          <a:prstGeom prst="rect">
            <a:avLst/>
          </a:prstGeom>
        </p:spPr>
      </p:pic>
    </p:spTree>
    <p:extLst>
      <p:ext uri="{BB962C8B-B14F-4D97-AF65-F5344CB8AC3E}">
        <p14:creationId xmlns:p14="http://schemas.microsoft.com/office/powerpoint/2010/main" val="6036752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8640"/>
            <a:ext cx="10515600" cy="5628323"/>
          </a:xfrm>
        </p:spPr>
        <p:txBody>
          <a:bodyPr>
            <a:normAutofit/>
          </a:bodyPr>
          <a:lstStyle/>
          <a:p>
            <a:pPr marL="0" indent="0">
              <a:buNone/>
            </a:pPr>
            <a:r>
              <a:rPr lang="en-GB" sz="3200" dirty="0" smtClean="0">
                <a:latin typeface="Comic Sans MS" panose="030F0702030302020204" pitchFamily="66" charset="0"/>
              </a:rPr>
              <a:t>Think about our cress seed investigation.</a:t>
            </a:r>
          </a:p>
          <a:p>
            <a:pPr marL="0" indent="0">
              <a:buNone/>
            </a:pPr>
            <a:endParaRPr lang="en-GB" sz="3200" dirty="0" smtClean="0">
              <a:latin typeface="Comic Sans MS" panose="030F0702030302020204" pitchFamily="66" charset="0"/>
            </a:endParaRPr>
          </a:p>
          <a:p>
            <a:pPr marL="0" indent="0">
              <a:buNone/>
            </a:pPr>
            <a:r>
              <a:rPr lang="en-GB" sz="3200" dirty="0" smtClean="0">
                <a:latin typeface="Comic Sans MS" panose="030F0702030302020204" pitchFamily="66" charset="0"/>
              </a:rPr>
              <a:t>What did the seeds need to begin growing?</a:t>
            </a:r>
            <a:endParaRPr lang="en-GB" sz="3200" dirty="0">
              <a:latin typeface="Comic Sans MS" panose="030F0702030302020204" pitchFamily="66" charset="0"/>
            </a:endParaRPr>
          </a:p>
        </p:txBody>
      </p:sp>
      <p:pic>
        <p:nvPicPr>
          <p:cNvPr id="4" name="Picture 3" descr="File:Garden Cress.jp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39307" y="2641096"/>
            <a:ext cx="4543950" cy="2938544"/>
          </a:xfrm>
          <a:prstGeom prst="rect">
            <a:avLst/>
          </a:prstGeom>
        </p:spPr>
      </p:pic>
      <p:sp>
        <p:nvSpPr>
          <p:cNvPr id="5" name="TextBox 4"/>
          <p:cNvSpPr txBox="1"/>
          <p:nvPr/>
        </p:nvSpPr>
        <p:spPr>
          <a:xfrm>
            <a:off x="3161211" y="2312125"/>
            <a:ext cx="1567543" cy="769441"/>
          </a:xfrm>
          <a:prstGeom prst="rect">
            <a:avLst/>
          </a:prstGeom>
          <a:noFill/>
        </p:spPr>
        <p:txBody>
          <a:bodyPr wrap="square" rtlCol="0">
            <a:spAutoFit/>
          </a:bodyPr>
          <a:lstStyle/>
          <a:p>
            <a:r>
              <a:rPr lang="en-GB" sz="4400" dirty="0" smtClean="0">
                <a:latin typeface="Comic Sans MS" panose="030F0702030302020204" pitchFamily="66" charset="0"/>
              </a:rPr>
              <a:t>light</a:t>
            </a:r>
            <a:endParaRPr lang="en-GB" sz="4400" dirty="0">
              <a:latin typeface="Comic Sans MS" panose="030F0702030302020204" pitchFamily="66" charset="0"/>
            </a:endParaRPr>
          </a:p>
        </p:txBody>
      </p:sp>
      <p:sp>
        <p:nvSpPr>
          <p:cNvPr id="7" name="Rectangle 6"/>
          <p:cNvSpPr/>
          <p:nvPr/>
        </p:nvSpPr>
        <p:spPr>
          <a:xfrm>
            <a:off x="3095896" y="4550745"/>
            <a:ext cx="2242729" cy="769441"/>
          </a:xfrm>
          <a:prstGeom prst="rect">
            <a:avLst/>
          </a:prstGeom>
        </p:spPr>
        <p:txBody>
          <a:bodyPr wrap="square">
            <a:spAutoFit/>
          </a:bodyPr>
          <a:lstStyle/>
          <a:p>
            <a:r>
              <a:rPr lang="en-GB" sz="4400" dirty="0" smtClean="0">
                <a:latin typeface="Comic Sans MS" panose="030F0702030302020204" pitchFamily="66" charset="0"/>
              </a:rPr>
              <a:t>warmth</a:t>
            </a:r>
            <a:endParaRPr lang="en-GB" sz="4400" dirty="0">
              <a:latin typeface="Comic Sans MS" panose="030F0702030302020204" pitchFamily="66" charset="0"/>
            </a:endParaRPr>
          </a:p>
        </p:txBody>
      </p:sp>
      <p:sp>
        <p:nvSpPr>
          <p:cNvPr id="8" name="Rectangle 7"/>
          <p:cNvSpPr/>
          <p:nvPr/>
        </p:nvSpPr>
        <p:spPr>
          <a:xfrm>
            <a:off x="3095897" y="3431435"/>
            <a:ext cx="2242729" cy="769441"/>
          </a:xfrm>
          <a:prstGeom prst="rect">
            <a:avLst/>
          </a:prstGeom>
        </p:spPr>
        <p:txBody>
          <a:bodyPr wrap="square">
            <a:spAutoFit/>
          </a:bodyPr>
          <a:lstStyle/>
          <a:p>
            <a:r>
              <a:rPr lang="en-GB" sz="4400" dirty="0" smtClean="0">
                <a:latin typeface="Comic Sans MS" panose="030F0702030302020204" pitchFamily="66" charset="0"/>
              </a:rPr>
              <a:t>water</a:t>
            </a:r>
            <a:endParaRPr lang="en-GB" sz="4400" dirty="0">
              <a:latin typeface="Comic Sans MS" panose="030F0702030302020204" pitchFamily="66" charset="0"/>
            </a:endParaRPr>
          </a:p>
        </p:txBody>
      </p:sp>
      <p:sp>
        <p:nvSpPr>
          <p:cNvPr id="9" name="Rectangle 8"/>
          <p:cNvSpPr/>
          <p:nvPr/>
        </p:nvSpPr>
        <p:spPr>
          <a:xfrm>
            <a:off x="3095895" y="5579640"/>
            <a:ext cx="2242729" cy="769441"/>
          </a:xfrm>
          <a:prstGeom prst="rect">
            <a:avLst/>
          </a:prstGeom>
        </p:spPr>
        <p:txBody>
          <a:bodyPr wrap="square">
            <a:spAutoFit/>
          </a:bodyPr>
          <a:lstStyle/>
          <a:p>
            <a:r>
              <a:rPr lang="en-GB" sz="4400" dirty="0" smtClean="0">
                <a:latin typeface="Comic Sans MS" panose="030F0702030302020204" pitchFamily="66" charset="0"/>
              </a:rPr>
              <a:t>air</a:t>
            </a:r>
            <a:endParaRPr lang="en-GB" sz="4400" dirty="0">
              <a:latin typeface="Comic Sans MS" panose="030F0702030302020204" pitchFamily="66" charset="0"/>
            </a:endParaRPr>
          </a:p>
        </p:txBody>
      </p:sp>
      <p:sp>
        <p:nvSpPr>
          <p:cNvPr id="10" name="Rectangle 9"/>
          <p:cNvSpPr/>
          <p:nvPr/>
        </p:nvSpPr>
        <p:spPr>
          <a:xfrm>
            <a:off x="6679204" y="5579640"/>
            <a:ext cx="3718831" cy="769441"/>
          </a:xfrm>
          <a:prstGeom prst="rect">
            <a:avLst/>
          </a:prstGeom>
        </p:spPr>
        <p:txBody>
          <a:bodyPr wrap="square">
            <a:spAutoFit/>
          </a:bodyPr>
          <a:lstStyle/>
          <a:p>
            <a:r>
              <a:rPr lang="en-GB" sz="4400" dirty="0" smtClean="0">
                <a:latin typeface="Comic Sans MS" panose="030F0702030302020204" pitchFamily="66" charset="0"/>
              </a:rPr>
              <a:t>nutrients</a:t>
            </a:r>
            <a:endParaRPr lang="en-GB" sz="4400" dirty="0">
              <a:latin typeface="Comic Sans MS" panose="030F0702030302020204" pitchFamily="66" charset="0"/>
            </a:endParaRPr>
          </a:p>
        </p:txBody>
      </p:sp>
    </p:spTree>
    <p:extLst>
      <p:ext uri="{BB962C8B-B14F-4D97-AF65-F5344CB8AC3E}">
        <p14:creationId xmlns:p14="http://schemas.microsoft.com/office/powerpoint/2010/main" val="197280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575" y="826818"/>
            <a:ext cx="6716151" cy="4351338"/>
          </a:xfrm>
        </p:spPr>
        <p:txBody>
          <a:bodyPr>
            <a:normAutofit fontScale="92500" lnSpcReduction="10000"/>
          </a:bodyPr>
          <a:lstStyle/>
          <a:p>
            <a:pPr marL="0" indent="0">
              <a:buNone/>
            </a:pPr>
            <a:r>
              <a:rPr lang="en-GB" sz="4000" dirty="0" smtClean="0">
                <a:latin typeface="Comic Sans MS" panose="030F0702030302020204" pitchFamily="66" charset="0"/>
              </a:rPr>
              <a:t>We will plant a broad bean seed into a clear cup so that we can observe how it grows.</a:t>
            </a:r>
          </a:p>
          <a:p>
            <a:pPr marL="0" indent="0">
              <a:buNone/>
            </a:pPr>
            <a:endParaRPr lang="en-GB" sz="4000" dirty="0" smtClean="0">
              <a:latin typeface="Comic Sans MS" panose="030F0702030302020204" pitchFamily="66" charset="0"/>
            </a:endParaRPr>
          </a:p>
          <a:p>
            <a:pPr marL="0" indent="0">
              <a:buNone/>
            </a:pPr>
            <a:endParaRPr lang="en-GB" sz="4000" dirty="0">
              <a:latin typeface="Comic Sans MS" panose="030F0702030302020204" pitchFamily="66" charset="0"/>
            </a:endParaRPr>
          </a:p>
          <a:p>
            <a:pPr marL="0" indent="0">
              <a:buNone/>
            </a:pPr>
            <a:r>
              <a:rPr lang="en-GB" sz="4000" dirty="0" smtClean="0">
                <a:latin typeface="Comic Sans MS" panose="030F0702030302020204" pitchFamily="66" charset="0"/>
              </a:rPr>
              <a:t>First of all we will look at the stages in a flowering plant (broad bean) life cycle.</a:t>
            </a:r>
            <a:endParaRPr lang="en-GB" sz="4000" dirty="0">
              <a:latin typeface="Comic Sans MS" panose="030F0702030302020204" pitchFamily="66" charset="0"/>
            </a:endParaRPr>
          </a:p>
        </p:txBody>
      </p:sp>
      <p:pic>
        <p:nvPicPr>
          <p:cNvPr id="4" name="Picture 3" descr="Broad Bean seed Germination | Tess Watson | Flick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6819" y="583515"/>
            <a:ext cx="4285298" cy="5957961"/>
          </a:xfrm>
          <a:prstGeom prst="rect">
            <a:avLst/>
          </a:prstGeom>
        </p:spPr>
      </p:pic>
    </p:spTree>
    <p:extLst>
      <p:ext uri="{BB962C8B-B14F-4D97-AF65-F5344CB8AC3E}">
        <p14:creationId xmlns:p14="http://schemas.microsoft.com/office/powerpoint/2010/main" val="29710671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47435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4524376" y="1978026"/>
            <a:ext cx="3154363" cy="3154363"/>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Oval 14"/>
          <p:cNvSpPr/>
          <p:nvPr/>
        </p:nvSpPr>
        <p:spPr>
          <a:xfrm>
            <a:off x="5213351" y="2676526"/>
            <a:ext cx="1776413" cy="1776413"/>
          </a:xfrm>
          <a:prstGeom prst="ellipse">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20" name="Rectangle 8"/>
          <p:cNvSpPr>
            <a:spLocks noChangeArrowheads="1"/>
          </p:cNvSpPr>
          <p:nvPr/>
        </p:nvSpPr>
        <p:spPr bwMode="auto">
          <a:xfrm>
            <a:off x="5610225" y="3149601"/>
            <a:ext cx="965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rPr>
              <a:t>Bean</a:t>
            </a:r>
          </a:p>
          <a:p>
            <a:pPr algn="ctr" eaLnBrk="1" hangingPunct="1">
              <a:lnSpc>
                <a:spcPct val="100000"/>
              </a:lnSpc>
              <a:spcBef>
                <a:spcPct val="0"/>
              </a:spcBef>
              <a:buFontTx/>
              <a:buNone/>
            </a:pPr>
            <a:r>
              <a:rPr lang="en-GB" altLang="en-US" sz="2400" b="1">
                <a:solidFill>
                  <a:schemeClr val="tx1"/>
                </a:solidFill>
              </a:rPr>
              <a:t>Plant</a:t>
            </a:r>
          </a:p>
        </p:txBody>
      </p:sp>
      <p:sp>
        <p:nvSpPr>
          <p:cNvPr id="9221" name="Rectangle 8"/>
          <p:cNvSpPr>
            <a:spLocks noChangeArrowheads="1"/>
          </p:cNvSpPr>
          <p:nvPr/>
        </p:nvSpPr>
        <p:spPr bwMode="auto">
          <a:xfrm>
            <a:off x="5346701" y="608014"/>
            <a:ext cx="15097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Germination</a:t>
            </a:r>
          </a:p>
        </p:txBody>
      </p:sp>
      <p:sp>
        <p:nvSpPr>
          <p:cNvPr id="9222" name="Rectangle 8"/>
          <p:cNvSpPr>
            <a:spLocks noChangeArrowheads="1"/>
          </p:cNvSpPr>
          <p:nvPr/>
        </p:nvSpPr>
        <p:spPr bwMode="auto">
          <a:xfrm>
            <a:off x="6748464" y="5830889"/>
            <a:ext cx="8524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Leaves</a:t>
            </a:r>
          </a:p>
        </p:txBody>
      </p:sp>
      <p:sp>
        <p:nvSpPr>
          <p:cNvPr id="9223" name="Rectangle 15"/>
          <p:cNvSpPr>
            <a:spLocks noChangeArrowheads="1"/>
          </p:cNvSpPr>
          <p:nvPr/>
        </p:nvSpPr>
        <p:spPr bwMode="auto">
          <a:xfrm>
            <a:off x="7680325" y="2162175"/>
            <a:ext cx="744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Roots</a:t>
            </a:r>
          </a:p>
        </p:txBody>
      </p:sp>
      <p:sp>
        <p:nvSpPr>
          <p:cNvPr id="9224" name="Rectangle 16"/>
          <p:cNvSpPr>
            <a:spLocks noChangeArrowheads="1"/>
          </p:cNvSpPr>
          <p:nvPr/>
        </p:nvSpPr>
        <p:spPr bwMode="auto">
          <a:xfrm>
            <a:off x="4432301" y="5835650"/>
            <a:ext cx="12049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Flowering</a:t>
            </a:r>
          </a:p>
        </p:txBody>
      </p:sp>
      <p:sp>
        <p:nvSpPr>
          <p:cNvPr id="9225" name="Rectangle 17"/>
          <p:cNvSpPr>
            <a:spLocks noChangeArrowheads="1"/>
          </p:cNvSpPr>
          <p:nvPr/>
        </p:nvSpPr>
        <p:spPr bwMode="auto">
          <a:xfrm>
            <a:off x="3360739" y="2162175"/>
            <a:ext cx="1673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winkl SemiBold" pitchFamily="2" charset="0"/>
              </a:rPr>
              <a:t>Seed Dispersal</a:t>
            </a:r>
          </a:p>
        </p:txBody>
      </p:sp>
      <p:grpSp>
        <p:nvGrpSpPr>
          <p:cNvPr id="9226" name="Group 22"/>
          <p:cNvGrpSpPr>
            <a:grpSpLocks/>
          </p:cNvGrpSpPr>
          <p:nvPr/>
        </p:nvGrpSpPr>
        <p:grpSpPr bwMode="auto">
          <a:xfrm>
            <a:off x="5408614" y="955676"/>
            <a:ext cx="1366837" cy="1577975"/>
            <a:chOff x="3884171" y="955417"/>
            <a:chExt cx="1368063" cy="1578919"/>
          </a:xfrm>
        </p:grpSpPr>
        <p:pic>
          <p:nvPicPr>
            <p:cNvPr id="5" name="Picture 4">
              <a:hlinkClick r:id="rId2" action="ppaction://hlinksldjump"/>
            </p:cNvPr>
            <p:cNvPicPr>
              <a:picLocks noChangeAspect="1"/>
            </p:cNvPicPr>
            <p:nvPr/>
          </p:nvPicPr>
          <p:blipFill rotWithShape="1">
            <a:blip r:embed="rId3" cstate="print">
              <a:extLst>
                <a:ext uri="{28A0092B-C50C-407E-A947-70E740481C1C}">
                  <a14:useLocalDpi xmlns:a14="http://schemas.microsoft.com/office/drawing/2010/main" val="0"/>
                </a:ext>
              </a:extLst>
            </a:blip>
            <a:srcRect l="9997" t="1925" r="2001"/>
            <a:stretch/>
          </p:blipFill>
          <p:spPr>
            <a:xfrm>
              <a:off x="3884171" y="955417"/>
              <a:ext cx="1368063" cy="1376635"/>
            </a:xfrm>
            <a:prstGeom prst="ellipse">
              <a:avLst/>
            </a:prstGeom>
          </p:spPr>
        </p:pic>
        <p:sp>
          <p:nvSpPr>
            <p:cNvPr id="3" name="Oval 2"/>
            <p:cNvSpPr/>
            <p:nvPr/>
          </p:nvSpPr>
          <p:spPr>
            <a:xfrm>
              <a:off x="4378326" y="2154697"/>
              <a:ext cx="379753" cy="379639"/>
            </a:xfrm>
            <a:prstGeom prst="ellipse">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1</a:t>
              </a:r>
            </a:p>
          </p:txBody>
        </p:sp>
      </p:grpSp>
      <p:grpSp>
        <p:nvGrpSpPr>
          <p:cNvPr id="9227" name="Group 27"/>
          <p:cNvGrpSpPr>
            <a:grpSpLocks/>
          </p:cNvGrpSpPr>
          <p:nvPr/>
        </p:nvGrpSpPr>
        <p:grpSpPr bwMode="auto">
          <a:xfrm>
            <a:off x="7081838" y="2532063"/>
            <a:ext cx="1617662" cy="1376362"/>
            <a:chOff x="5557407" y="2532159"/>
            <a:chExt cx="1617544" cy="1376634"/>
          </a:xfrm>
        </p:grpSpPr>
        <p:pic>
          <p:nvPicPr>
            <p:cNvPr id="8" name="Picture 7">
              <a:hlinkClick r:id="rId4" action="ppaction://hlinksldjump"/>
            </p:cNvPr>
            <p:cNvPicPr>
              <a:picLocks noChangeAspect="1"/>
            </p:cNvPicPr>
            <p:nvPr/>
          </p:nvPicPr>
          <p:blipFill rotWithShape="1">
            <a:blip r:embed="rId5" cstate="print">
              <a:extLst>
                <a:ext uri="{28A0092B-C50C-407E-A947-70E740481C1C}">
                  <a14:useLocalDpi xmlns:a14="http://schemas.microsoft.com/office/drawing/2010/main" val="0"/>
                </a:ext>
              </a:extLst>
            </a:blip>
            <a:srcRect l="6121" t="1920" r="6088"/>
            <a:stretch/>
          </p:blipFill>
          <p:spPr>
            <a:xfrm>
              <a:off x="5810238" y="2532159"/>
              <a:ext cx="1364713" cy="1376634"/>
            </a:xfrm>
            <a:prstGeom prst="ellipse">
              <a:avLst/>
            </a:prstGeom>
          </p:spPr>
        </p:pic>
        <p:sp>
          <p:nvSpPr>
            <p:cNvPr id="19" name="Oval 18"/>
            <p:cNvSpPr/>
            <p:nvPr/>
          </p:nvSpPr>
          <p:spPr>
            <a:xfrm>
              <a:off x="5557407" y="3065664"/>
              <a:ext cx="379384" cy="377900"/>
            </a:xfrm>
            <a:prstGeom prst="ellipse">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2</a:t>
              </a:r>
            </a:p>
          </p:txBody>
        </p:sp>
      </p:grpSp>
      <p:grpSp>
        <p:nvGrpSpPr>
          <p:cNvPr id="9228" name="Group 28"/>
          <p:cNvGrpSpPr>
            <a:grpSpLocks/>
          </p:cNvGrpSpPr>
          <p:nvPr/>
        </p:nvGrpSpPr>
        <p:grpSpPr bwMode="auto">
          <a:xfrm>
            <a:off x="6494464" y="4391026"/>
            <a:ext cx="1362075" cy="1458913"/>
            <a:chOff x="4969877" y="4391735"/>
            <a:chExt cx="1361891" cy="1458689"/>
          </a:xfrm>
        </p:grpSpPr>
        <p:pic>
          <p:nvPicPr>
            <p:cNvPr id="12" name="Picture 11">
              <a:hlinkClick r:id="rId6" action="ppaction://hlinksldjump"/>
            </p:cNvPr>
            <p:cNvPicPr>
              <a:picLocks noChangeAspect="1"/>
            </p:cNvPicPr>
            <p:nvPr/>
          </p:nvPicPr>
          <p:blipFill rotWithShape="1">
            <a:blip r:embed="rId7">
              <a:extLst>
                <a:ext uri="{28A0092B-C50C-407E-A947-70E740481C1C}">
                  <a14:useLocalDpi xmlns:a14="http://schemas.microsoft.com/office/drawing/2010/main" val="0"/>
                </a:ext>
              </a:extLst>
            </a:blip>
            <a:srcRect l="17026" t="7287" r="17662" b="21306"/>
            <a:stretch/>
          </p:blipFill>
          <p:spPr>
            <a:xfrm flipH="1">
              <a:off x="4969877" y="4478302"/>
              <a:ext cx="1361891" cy="1372122"/>
            </a:xfrm>
            <a:prstGeom prst="ellipse">
              <a:avLst/>
            </a:prstGeom>
          </p:spPr>
        </p:pic>
        <p:sp>
          <p:nvSpPr>
            <p:cNvPr id="20" name="Oval 19"/>
            <p:cNvSpPr/>
            <p:nvPr/>
          </p:nvSpPr>
          <p:spPr>
            <a:xfrm>
              <a:off x="5104796" y="4391735"/>
              <a:ext cx="379362" cy="379355"/>
            </a:xfrm>
            <a:prstGeom prst="ellipse">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3</a:t>
              </a:r>
            </a:p>
          </p:txBody>
        </p:sp>
      </p:grpSp>
      <p:grpSp>
        <p:nvGrpSpPr>
          <p:cNvPr id="9229" name="Group 29"/>
          <p:cNvGrpSpPr>
            <a:grpSpLocks/>
          </p:cNvGrpSpPr>
          <p:nvPr/>
        </p:nvGrpSpPr>
        <p:grpSpPr bwMode="auto">
          <a:xfrm>
            <a:off x="4351339" y="4391026"/>
            <a:ext cx="1366837" cy="1463675"/>
            <a:chOff x="2827147" y="4391735"/>
            <a:chExt cx="1366371" cy="1463201"/>
          </a:xfrm>
        </p:grpSpPr>
        <p:pic>
          <p:nvPicPr>
            <p:cNvPr id="11" name="Picture 10">
              <a:hlinkClick r:id="rId8" action="ppaction://hlinksldjump"/>
            </p:cNvPr>
            <p:cNvPicPr>
              <a:picLocks noChangeAspect="1"/>
            </p:cNvPicPr>
            <p:nvPr/>
          </p:nvPicPr>
          <p:blipFill rotWithShape="1">
            <a:blip r:embed="rId9">
              <a:extLst>
                <a:ext uri="{28A0092B-C50C-407E-A947-70E740481C1C}">
                  <a14:useLocalDpi xmlns:a14="http://schemas.microsoft.com/office/drawing/2010/main" val="0"/>
                </a:ext>
              </a:extLst>
            </a:blip>
            <a:srcRect l="14877" r="8728" b="20046"/>
            <a:stretch/>
          </p:blipFill>
          <p:spPr>
            <a:xfrm flipH="1">
              <a:off x="2827147" y="4478302"/>
              <a:ext cx="1366371" cy="1376634"/>
            </a:xfrm>
            <a:prstGeom prst="ellipse">
              <a:avLst/>
            </a:prstGeom>
          </p:spPr>
        </p:pic>
        <p:sp>
          <p:nvSpPr>
            <p:cNvPr id="21" name="Oval 20"/>
            <p:cNvSpPr/>
            <p:nvPr/>
          </p:nvSpPr>
          <p:spPr>
            <a:xfrm>
              <a:off x="3580952" y="4391735"/>
              <a:ext cx="379284" cy="379290"/>
            </a:xfrm>
            <a:prstGeom prst="ellipse">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4</a:t>
              </a:r>
            </a:p>
          </p:txBody>
        </p:sp>
      </p:grpSp>
      <p:grpSp>
        <p:nvGrpSpPr>
          <p:cNvPr id="9230" name="Group 30"/>
          <p:cNvGrpSpPr>
            <a:grpSpLocks/>
          </p:cNvGrpSpPr>
          <p:nvPr/>
        </p:nvGrpSpPr>
        <p:grpSpPr bwMode="auto">
          <a:xfrm>
            <a:off x="3535363" y="2532063"/>
            <a:ext cx="1581150" cy="1376362"/>
            <a:chOff x="2011210" y="2532159"/>
            <a:chExt cx="1581108" cy="1376634"/>
          </a:xfrm>
        </p:grpSpPr>
        <p:pic>
          <p:nvPicPr>
            <p:cNvPr id="14" name="Picture 13">
              <a:hlinkClick r:id="rId10" action="ppaction://hlinksldjump"/>
            </p:cNvPr>
            <p:cNvPicPr>
              <a:picLocks noChangeAspect="1"/>
            </p:cNvPicPr>
            <p:nvPr/>
          </p:nvPicPr>
          <p:blipFill rotWithShape="1">
            <a:blip r:embed="rId11" cstate="print">
              <a:extLst>
                <a:ext uri="{28A0092B-C50C-407E-A947-70E740481C1C}">
                  <a14:useLocalDpi xmlns:a14="http://schemas.microsoft.com/office/drawing/2010/main" val="0"/>
                </a:ext>
              </a:extLst>
            </a:blip>
            <a:srcRect l="10967" t="19972" r="11476" b="7163"/>
            <a:stretch/>
          </p:blipFill>
          <p:spPr>
            <a:xfrm>
              <a:off x="2011210" y="2532159"/>
              <a:ext cx="1366371" cy="1376634"/>
            </a:xfrm>
            <a:prstGeom prst="ellipse">
              <a:avLst/>
            </a:prstGeom>
          </p:spPr>
        </p:pic>
        <p:sp>
          <p:nvSpPr>
            <p:cNvPr id="22" name="Oval 21"/>
            <p:cNvSpPr/>
            <p:nvPr/>
          </p:nvSpPr>
          <p:spPr>
            <a:xfrm>
              <a:off x="3212915" y="3070427"/>
              <a:ext cx="379403" cy="377900"/>
            </a:xfrm>
            <a:prstGeom prst="ellipse">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5</a:t>
              </a:r>
            </a:p>
          </p:txBody>
        </p:sp>
      </p:grpSp>
      <p:pic>
        <p:nvPicPr>
          <p:cNvPr id="9231" name="Picture 3"/>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rot="2443695">
            <a:off x="6329363" y="2570164"/>
            <a:ext cx="938212" cy="20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2" name="Picture 23"/>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rot="6882792">
            <a:off x="6696076" y="3870326"/>
            <a:ext cx="938212" cy="20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3" name="Picture 24"/>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rot="11104770">
            <a:off x="5613400" y="4597401"/>
            <a:ext cx="939800"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4" name="Picture 25"/>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15320080">
            <a:off x="4618038" y="3848101"/>
            <a:ext cx="866775"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5" name="Picture 26"/>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rot="19800000">
            <a:off x="4903788" y="2555875"/>
            <a:ext cx="939800"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80535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Same Side Corner Rectangle 2"/>
          <p:cNvSpPr/>
          <p:nvPr/>
        </p:nvSpPr>
        <p:spPr>
          <a:xfrm>
            <a:off x="1966913" y="427039"/>
            <a:ext cx="8248650" cy="1087437"/>
          </a:xfrm>
          <a:prstGeom prst="round2SameRect">
            <a:avLst>
              <a:gd name="adj1" fmla="val 15909"/>
              <a:gd name="adj2" fmla="val 0"/>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dirty="0">
                <a:solidFill>
                  <a:schemeClr val="tx1"/>
                </a:solidFill>
              </a:rPr>
              <a:t>1. Germination</a:t>
            </a:r>
          </a:p>
        </p:txBody>
      </p:sp>
      <p:sp>
        <p:nvSpPr>
          <p:cNvPr id="10243" name="Rectangle 4"/>
          <p:cNvSpPr>
            <a:spLocks noChangeArrowheads="1"/>
          </p:cNvSpPr>
          <p:nvPr/>
        </p:nvSpPr>
        <p:spPr bwMode="auto">
          <a:xfrm>
            <a:off x="2279650" y="1809751"/>
            <a:ext cx="7632700"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seed starts to grow when condition are suitable.</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9997" t="1925" r="2001"/>
          <a:stretch/>
        </p:blipFill>
        <p:spPr>
          <a:xfrm>
            <a:off x="4890816" y="2611266"/>
            <a:ext cx="2417321" cy="2432466"/>
          </a:xfrm>
          <a:prstGeom prst="ellipse">
            <a:avLst/>
          </a:prstGeom>
        </p:spPr>
      </p:pic>
      <p:sp>
        <p:nvSpPr>
          <p:cNvPr id="8" name="Right Arrow 7">
            <a:hlinkClick r:id="rId3" action="ppaction://hlinksldjump"/>
          </p:cNvPr>
          <p:cNvSpPr/>
          <p:nvPr/>
        </p:nvSpPr>
        <p:spPr>
          <a:xfrm flipH="1">
            <a:off x="2141539" y="5568950"/>
            <a:ext cx="1087437" cy="692150"/>
          </a:xfrm>
          <a:prstGeom prst="rightArrow">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  Back</a:t>
            </a:r>
          </a:p>
        </p:txBody>
      </p:sp>
    </p:spTree>
    <p:extLst>
      <p:ext uri="{BB962C8B-B14F-4D97-AF65-F5344CB8AC3E}">
        <p14:creationId xmlns:p14="http://schemas.microsoft.com/office/powerpoint/2010/main" val="35565931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Same Side Corner Rectangle 2"/>
          <p:cNvSpPr/>
          <p:nvPr/>
        </p:nvSpPr>
        <p:spPr>
          <a:xfrm>
            <a:off x="1966913" y="427039"/>
            <a:ext cx="8248650" cy="1087437"/>
          </a:xfrm>
          <a:prstGeom prst="round2SameRect">
            <a:avLst>
              <a:gd name="adj1" fmla="val 15909"/>
              <a:gd name="adj2" fmla="val 0"/>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dirty="0">
                <a:solidFill>
                  <a:schemeClr val="tx1"/>
                </a:solidFill>
              </a:rPr>
              <a:t>2. Roots</a:t>
            </a:r>
          </a:p>
        </p:txBody>
      </p:sp>
      <p:sp>
        <p:nvSpPr>
          <p:cNvPr id="11267" name="Rectangle 4"/>
          <p:cNvSpPr>
            <a:spLocks noChangeArrowheads="1"/>
          </p:cNvSpPr>
          <p:nvPr/>
        </p:nvSpPr>
        <p:spPr bwMode="auto">
          <a:xfrm>
            <a:off x="2279650" y="1809751"/>
            <a:ext cx="7632700"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Roots grow, usually underground.</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6121" t="1920" r="6088"/>
          <a:stretch/>
        </p:blipFill>
        <p:spPr>
          <a:xfrm>
            <a:off x="4892634" y="2611266"/>
            <a:ext cx="2411403" cy="2432466"/>
          </a:xfrm>
          <a:prstGeom prst="ellipse">
            <a:avLst/>
          </a:prstGeom>
        </p:spPr>
      </p:pic>
      <p:sp>
        <p:nvSpPr>
          <p:cNvPr id="7" name="Right Arrow 6">
            <a:hlinkClick r:id="rId3" action="ppaction://hlinksldjump"/>
          </p:cNvPr>
          <p:cNvSpPr/>
          <p:nvPr/>
        </p:nvSpPr>
        <p:spPr>
          <a:xfrm flipH="1">
            <a:off x="2141539" y="5568950"/>
            <a:ext cx="1087437" cy="692150"/>
          </a:xfrm>
          <a:prstGeom prst="rightArrow">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  Back</a:t>
            </a:r>
          </a:p>
        </p:txBody>
      </p:sp>
    </p:spTree>
    <p:extLst>
      <p:ext uri="{BB962C8B-B14F-4D97-AF65-F5344CB8AC3E}">
        <p14:creationId xmlns:p14="http://schemas.microsoft.com/office/powerpoint/2010/main" val="25616861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Same Side Corner Rectangle 2"/>
          <p:cNvSpPr/>
          <p:nvPr/>
        </p:nvSpPr>
        <p:spPr>
          <a:xfrm>
            <a:off x="1966913" y="427039"/>
            <a:ext cx="8248650" cy="1087437"/>
          </a:xfrm>
          <a:prstGeom prst="round2SameRect">
            <a:avLst>
              <a:gd name="adj1" fmla="val 15909"/>
              <a:gd name="adj2" fmla="val 0"/>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dirty="0">
                <a:solidFill>
                  <a:schemeClr val="tx1"/>
                </a:solidFill>
              </a:rPr>
              <a:t>3. Leaves</a:t>
            </a:r>
          </a:p>
        </p:txBody>
      </p:sp>
      <p:sp>
        <p:nvSpPr>
          <p:cNvPr id="12291" name="Rectangle 4"/>
          <p:cNvSpPr>
            <a:spLocks noChangeArrowheads="1"/>
          </p:cNvSpPr>
          <p:nvPr/>
        </p:nvSpPr>
        <p:spPr bwMode="auto">
          <a:xfrm>
            <a:off x="2238375" y="1809751"/>
            <a:ext cx="7704138"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 stem and leaves form, and the plant makes its own food (photosynthesis).</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17026" t="7287" r="17662" b="21306"/>
          <a:stretch/>
        </p:blipFill>
        <p:spPr>
          <a:xfrm>
            <a:off x="4892632" y="2611266"/>
            <a:ext cx="2414330" cy="2432466"/>
          </a:xfrm>
          <a:prstGeom prst="ellipse">
            <a:avLst/>
          </a:prstGeom>
        </p:spPr>
      </p:pic>
      <p:sp>
        <p:nvSpPr>
          <p:cNvPr id="6" name="Right Arrow 5">
            <a:hlinkClick r:id="rId3" action="ppaction://hlinksldjump"/>
          </p:cNvPr>
          <p:cNvSpPr/>
          <p:nvPr/>
        </p:nvSpPr>
        <p:spPr>
          <a:xfrm flipH="1">
            <a:off x="2141539" y="5568950"/>
            <a:ext cx="1087437" cy="692150"/>
          </a:xfrm>
          <a:prstGeom prst="rightArrow">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  Back</a:t>
            </a:r>
          </a:p>
        </p:txBody>
      </p:sp>
    </p:spTree>
    <p:extLst>
      <p:ext uri="{BB962C8B-B14F-4D97-AF65-F5344CB8AC3E}">
        <p14:creationId xmlns:p14="http://schemas.microsoft.com/office/powerpoint/2010/main" val="36516557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14877" r="8728" b="20046"/>
          <a:stretch/>
        </p:blipFill>
        <p:spPr>
          <a:xfrm>
            <a:off x="4892632" y="2611266"/>
            <a:ext cx="2414330" cy="2432466"/>
          </a:xfrm>
          <a:prstGeom prst="ellipse">
            <a:avLst/>
          </a:prstGeom>
        </p:spPr>
      </p:pic>
      <p:sp>
        <p:nvSpPr>
          <p:cNvPr id="3" name="Round Same Side Corner Rectangle 2"/>
          <p:cNvSpPr/>
          <p:nvPr/>
        </p:nvSpPr>
        <p:spPr>
          <a:xfrm>
            <a:off x="1966913" y="427039"/>
            <a:ext cx="8248650" cy="1087437"/>
          </a:xfrm>
          <a:prstGeom prst="round2SameRect">
            <a:avLst>
              <a:gd name="adj1" fmla="val 15909"/>
              <a:gd name="adj2" fmla="val 0"/>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dirty="0">
                <a:solidFill>
                  <a:schemeClr val="tx1"/>
                </a:solidFill>
              </a:rPr>
              <a:t>4. Flowering</a:t>
            </a:r>
          </a:p>
        </p:txBody>
      </p:sp>
      <p:sp>
        <p:nvSpPr>
          <p:cNvPr id="13316" name="Rectangle 4"/>
          <p:cNvSpPr>
            <a:spLocks noChangeArrowheads="1"/>
          </p:cNvSpPr>
          <p:nvPr/>
        </p:nvSpPr>
        <p:spPr bwMode="auto">
          <a:xfrm>
            <a:off x="2279650" y="1809751"/>
            <a:ext cx="7632700"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pollen in the flowers is used to make seeds.</a:t>
            </a:r>
          </a:p>
        </p:txBody>
      </p:sp>
      <p:sp>
        <p:nvSpPr>
          <p:cNvPr id="10" name="Right Arrow 9">
            <a:hlinkClick r:id="rId3" action="ppaction://hlinksldjump"/>
          </p:cNvPr>
          <p:cNvSpPr/>
          <p:nvPr/>
        </p:nvSpPr>
        <p:spPr>
          <a:xfrm flipH="1">
            <a:off x="2141539" y="5568950"/>
            <a:ext cx="1087437" cy="692150"/>
          </a:xfrm>
          <a:prstGeom prst="rightArrow">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  Back</a:t>
            </a:r>
          </a:p>
        </p:txBody>
      </p:sp>
    </p:spTree>
    <p:extLst>
      <p:ext uri="{BB962C8B-B14F-4D97-AF65-F5344CB8AC3E}">
        <p14:creationId xmlns:p14="http://schemas.microsoft.com/office/powerpoint/2010/main" val="14252185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Same Side Corner Rectangle 2"/>
          <p:cNvSpPr/>
          <p:nvPr/>
        </p:nvSpPr>
        <p:spPr>
          <a:xfrm>
            <a:off x="1966913" y="427039"/>
            <a:ext cx="8248650" cy="1087437"/>
          </a:xfrm>
          <a:prstGeom prst="round2SameRect">
            <a:avLst>
              <a:gd name="adj1" fmla="val 15909"/>
              <a:gd name="adj2" fmla="val 0"/>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dirty="0">
                <a:solidFill>
                  <a:schemeClr val="tx1"/>
                </a:solidFill>
              </a:rPr>
              <a:t>5. Seed Dispersal</a:t>
            </a:r>
          </a:p>
        </p:txBody>
      </p:sp>
      <p:sp>
        <p:nvSpPr>
          <p:cNvPr id="14339" name="Rectangle 4"/>
          <p:cNvSpPr>
            <a:spLocks noChangeArrowheads="1"/>
          </p:cNvSpPr>
          <p:nvPr/>
        </p:nvSpPr>
        <p:spPr bwMode="auto">
          <a:xfrm>
            <a:off x="3449638" y="1809750"/>
            <a:ext cx="52832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Seeds are spread out so they can grow where they are not fighting for space with the parent plant.</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10967" t="19972" r="11476" b="7163"/>
          <a:stretch/>
        </p:blipFill>
        <p:spPr>
          <a:xfrm>
            <a:off x="4892632" y="2611266"/>
            <a:ext cx="2414330" cy="2432466"/>
          </a:xfrm>
          <a:prstGeom prst="ellipse">
            <a:avLst/>
          </a:prstGeom>
        </p:spPr>
      </p:pic>
      <p:sp>
        <p:nvSpPr>
          <p:cNvPr id="6" name="Right Arrow 5">
            <a:hlinkClick r:id="rId3" action="ppaction://hlinksldjump"/>
          </p:cNvPr>
          <p:cNvSpPr/>
          <p:nvPr/>
        </p:nvSpPr>
        <p:spPr>
          <a:xfrm flipH="1">
            <a:off x="2141539" y="5568950"/>
            <a:ext cx="1087437" cy="692150"/>
          </a:xfrm>
          <a:prstGeom prst="rightArrow">
            <a:avLst/>
          </a:prstGeom>
          <a:solidFill>
            <a:srgbClr val="E885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  Back</a:t>
            </a:r>
          </a:p>
        </p:txBody>
      </p:sp>
    </p:spTree>
    <p:extLst>
      <p:ext uri="{BB962C8B-B14F-4D97-AF65-F5344CB8AC3E}">
        <p14:creationId xmlns:p14="http://schemas.microsoft.com/office/powerpoint/2010/main" val="9532044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Same Side Corner Rectangle 2"/>
          <p:cNvSpPr/>
          <p:nvPr/>
        </p:nvSpPr>
        <p:spPr>
          <a:xfrm>
            <a:off x="1966913" y="427039"/>
            <a:ext cx="8248650" cy="1087437"/>
          </a:xfrm>
          <a:prstGeom prst="round2SameRect">
            <a:avLst>
              <a:gd name="adj1" fmla="val 15909"/>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dirty="0">
                <a:solidFill>
                  <a:schemeClr val="tx1"/>
                </a:solidFill>
              </a:rPr>
              <a:t>Other Flowering Plants</a:t>
            </a:r>
          </a:p>
        </p:txBody>
      </p:sp>
      <p:sp>
        <p:nvSpPr>
          <p:cNvPr id="15363" name="Rectangle 4"/>
          <p:cNvSpPr>
            <a:spLocks noChangeArrowheads="1"/>
          </p:cNvSpPr>
          <p:nvPr/>
        </p:nvSpPr>
        <p:spPr bwMode="auto">
          <a:xfrm>
            <a:off x="2336801" y="4364038"/>
            <a:ext cx="216852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rPr>
              <a:t>Sunflower</a:t>
            </a:r>
          </a:p>
        </p:txBody>
      </p:sp>
      <p:sp>
        <p:nvSpPr>
          <p:cNvPr id="15364" name="Rectangle 5"/>
          <p:cNvSpPr>
            <a:spLocks noChangeArrowheads="1"/>
          </p:cNvSpPr>
          <p:nvPr/>
        </p:nvSpPr>
        <p:spPr bwMode="auto">
          <a:xfrm>
            <a:off x="5006976" y="4364038"/>
            <a:ext cx="216852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rPr>
              <a:t>Orchid</a:t>
            </a:r>
          </a:p>
        </p:txBody>
      </p:sp>
      <p:sp>
        <p:nvSpPr>
          <p:cNvPr id="15365" name="Rectangle 6"/>
          <p:cNvSpPr>
            <a:spLocks noChangeArrowheads="1"/>
          </p:cNvSpPr>
          <p:nvPr/>
        </p:nvSpPr>
        <p:spPr bwMode="auto">
          <a:xfrm>
            <a:off x="7486651" y="4364038"/>
            <a:ext cx="216852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rPr>
              <a:t>Tomato plant</a:t>
            </a:r>
          </a:p>
        </p:txBody>
      </p:sp>
      <p:sp>
        <p:nvSpPr>
          <p:cNvPr id="8" name="Oval 7"/>
          <p:cNvSpPr/>
          <p:nvPr/>
        </p:nvSpPr>
        <p:spPr>
          <a:xfrm>
            <a:off x="2538413" y="2092326"/>
            <a:ext cx="1966912" cy="1966913"/>
          </a:xfrm>
          <a:prstGeom prst="ellipse">
            <a:avLst/>
          </a:prstGeom>
          <a:solidFill>
            <a:srgbClr val="9DDD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b="32560"/>
          <a:stretch/>
        </p:blipFill>
        <p:spPr>
          <a:xfrm>
            <a:off x="2575173" y="2231022"/>
            <a:ext cx="1876187" cy="1830233"/>
          </a:xfrm>
          <a:prstGeom prst="ellipse">
            <a:avLst/>
          </a:prstGeom>
        </p:spPr>
      </p:pic>
      <p:sp>
        <p:nvSpPr>
          <p:cNvPr id="10" name="Oval 9"/>
          <p:cNvSpPr/>
          <p:nvPr/>
        </p:nvSpPr>
        <p:spPr>
          <a:xfrm>
            <a:off x="5095876" y="2092326"/>
            <a:ext cx="1966913" cy="1966913"/>
          </a:xfrm>
          <a:prstGeom prst="ellipse">
            <a:avLst/>
          </a:prstGeom>
          <a:solidFill>
            <a:srgbClr val="9DDD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5369"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40350" y="2200276"/>
            <a:ext cx="1568450"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Oval 11"/>
          <p:cNvSpPr/>
          <p:nvPr/>
        </p:nvSpPr>
        <p:spPr>
          <a:xfrm>
            <a:off x="7654926" y="2092326"/>
            <a:ext cx="1966913" cy="1966913"/>
          </a:xfrm>
          <a:prstGeom prst="ellipse">
            <a:avLst/>
          </a:prstGeom>
          <a:solidFill>
            <a:srgbClr val="9DDD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5371" name="Picture 12"/>
          <p:cNvPicPr>
            <a:picLocks noChangeAspect="1"/>
          </p:cNvPicPr>
          <p:nvPr/>
        </p:nvPicPr>
        <p:blipFill>
          <a:blip r:embed="rId4">
            <a:extLst>
              <a:ext uri="{28A0092B-C50C-407E-A947-70E740481C1C}">
                <a14:useLocalDpi xmlns:a14="http://schemas.microsoft.com/office/drawing/2010/main" val="0"/>
              </a:ext>
            </a:extLst>
          </a:blip>
          <a:srcRect b="26894"/>
          <a:stretch>
            <a:fillRect/>
          </a:stretch>
        </p:blipFill>
        <p:spPr bwMode="auto">
          <a:xfrm>
            <a:off x="7807326" y="2271713"/>
            <a:ext cx="1662113" cy="178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81923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96539" y="714024"/>
            <a:ext cx="4824551" cy="5412456"/>
          </a:xfrm>
        </p:spPr>
        <p:txBody>
          <a:bodyPr/>
          <a:lstStyle/>
          <a:p>
            <a:r>
              <a:rPr lang="en-GB" dirty="0" smtClean="0"/>
              <a:t>Our Task</a:t>
            </a:r>
            <a:br>
              <a:rPr lang="en-GB" dirty="0" smtClean="0"/>
            </a:br>
            <a:r>
              <a:rPr lang="en-GB" sz="2800" dirty="0" smtClean="0"/>
              <a:t>Plant a broad bean seed in a clear cup.</a:t>
            </a:r>
            <a:br>
              <a:rPr lang="en-GB" sz="2800" dirty="0" smtClean="0"/>
            </a:br>
            <a:r>
              <a:rPr lang="en-GB" sz="2800" dirty="0" smtClean="0"/>
              <a:t>Write up the first side of the investigation sheet.</a:t>
            </a:r>
            <a:br>
              <a:rPr lang="en-GB" sz="2800" dirty="0" smtClean="0"/>
            </a:br>
            <a:r>
              <a:rPr lang="en-GB" sz="2800" dirty="0" smtClean="0"/>
              <a:t/>
            </a:r>
            <a:br>
              <a:rPr lang="en-GB" sz="2800" dirty="0" smtClean="0"/>
            </a:br>
            <a:r>
              <a:rPr lang="en-GB" sz="2800" dirty="0" smtClean="0"/>
              <a:t>Also draw the picture in the box on the other side.</a:t>
            </a:r>
            <a:br>
              <a:rPr lang="en-GB" sz="2800" dirty="0" smtClean="0"/>
            </a:br>
            <a:r>
              <a:rPr lang="en-GB" sz="2800" dirty="0" smtClean="0"/>
              <a:t/>
            </a:r>
            <a:br>
              <a:rPr lang="en-GB" sz="2800" dirty="0" smtClean="0"/>
            </a:br>
            <a:r>
              <a:rPr lang="en-GB" sz="2800" u="sng" dirty="0" smtClean="0"/>
              <a:t>Next week </a:t>
            </a:r>
            <a:r>
              <a:rPr lang="en-GB" sz="2800" dirty="0" smtClean="0"/>
              <a:t>we will put in our results and reflection.</a:t>
            </a:r>
            <a:r>
              <a:rPr lang="en-GB" dirty="0" smtClean="0"/>
              <a:t/>
            </a:r>
            <a:br>
              <a:rPr lang="en-GB" dirty="0" smtClean="0"/>
            </a:br>
            <a:endParaRPr lang="en-GB" dirty="0"/>
          </a:p>
        </p:txBody>
      </p:sp>
      <p:pic>
        <p:nvPicPr>
          <p:cNvPr id="3" name="Picture 2"/>
          <p:cNvPicPr>
            <a:picLocks noChangeAspect="1"/>
          </p:cNvPicPr>
          <p:nvPr/>
        </p:nvPicPr>
        <p:blipFill>
          <a:blip r:embed="rId2"/>
          <a:stretch>
            <a:fillRect/>
          </a:stretch>
        </p:blipFill>
        <p:spPr>
          <a:xfrm>
            <a:off x="7107377" y="155956"/>
            <a:ext cx="4917485" cy="6528593"/>
          </a:xfrm>
          <a:prstGeom prst="rect">
            <a:avLst/>
          </a:prstGeom>
        </p:spPr>
      </p:pic>
      <p:sp>
        <p:nvSpPr>
          <p:cNvPr id="4" name="Right Arrow 3"/>
          <p:cNvSpPr/>
          <p:nvPr/>
        </p:nvSpPr>
        <p:spPr>
          <a:xfrm>
            <a:off x="4609179" y="2672862"/>
            <a:ext cx="2207623" cy="5747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755164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TotalTime>
  <Words>240</Words>
  <Application>Microsoft Office PowerPoint</Application>
  <PresentationFormat>Widescreen</PresentationFormat>
  <Paragraphs>46</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Calibri Light</vt:lpstr>
      <vt:lpstr>Comic Sans MS</vt:lpstr>
      <vt:lpstr>Sassoon Infant Rg</vt:lpstr>
      <vt:lpstr>Twinkl</vt:lpstr>
      <vt:lpstr>Twinkl SemiBold</vt:lpstr>
      <vt:lpstr>Office Theme</vt:lpstr>
      <vt:lpstr>Science Tuesday 6th July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Our Task Plant a broad bean seed in a clear cup. Write up the first side of the investigation sheet.  Also draw the picture in the box on the other side.  Next week we will put in our results and reflection.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 Tuesday 6th July</dc:title>
  <dc:creator>E Hanson BTP</dc:creator>
  <cp:lastModifiedBy>E Hanson BTP</cp:lastModifiedBy>
  <cp:revision>8</cp:revision>
  <dcterms:created xsi:type="dcterms:W3CDTF">2021-07-04T08:16:42Z</dcterms:created>
  <dcterms:modified xsi:type="dcterms:W3CDTF">2021-07-04T09:07:49Z</dcterms:modified>
</cp:coreProperties>
</file>