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3" r:id="rId3"/>
    <p:sldId id="262" r:id="rId4"/>
    <p:sldId id="277" r:id="rId5"/>
    <p:sldId id="275" r:id="rId6"/>
    <p:sldId id="278" r:id="rId7"/>
    <p:sldId id="276" r:id="rId8"/>
    <p:sldId id="279" r:id="rId9"/>
    <p:sldId id="280" r:id="rId10"/>
    <p:sldId id="281" r:id="rId11"/>
    <p:sldId id="282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Roboto" panose="020B060402020202020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8616"/>
    <a:srgbClr val="F8BD95"/>
    <a:srgbClr val="0076B0"/>
    <a:srgbClr val="47B1E5"/>
    <a:srgbClr val="00649C"/>
    <a:srgbClr val="01407D"/>
    <a:srgbClr val="E94E13"/>
    <a:srgbClr val="18A0DB"/>
    <a:srgbClr val="DE1E5A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686119" y="1830456"/>
            <a:ext cx="8137524" cy="3197088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811528" y="2052478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811530" y="2445453"/>
            <a:ext cx="7886700" cy="1409700"/>
          </a:xfrm>
        </p:spPr>
        <p:txBody>
          <a:bodyPr>
            <a:noAutofit/>
          </a:bodyPr>
          <a:lstStyle/>
          <a:p>
            <a:pPr rtl="0" fontAlgn="base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To learn about what you might see and experience at a Sikh gurdwara.</a:t>
            </a:r>
            <a:endParaRPr lang="en-GB" dirty="0">
              <a:solidFill>
                <a:srgbClr val="000000"/>
              </a:solidFill>
              <a:latin typeface="+mn-lt"/>
            </a:endParaRPr>
          </a:p>
          <a:p>
            <a:pPr rtl="0" fontAlgn="base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  <a:latin typeface="+mn-lt"/>
              </a:rPr>
              <a:t>To learn about why it is an important place to many people.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37C32D-C96F-47B1-B6E1-A5F4D1A8972B}"/>
              </a:ext>
            </a:extLst>
          </p:cNvPr>
          <p:cNvSpPr/>
          <p:nvPr/>
        </p:nvSpPr>
        <p:spPr>
          <a:xfrm>
            <a:off x="1652631" y="1535992"/>
            <a:ext cx="5972961" cy="838899"/>
          </a:xfrm>
          <a:prstGeom prst="roundRect">
            <a:avLst/>
          </a:prstGeom>
          <a:solidFill>
            <a:srgbClr val="F886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can list the things that are the same and different about Sikh gurdwaras around the world.</a:t>
            </a:r>
            <a:endParaRPr lang="en-GB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7C6C528E-2A25-4D9E-ACEA-07F950694838}"/>
              </a:ext>
            </a:extLst>
          </p:cNvPr>
          <p:cNvSpPr/>
          <p:nvPr/>
        </p:nvSpPr>
        <p:spPr>
          <a:xfrm>
            <a:off x="1652630" y="2481044"/>
            <a:ext cx="5972961" cy="838899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can name and describe special objects that can be found inside.</a:t>
            </a:r>
            <a:endParaRPr lang="en-GB" dirty="0"/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51C9B83-7F97-42DA-B4A3-C00F2327FC49}"/>
              </a:ext>
            </a:extLst>
          </p:cNvPr>
          <p:cNvSpPr/>
          <p:nvPr/>
        </p:nvSpPr>
        <p:spPr>
          <a:xfrm>
            <a:off x="1661020" y="3426096"/>
            <a:ext cx="5972961" cy="838899"/>
          </a:xfrm>
          <a:prstGeom prst="roundRect">
            <a:avLst/>
          </a:prstGeom>
          <a:solidFill>
            <a:srgbClr val="F886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understand why the gurdwara is an important place by describing what happens there.</a:t>
            </a:r>
            <a:endParaRPr lang="en-GB" dirty="0"/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BFF379E-6193-47E4-89F1-23F5CF434369}"/>
              </a:ext>
            </a:extLst>
          </p:cNvPr>
          <p:cNvSpPr/>
          <p:nvPr/>
        </p:nvSpPr>
        <p:spPr>
          <a:xfrm>
            <a:off x="1652629" y="4352469"/>
            <a:ext cx="5972961" cy="838899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I can list rules for how to behave inside.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1"/>
          <p:cNvSpPr txBox="1">
            <a:spLocks noChangeArrowheads="1"/>
          </p:cNvSpPr>
          <p:nvPr/>
        </p:nvSpPr>
        <p:spPr bwMode="auto">
          <a:xfrm>
            <a:off x="1786046" y="6206052"/>
            <a:ext cx="6684453" cy="22958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700" b="0" i="0" u="none" strike="noStrike" dirty="0">
                <a:effectLst/>
                <a:latin typeface="Arial" panose="020B0604020202020204" pitchFamily="34" charset="0"/>
              </a:rPr>
              <a:t>Photos courtesy of Shaun D </a:t>
            </a:r>
            <a:r>
              <a:rPr lang="en-GB" sz="700" b="0" i="0" u="none" strike="noStrike" dirty="0" err="1">
                <a:effectLst/>
                <a:latin typeface="Arial" panose="020B0604020202020204" pitchFamily="34" charset="0"/>
              </a:rPr>
              <a:t>metaclfe</a:t>
            </a:r>
            <a:r>
              <a:rPr lang="en-GB" sz="700" b="0" i="0" u="none" strike="noStrike" dirty="0">
                <a:effectLst/>
                <a:latin typeface="Arial" panose="020B0604020202020204" pitchFamily="34" charset="0"/>
              </a:rPr>
              <a:t> away in Thailand and </a:t>
            </a:r>
            <a:r>
              <a:rPr lang="en-GB" sz="700" b="0" i="0" u="none" strike="noStrike" dirty="0" err="1">
                <a:effectLst/>
                <a:latin typeface="Arial" panose="020B0604020202020204" pitchFamily="34" charset="0"/>
              </a:rPr>
              <a:t>jasleen_kaur</a:t>
            </a:r>
            <a:r>
              <a:rPr lang="en-GB" sz="700" b="0" i="0" u="none" strike="noStrike" dirty="0">
                <a:effectLst/>
                <a:latin typeface="Arial" panose="020B0604020202020204" pitchFamily="34" charset="0"/>
              </a:rPr>
              <a:t>  (@flickr.com) - granted under creative commons licence - attribution</a:t>
            </a:r>
            <a:endParaRPr lang="en-GB" altLang="en-US" sz="70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i="0" u="none" strike="noStrike" dirty="0">
                <a:solidFill>
                  <a:srgbClr val="F88616"/>
                </a:solidFill>
                <a:effectLst/>
                <a:latin typeface="+mn-lt"/>
              </a:rPr>
              <a:t>Starter Activity</a:t>
            </a: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A5E677-AE58-423B-9D40-C9880B477303}"/>
              </a:ext>
            </a:extLst>
          </p:cNvPr>
          <p:cNvSpPr txBox="1"/>
          <p:nvPr/>
        </p:nvSpPr>
        <p:spPr>
          <a:xfrm>
            <a:off x="1991815" y="1490663"/>
            <a:ext cx="515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What do all of these buildings have in common?</a:t>
            </a:r>
            <a:endParaRPr lang="en-GB" dirty="0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03C8C867-FD57-45F7-A0E9-A805DC9BCA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90" y="1891256"/>
            <a:ext cx="2964357" cy="2224325"/>
          </a:xfrm>
          <a:prstGeom prst="roundRect">
            <a:avLst/>
          </a:prstGeom>
          <a:noFill/>
          <a:ln w="28575">
            <a:solidFill>
              <a:srgbClr val="F8861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>
            <a:extLst>
              <a:ext uri="{FF2B5EF4-FFF2-40B4-BE49-F238E27FC236}">
                <a16:creationId xmlns:a16="http://schemas.microsoft.com/office/drawing/2014/main" id="{3246A474-BC47-4AE2-8ABD-230006F174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479" y="3265013"/>
            <a:ext cx="2032000" cy="2707934"/>
          </a:xfrm>
          <a:prstGeom prst="roundRect">
            <a:avLst/>
          </a:prstGeom>
          <a:noFill/>
          <a:ln w="28575">
            <a:solidFill>
              <a:srgbClr val="00649C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4A235E6F-239B-4EFE-854C-4272469261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4811" y="2123816"/>
            <a:ext cx="2655688" cy="1991765"/>
          </a:xfrm>
          <a:prstGeom prst="roundRect">
            <a:avLst/>
          </a:prstGeom>
          <a:noFill/>
          <a:ln w="28575">
            <a:solidFill>
              <a:srgbClr val="F8861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3570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1"/>
          <p:cNvSpPr txBox="1">
            <a:spLocks noChangeArrowheads="1"/>
          </p:cNvSpPr>
          <p:nvPr/>
        </p:nvSpPr>
        <p:spPr bwMode="auto">
          <a:xfrm>
            <a:off x="2397257" y="6245477"/>
            <a:ext cx="4349486" cy="113378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sz="850" dirty="0"/>
              <a:t>Photo courtesy Ajay </a:t>
            </a:r>
            <a:r>
              <a:rPr lang="en-GB" sz="850" dirty="0" err="1"/>
              <a:t>Tallam</a:t>
            </a:r>
            <a:r>
              <a:rPr lang="en-GB" sz="850" dirty="0"/>
              <a:t> (@flickr.com) - granted under creative commons licence - attribution</a:t>
            </a:r>
            <a:endParaRPr lang="en-GB" altLang="en-US" sz="850" b="1" dirty="0"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sp>
        <p:nvSpPr>
          <p:cNvPr id="7" name="Title 2">
            <a:extLst>
              <a:ext uri="{FF2B5EF4-FFF2-40B4-BE49-F238E27FC236}">
                <a16:creationId xmlns:a16="http://schemas.microsoft.com/office/drawing/2014/main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What Is It like inside a Sikh Gurdwara?</a:t>
            </a: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00FF3928-6C28-45EC-A97C-79E7F8731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72" y="2282852"/>
            <a:ext cx="4015945" cy="3011959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BD1B4CDC-8D36-493F-90CB-76C113841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756" y="2257167"/>
            <a:ext cx="4014517" cy="322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174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What is it like inside a </a:t>
            </a:r>
            <a:endParaRPr lang="en-GB" sz="1600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Sikh gurdwara?</a:t>
            </a:r>
            <a:endParaRPr lang="en-GB" sz="1600" b="0" dirty="0">
              <a:effectLst/>
            </a:endParaRPr>
          </a:p>
          <a:p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740193E8-D4DD-49AF-A70A-0E6E9C5F612B}"/>
              </a:ext>
            </a:extLst>
          </p:cNvPr>
          <p:cNvSpPr txBox="1">
            <a:spLocks/>
          </p:cNvSpPr>
          <p:nvPr/>
        </p:nvSpPr>
        <p:spPr>
          <a:xfrm>
            <a:off x="583472" y="773867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i="0" dirty="0">
                <a:solidFill>
                  <a:srgbClr val="F88616"/>
                </a:solidFill>
                <a:effectLst/>
                <a:latin typeface="+mn-lt"/>
              </a:rPr>
              <a:t>Important Features of a Sikh Gurdwara</a:t>
            </a:r>
            <a:endParaRPr lang="en-GB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1BE83DD-6F46-4805-B4B0-2590DFED9B89}"/>
              </a:ext>
            </a:extLst>
          </p:cNvPr>
          <p:cNvSpPr/>
          <p:nvPr/>
        </p:nvSpPr>
        <p:spPr>
          <a:xfrm>
            <a:off x="457198" y="1759133"/>
            <a:ext cx="8220075" cy="2333898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76BD09D5-14AB-485C-AE3F-8FD068E7B7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72" y="2088065"/>
            <a:ext cx="3403775" cy="1751558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D47B7A1-F144-4489-8928-2CAC8A7DFB4B}"/>
              </a:ext>
            </a:extLst>
          </p:cNvPr>
          <p:cNvSpPr txBox="1"/>
          <p:nvPr/>
        </p:nvSpPr>
        <p:spPr>
          <a:xfrm>
            <a:off x="4318171" y="1872343"/>
            <a:ext cx="397981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Guru </a:t>
            </a:r>
            <a:r>
              <a:rPr lang="en-GB" sz="1800" b="1" i="0" u="none" strike="noStrike" dirty="0" err="1">
                <a:solidFill>
                  <a:srgbClr val="000000"/>
                </a:solidFill>
                <a:effectLst/>
              </a:rPr>
              <a:t>Granth</a:t>
            </a: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 Sahib 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This is the Sikh holy book. It is treated like a person and even has its own room during the night. The book is placed on a raised platform under a canopy and covered with an expensive cloth during the day.</a:t>
            </a:r>
            <a:endParaRPr lang="en-GB" b="0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16B0CBE0-C010-4586-B02A-664678E79351}"/>
              </a:ext>
            </a:extLst>
          </p:cNvPr>
          <p:cNvSpPr/>
          <p:nvPr/>
        </p:nvSpPr>
        <p:spPr>
          <a:xfrm>
            <a:off x="1291940" y="4254473"/>
            <a:ext cx="3026231" cy="182965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endParaRPr lang="en-GB" sz="1800" b="1" i="0" u="none" strike="noStrike" dirty="0">
              <a:solidFill>
                <a:srgbClr val="000000"/>
              </a:solidFill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 err="1">
                <a:solidFill>
                  <a:srgbClr val="000000"/>
                </a:solidFill>
                <a:effectLst/>
              </a:rPr>
              <a:t>Chaur</a:t>
            </a:r>
            <a:endParaRPr lang="en-GB" b="0" dirty="0">
              <a:effectLst/>
            </a:endParaRPr>
          </a:p>
          <a:p>
            <a:r>
              <a:rPr lang="en-GB" dirty="0">
                <a:solidFill>
                  <a:schemeClr val="tx1"/>
                </a:solidFill>
              </a:rPr>
              <a:t>This is a fan which is waved over the Guru </a:t>
            </a:r>
            <a:r>
              <a:rPr lang="en-GB" dirty="0" err="1">
                <a:solidFill>
                  <a:schemeClr val="tx1"/>
                </a:solidFill>
              </a:rPr>
              <a:t>Granth</a:t>
            </a:r>
            <a:r>
              <a:rPr lang="en-GB" dirty="0">
                <a:solidFill>
                  <a:schemeClr val="tx1"/>
                </a:solidFill>
              </a:rPr>
              <a:t> Sahib as a sign of respect</a:t>
            </a:r>
            <a:r>
              <a:rPr lang="en-GB" sz="1800" b="0" i="0" u="none" strike="noStrike" dirty="0">
                <a:solidFill>
                  <a:schemeClr val="tx1"/>
                </a:solidFill>
                <a:effectLst/>
              </a:rPr>
              <a:t>.</a:t>
            </a:r>
            <a:endParaRPr lang="en-GB" b="0" dirty="0">
              <a:solidFill>
                <a:schemeClr val="tx1"/>
              </a:solidFill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145F692-C528-4FEA-9A76-7DB82E1EF8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38" y="5574510"/>
            <a:ext cx="2472797" cy="832416"/>
          </a:xfrm>
          <a:prstGeom prst="rect">
            <a:avLst/>
          </a:prstGeom>
        </p:spPr>
      </p:pic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F1E47AF-C438-4835-A5D0-7F59F2C5EB4A}"/>
              </a:ext>
            </a:extLst>
          </p:cNvPr>
          <p:cNvSpPr/>
          <p:nvPr/>
        </p:nvSpPr>
        <p:spPr>
          <a:xfrm>
            <a:off x="4567235" y="4206241"/>
            <a:ext cx="3026231" cy="1829659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0">
              <a:spcBef>
                <a:spcPts val="0"/>
              </a:spcBef>
              <a:spcAft>
                <a:spcPts val="0"/>
              </a:spcAft>
            </a:pPr>
            <a:endParaRPr lang="en-GB" sz="1800" b="1" i="0" u="none" strike="noStrike" dirty="0">
              <a:solidFill>
                <a:srgbClr val="000000"/>
              </a:solidFill>
              <a:effectLst/>
              <a:latin typeface="NTR"/>
            </a:endParaRPr>
          </a:p>
          <a:p>
            <a:pPr algn="r" rtl="0">
              <a:spcBef>
                <a:spcPts val="0"/>
              </a:spcBef>
              <a:spcAft>
                <a:spcPts val="0"/>
              </a:spcAft>
            </a:pPr>
            <a:endParaRPr lang="en-GB" b="1" dirty="0">
              <a:solidFill>
                <a:srgbClr val="000000"/>
              </a:solidFill>
              <a:latin typeface="NTR"/>
            </a:endParaRPr>
          </a:p>
          <a:p>
            <a:pPr algn="r" rtl="0">
              <a:spcBef>
                <a:spcPts val="0"/>
              </a:spcBef>
              <a:spcAft>
                <a:spcPts val="0"/>
              </a:spcAft>
            </a:pPr>
            <a:endParaRPr lang="en-GB" sz="1800" b="1" i="0" u="none" strike="noStrike" dirty="0">
              <a:solidFill>
                <a:srgbClr val="000000"/>
              </a:solidFill>
              <a:effectLst/>
              <a:latin typeface="NTR"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Langar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This is a free kitchen where food is served to worshippers without charge. </a:t>
            </a:r>
            <a:endParaRPr lang="en-GB" b="0" dirty="0">
              <a:effectLst/>
            </a:endParaRPr>
          </a:p>
          <a:p>
            <a:br>
              <a:rPr lang="en-GB" dirty="0"/>
            </a:b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.</a:t>
            </a:r>
            <a:endParaRPr lang="en-GB" b="0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ACD772C9-2354-4205-9018-15ECBEA490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0754" y="4986142"/>
            <a:ext cx="2343552" cy="1445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964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 animBg="1"/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What is it like inside a </a:t>
            </a:r>
            <a:endParaRPr lang="en-GB" sz="1600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Sikh gurdwara?</a:t>
            </a:r>
            <a:endParaRPr lang="en-GB" sz="1600" b="0" dirty="0">
              <a:effectLst/>
            </a:endParaRPr>
          </a:p>
          <a:p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5" name="Title 2">
            <a:extLst>
              <a:ext uri="{FF2B5EF4-FFF2-40B4-BE49-F238E27FC236}">
                <a16:creationId xmlns:a16="http://schemas.microsoft.com/office/drawing/2014/main" id="{740193E8-D4DD-49AF-A70A-0E6E9C5F612B}"/>
              </a:ext>
            </a:extLst>
          </p:cNvPr>
          <p:cNvSpPr txBox="1">
            <a:spLocks/>
          </p:cNvSpPr>
          <p:nvPr/>
        </p:nvSpPr>
        <p:spPr>
          <a:xfrm>
            <a:off x="583472" y="773867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i="0" dirty="0">
                <a:solidFill>
                  <a:srgbClr val="F88616"/>
                </a:solidFill>
                <a:effectLst/>
                <a:latin typeface="+mn-lt"/>
              </a:rPr>
              <a:t>Important Features of a Sikh Gurdwara</a:t>
            </a:r>
            <a:endParaRPr lang="en-GB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1BE83DD-6F46-4805-B4B0-2590DFED9B89}"/>
              </a:ext>
            </a:extLst>
          </p:cNvPr>
          <p:cNvSpPr/>
          <p:nvPr/>
        </p:nvSpPr>
        <p:spPr>
          <a:xfrm>
            <a:off x="1010194" y="1924596"/>
            <a:ext cx="7323909" cy="188105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47B7A1-F144-4489-8928-2CAC8A7DFB4B}"/>
              </a:ext>
            </a:extLst>
          </p:cNvPr>
          <p:cNvSpPr txBox="1"/>
          <p:nvPr/>
        </p:nvSpPr>
        <p:spPr>
          <a:xfrm>
            <a:off x="4153989" y="2124892"/>
            <a:ext cx="397981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Flags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Gurdwaras fly flags outside to show that they are a special place of worship. The flag contains the Sikh symbol.</a:t>
            </a:r>
            <a:endParaRPr lang="en-GB" b="0" dirty="0">
              <a:effectLst/>
            </a:endParaRPr>
          </a:p>
          <a:p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68780C16-BA3C-4061-B725-12CCF94919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449" y="1227632"/>
            <a:ext cx="1971182" cy="2578014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0F43EFC8-BB7B-4164-B9CA-1640FADE848A}"/>
              </a:ext>
            </a:extLst>
          </p:cNvPr>
          <p:cNvSpPr/>
          <p:nvPr/>
        </p:nvSpPr>
        <p:spPr>
          <a:xfrm>
            <a:off x="1010193" y="4088676"/>
            <a:ext cx="7323909" cy="188105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30DD9EE-F0C6-4217-ACDD-3BEECC24B102}"/>
              </a:ext>
            </a:extLst>
          </p:cNvPr>
          <p:cNvSpPr txBox="1"/>
          <p:nvPr/>
        </p:nvSpPr>
        <p:spPr>
          <a:xfrm>
            <a:off x="1239449" y="4323806"/>
            <a:ext cx="397981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1" i="0" u="none" strike="noStrike" dirty="0">
                <a:solidFill>
                  <a:srgbClr val="000000"/>
                </a:solidFill>
                <a:effectLst/>
              </a:rPr>
              <a:t>The Four Doors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There are four doors into the gurdwara to show that people from the north, east, south and west are welcome.</a:t>
            </a:r>
            <a:endParaRPr lang="en-GB" b="0" dirty="0">
              <a:effectLst/>
            </a:endParaRPr>
          </a:p>
          <a:p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34BFE648-1057-471D-9F64-F1F6CD4538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5370" y="4239579"/>
            <a:ext cx="1645920" cy="164592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7D4125A1-3C1E-4ADF-AFCD-91C06A016AD9}"/>
              </a:ext>
            </a:extLst>
          </p:cNvPr>
          <p:cNvSpPr txBox="1"/>
          <p:nvPr/>
        </p:nvSpPr>
        <p:spPr>
          <a:xfrm>
            <a:off x="6621347" y="4164061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78F967FF-D703-4C4B-8D45-117D186BC694}"/>
              </a:ext>
            </a:extLst>
          </p:cNvPr>
          <p:cNvSpPr txBox="1"/>
          <p:nvPr/>
        </p:nvSpPr>
        <p:spPr>
          <a:xfrm>
            <a:off x="7397931" y="4844535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F24A890-5E04-4DFE-9C69-A366FA0A43FE}"/>
              </a:ext>
            </a:extLst>
          </p:cNvPr>
          <p:cNvSpPr txBox="1"/>
          <p:nvPr/>
        </p:nvSpPr>
        <p:spPr>
          <a:xfrm>
            <a:off x="6614053" y="5597732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BD7384F-8984-404F-8789-65EC6F7EF265}"/>
              </a:ext>
            </a:extLst>
          </p:cNvPr>
          <p:cNvSpPr txBox="1"/>
          <p:nvPr/>
        </p:nvSpPr>
        <p:spPr>
          <a:xfrm>
            <a:off x="5904411" y="4877873"/>
            <a:ext cx="426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</a:t>
            </a:r>
          </a:p>
        </p:txBody>
      </p:sp>
    </p:spTree>
    <p:extLst>
      <p:ext uri="{BB962C8B-B14F-4D97-AF65-F5344CB8AC3E}">
        <p14:creationId xmlns:p14="http://schemas.microsoft.com/office/powerpoint/2010/main" val="2808100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27" grpId="0" animBg="1"/>
      <p:bldP spid="28" grpId="0"/>
      <p:bldP spid="34" grpId="0"/>
      <p:bldP spid="37" grpId="0"/>
      <p:bldP spid="38" grpId="0"/>
      <p:bldP spid="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7" y="66098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Why Do People Go to a Gurdwara?</a:t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86B95BF3-907E-4038-B844-4EE0DE3FEE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17" y="3253770"/>
            <a:ext cx="3900518" cy="2927090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26FEC1D-55B3-4F80-A5CA-C7944168C9D6}"/>
              </a:ext>
            </a:extLst>
          </p:cNvPr>
          <p:cNvSpPr/>
          <p:nvPr/>
        </p:nvSpPr>
        <p:spPr>
          <a:xfrm>
            <a:off x="666717" y="1377783"/>
            <a:ext cx="7906564" cy="143217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b="0" i="0" u="none" strike="noStrike" dirty="0">
                <a:solidFill>
                  <a:srgbClr val="000000"/>
                </a:solidFill>
                <a:effectLst/>
              </a:rPr>
              <a:t>Many Sikhs visit a gurdwara for worship. The gurdwara is also a place to learn more about Sikhism. The gurdwara is a community centre too, offering food, shelter and company for those who need it. 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 </a:t>
            </a:r>
            <a:endParaRPr lang="en-GB" b="0" dirty="0">
              <a:effectLst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CE4052DB-7629-468D-9AD4-4256C3AD5DE3}"/>
              </a:ext>
            </a:extLst>
          </p:cNvPr>
          <p:cNvSpPr/>
          <p:nvPr/>
        </p:nvSpPr>
        <p:spPr>
          <a:xfrm>
            <a:off x="4780596" y="3429000"/>
            <a:ext cx="3666719" cy="2576631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The morning service begins with singing a hymn. Then, there is a religious talk (called a sermon) and prayers are said. Next, there are readings from the Guru </a:t>
            </a:r>
            <a:r>
              <a:rPr lang="en-GB" sz="1600" dirty="0" err="1">
                <a:solidFill>
                  <a:schemeClr val="tx1"/>
                </a:solidFill>
              </a:rPr>
              <a:t>Granth</a:t>
            </a:r>
            <a:r>
              <a:rPr lang="en-GB" sz="1600" dirty="0">
                <a:solidFill>
                  <a:schemeClr val="tx1"/>
                </a:solidFill>
              </a:rPr>
              <a:t> Sahib (the holy book).</a:t>
            </a:r>
            <a:r>
              <a:rPr lang="en-GB" sz="1600" b="0" i="0" u="none" strike="noStrike" dirty="0">
                <a:solidFill>
                  <a:srgbClr val="000000"/>
                </a:solidFill>
                <a:effectLst/>
              </a:rPr>
              <a:t>Last of all, food is offered to everyone so people can eat and spend time together. </a:t>
            </a:r>
            <a:endParaRPr lang="en-GB" sz="1600" b="0" dirty="0">
              <a:effectLst/>
            </a:endParaRP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1168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>
            <a:extLst>
              <a:ext uri="{FF2B5EF4-FFF2-40B4-BE49-F238E27FC236}">
                <a16:creationId xmlns:a16="http://schemas.microsoft.com/office/drawing/2014/main" id="{95A201A2-A98E-4C7E-A02B-27E7C0B4DF66}"/>
              </a:ext>
            </a:extLst>
          </p:cNvPr>
          <p:cNvSpPr txBox="1">
            <a:spLocks/>
          </p:cNvSpPr>
          <p:nvPr/>
        </p:nvSpPr>
        <p:spPr>
          <a:xfrm>
            <a:off x="457198" y="77386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What is it like inside a </a:t>
            </a:r>
            <a:endParaRPr lang="en-GB" sz="1600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Sikh gurdwara?</a:t>
            </a:r>
            <a:endParaRPr lang="en-GB" sz="1600" b="0" dirty="0">
              <a:effectLst/>
            </a:endParaRPr>
          </a:p>
          <a:p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26FEC1D-55B3-4F80-A5CA-C7944168C9D6}"/>
              </a:ext>
            </a:extLst>
          </p:cNvPr>
          <p:cNvSpPr/>
          <p:nvPr/>
        </p:nvSpPr>
        <p:spPr>
          <a:xfrm>
            <a:off x="678430" y="1181453"/>
            <a:ext cx="7906564" cy="191865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rtl="0">
              <a:spcBef>
                <a:spcPts val="0"/>
              </a:spcBef>
              <a:spcAft>
                <a:spcPts val="0"/>
              </a:spcAft>
            </a:pP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People also visit the gurdwara during special festivals to celebrate Gurus such as Guru Nanak because he started the Sikh faith.</a:t>
            </a:r>
            <a:endParaRPr lang="en-GB" b="0" dirty="0">
              <a:effectLst/>
            </a:endParaRPr>
          </a:p>
          <a:p>
            <a:pPr rtl="0">
              <a:spcBef>
                <a:spcPts val="0"/>
              </a:spcBef>
              <a:spcAft>
                <a:spcPts val="0"/>
              </a:spcAft>
            </a:pPr>
            <a:br>
              <a:rPr lang="en-GB" b="0" dirty="0">
                <a:effectLst/>
              </a:rPr>
            </a:b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Sikhs don’t have priests so any Sikh can lead the prayers and read from the Guru 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Granth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 Sahib.</a:t>
            </a:r>
            <a:endParaRPr lang="en-GB" b="0" dirty="0">
              <a:effectLst/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8839402-6957-481A-A0CE-A62A49674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159" y="3429000"/>
            <a:ext cx="3536967" cy="2383806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C8F8959-0F61-4F17-B629-D8A4B2EED7C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477" y="2856474"/>
            <a:ext cx="2287085" cy="3528857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14EA7248-57B7-46E9-9ABC-1CF8269CA667}"/>
              </a:ext>
            </a:extLst>
          </p:cNvPr>
          <p:cNvSpPr txBox="1">
            <a:spLocks/>
          </p:cNvSpPr>
          <p:nvPr/>
        </p:nvSpPr>
        <p:spPr>
          <a:xfrm>
            <a:off x="457197" y="660988"/>
            <a:ext cx="8220075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Why Do People Go to a Gurdwara?</a:t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7748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8037C32D-C96F-47B1-B6E1-A5F4D1A8972B}"/>
              </a:ext>
            </a:extLst>
          </p:cNvPr>
          <p:cNvSpPr/>
          <p:nvPr/>
        </p:nvSpPr>
        <p:spPr>
          <a:xfrm>
            <a:off x="873382" y="2093496"/>
            <a:ext cx="3462677" cy="838900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Cover your head.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7C6C528E-2A25-4D9E-ACEA-07F950694838}"/>
              </a:ext>
            </a:extLst>
          </p:cNvPr>
          <p:cNvSpPr/>
          <p:nvPr/>
        </p:nvSpPr>
        <p:spPr>
          <a:xfrm>
            <a:off x="873381" y="3009735"/>
            <a:ext cx="3523959" cy="838900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Take off your shoes and wash hands and feet before entering.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C51C9B83-7F97-42DA-B4A3-C00F2327FC49}"/>
              </a:ext>
            </a:extLst>
          </p:cNvPr>
          <p:cNvSpPr/>
          <p:nvPr/>
        </p:nvSpPr>
        <p:spPr>
          <a:xfrm>
            <a:off x="842740" y="3916340"/>
            <a:ext cx="3523960" cy="1354958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fontAlgn="base"/>
            <a:endParaRPr lang="en-GB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When you enter the main prayer hall, bow in front of the holy book, touching the floor with your forehead.</a:t>
            </a:r>
          </a:p>
          <a:p>
            <a:br>
              <a:rPr lang="en-GB" dirty="0"/>
            </a:b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CA97169-568D-434E-AB49-F929FA3F380F}"/>
              </a:ext>
            </a:extLst>
          </p:cNvPr>
          <p:cNvSpPr txBox="1"/>
          <p:nvPr/>
        </p:nvSpPr>
        <p:spPr>
          <a:xfrm>
            <a:off x="1157751" y="1321491"/>
            <a:ext cx="6627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Anyone is welcome in a gurdwara but there are certain rules to follow: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4BBFC5-391B-4C52-B622-CD82238328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842"/>
          <a:stretch/>
        </p:blipFill>
        <p:spPr>
          <a:xfrm>
            <a:off x="2361170" y="1761033"/>
            <a:ext cx="1974889" cy="11611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2ADC7DE-971C-4363-9300-E45ABE9B8EC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89" t="43222" r="1" b="12504"/>
          <a:stretch/>
        </p:blipFill>
        <p:spPr>
          <a:xfrm>
            <a:off x="4142813" y="3000100"/>
            <a:ext cx="657097" cy="838900"/>
          </a:xfrm>
          <a:prstGeom prst="round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96AD153C-9408-4007-BA1A-599B2D930F2F}"/>
              </a:ext>
            </a:extLst>
          </p:cNvPr>
          <p:cNvSpPr/>
          <p:nvPr/>
        </p:nvSpPr>
        <p:spPr>
          <a:xfrm>
            <a:off x="862354" y="5376699"/>
            <a:ext cx="3523960" cy="838900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Offer a donation such as money, flowers or food.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DA7788F-07E4-4BD6-87FE-25370C467BFB}"/>
              </a:ext>
            </a:extLst>
          </p:cNvPr>
          <p:cNvSpPr/>
          <p:nvPr/>
        </p:nvSpPr>
        <p:spPr>
          <a:xfrm>
            <a:off x="4859217" y="2076405"/>
            <a:ext cx="3566162" cy="1277094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Sit quietly on the floor with your legs crossed, facing the Guru </a:t>
            </a:r>
            <a:r>
              <a:rPr lang="en-GB" dirty="0" err="1">
                <a:solidFill>
                  <a:schemeClr val="tx1"/>
                </a:solidFill>
              </a:rPr>
              <a:t>Granth</a:t>
            </a:r>
            <a:r>
              <a:rPr lang="en-GB" dirty="0">
                <a:solidFill>
                  <a:schemeClr val="tx1"/>
                </a:solidFill>
              </a:rPr>
              <a:t> Sahib.</a:t>
            </a:r>
            <a:br>
              <a:rPr lang="en-GB" dirty="0"/>
            </a:br>
            <a:endParaRPr lang="en-GB" dirty="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02B4C73-35FC-4C13-A2AB-8F5094F3F99D}"/>
              </a:ext>
            </a:extLst>
          </p:cNvPr>
          <p:cNvSpPr/>
          <p:nvPr/>
        </p:nvSpPr>
        <p:spPr>
          <a:xfrm>
            <a:off x="4859217" y="3470785"/>
            <a:ext cx="3523960" cy="838899"/>
          </a:xfrm>
          <a:prstGeom prst="round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Never point your feet at the Guru </a:t>
            </a:r>
            <a:r>
              <a:rPr lang="en-GB" sz="1800" b="0" i="0" u="none" strike="noStrike" dirty="0" err="1">
                <a:solidFill>
                  <a:srgbClr val="000000"/>
                </a:solidFill>
                <a:effectLst/>
              </a:rPr>
              <a:t>Granth</a:t>
            </a: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 Sahib as this is disrespectful.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693FC8BA-26B4-4117-AA03-0C7907940814}"/>
              </a:ext>
            </a:extLst>
          </p:cNvPr>
          <p:cNvSpPr/>
          <p:nvPr/>
        </p:nvSpPr>
        <p:spPr>
          <a:xfrm>
            <a:off x="4859217" y="4426970"/>
            <a:ext cx="3523960" cy="691464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144000" rIns="144000" bIns="144000" rtlCol="0" anchor="ctr"/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endParaRPr lang="en-GB" dirty="0">
              <a:solidFill>
                <a:schemeClr val="tx1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Men and women sit in different places.</a:t>
            </a:r>
            <a:br>
              <a:rPr lang="en-GB" dirty="0"/>
            </a:br>
            <a:endParaRPr lang="en-GB" dirty="0"/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962C8482-D5D9-433B-B5DF-23F55C6E2B50}"/>
              </a:ext>
            </a:extLst>
          </p:cNvPr>
          <p:cNvSpPr txBox="1">
            <a:spLocks/>
          </p:cNvSpPr>
          <p:nvPr/>
        </p:nvSpPr>
        <p:spPr>
          <a:xfrm>
            <a:off x="1157751" y="797837"/>
            <a:ext cx="6521108" cy="716795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b" pitchFamily="50" charset="0"/>
                <a:ea typeface="+mj-ea"/>
                <a:cs typeface="+mj-cs"/>
              </a:defRPr>
            </a:lvl1pPr>
          </a:lstStyle>
          <a:p>
            <a:r>
              <a:rPr lang="en-GB" sz="3600" i="0" dirty="0">
                <a:solidFill>
                  <a:srgbClr val="F88616"/>
                </a:solidFill>
                <a:effectLst/>
                <a:latin typeface="+mn-lt"/>
              </a:rPr>
              <a:t>Showing respect</a:t>
            </a:r>
            <a:br>
              <a:rPr lang="en-GB" sz="1600" dirty="0"/>
            </a:br>
            <a:endParaRPr lang="en-GB" sz="3600" dirty="0">
              <a:solidFill>
                <a:srgbClr val="F88616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22499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19" grpId="0" animBg="1"/>
      <p:bldP spid="12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CA97169-568D-434E-AB49-F929FA3F380F}"/>
              </a:ext>
            </a:extLst>
          </p:cNvPr>
          <p:cNvSpPr txBox="1"/>
          <p:nvPr/>
        </p:nvSpPr>
        <p:spPr>
          <a:xfrm>
            <a:off x="1258388" y="652553"/>
            <a:ext cx="66272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i="0" u="none" strike="noStrike" dirty="0">
                <a:solidFill>
                  <a:srgbClr val="F88616"/>
                </a:solidFill>
                <a:effectLst/>
              </a:rPr>
              <a:t>Plenary</a:t>
            </a:r>
            <a:endParaRPr lang="en-GB" sz="3600" b="1" dirty="0">
              <a:solidFill>
                <a:srgbClr val="F88616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AEE265A-116B-4B9C-A1A4-0BC7775DC411}"/>
              </a:ext>
            </a:extLst>
          </p:cNvPr>
          <p:cNvSpPr txBox="1"/>
          <p:nvPr/>
        </p:nvSpPr>
        <p:spPr>
          <a:xfrm>
            <a:off x="988421" y="1881052"/>
            <a:ext cx="71671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Why do you think it is important to many Sikhs to worship and eat </a:t>
            </a:r>
            <a:endParaRPr lang="en-GB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together in the gurdwara?</a:t>
            </a:r>
            <a:endParaRPr lang="en-GB" b="0" dirty="0">
              <a:effectLst/>
            </a:endParaRPr>
          </a:p>
          <a:p>
            <a:pPr algn="ctr" rtl="0">
              <a:spcBef>
                <a:spcPts val="0"/>
              </a:spcBef>
              <a:spcAft>
                <a:spcPts val="0"/>
              </a:spcAft>
            </a:pPr>
            <a:br>
              <a:rPr lang="en-GB" b="0" dirty="0">
                <a:effectLst/>
              </a:rPr>
            </a:br>
            <a:r>
              <a:rPr lang="en-GB" sz="1800" b="0" i="0" u="none" strike="noStrike" dirty="0">
                <a:solidFill>
                  <a:srgbClr val="000000"/>
                </a:solidFill>
                <a:effectLst/>
              </a:rPr>
              <a:t>Do you have any other questions about this place of worship?</a:t>
            </a:r>
            <a:endParaRPr lang="en-GB" b="0" dirty="0">
              <a:effectLst/>
            </a:endParaRPr>
          </a:p>
          <a:p>
            <a:br>
              <a:rPr lang="en-GB" dirty="0"/>
            </a:b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F85D434-636A-4B60-90C1-0B4A46C072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478" y="3635378"/>
            <a:ext cx="1613040" cy="243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882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C62058F5-E99F-4F27-B9E9-05AC47688FF5}" vid="{052CBA24-7177-4CBD-BE8E-943201157C8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126</TotalTime>
  <Words>648</Words>
  <Application>Microsoft Office PowerPoint</Application>
  <PresentationFormat>On-screen Show (4:3)</PresentationFormat>
  <Paragraphs>72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Twinkl Sb</vt:lpstr>
      <vt:lpstr>NTR</vt:lpstr>
      <vt:lpstr>Roboto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Paval Tara</dc:creator>
  <cp:lastModifiedBy>C Coles BTP</cp:lastModifiedBy>
  <cp:revision>9</cp:revision>
  <dcterms:created xsi:type="dcterms:W3CDTF">2020-11-27T10:12:47Z</dcterms:created>
  <dcterms:modified xsi:type="dcterms:W3CDTF">2021-05-15T17:10:51Z</dcterms:modified>
</cp:coreProperties>
</file>