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2"/>
  </p:notesMasterIdLst>
  <p:sldIdLst>
    <p:sldId id="296" r:id="rId9"/>
    <p:sldId id="298" r:id="rId10"/>
    <p:sldId id="306" r:id="rId11"/>
    <p:sldId id="307" r:id="rId12"/>
    <p:sldId id="308" r:id="rId13"/>
    <p:sldId id="309" r:id="rId14"/>
    <p:sldId id="310" r:id="rId15"/>
    <p:sldId id="316" r:id="rId16"/>
    <p:sldId id="312" r:id="rId17"/>
    <p:sldId id="300" r:id="rId18"/>
    <p:sldId id="314" r:id="rId19"/>
    <p:sldId id="311" r:id="rId20"/>
    <p:sldId id="317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522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commentAuthors" Target="commentAuthor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13.png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096528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497474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patterns do you notice?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651" y="882044"/>
            <a:ext cx="1117502" cy="1170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10153" y="882044"/>
            <a:ext cx="1117502" cy="11701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655" y="882044"/>
            <a:ext cx="1117502" cy="11701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45157" y="882044"/>
            <a:ext cx="1117502" cy="11701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659" y="882044"/>
            <a:ext cx="1117502" cy="11701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580161" y="882044"/>
            <a:ext cx="1117502" cy="1170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60" y="2181310"/>
            <a:ext cx="762396" cy="13653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68656" y="2181309"/>
            <a:ext cx="762396" cy="13653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52" y="2181308"/>
            <a:ext cx="762396" cy="13653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98248" y="2181307"/>
            <a:ext cx="762396" cy="13653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044" y="2181306"/>
            <a:ext cx="762396" cy="13653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527840" y="2181305"/>
            <a:ext cx="762396" cy="13653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636" y="2181304"/>
            <a:ext cx="762396" cy="13653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332250" y="2147245"/>
            <a:ext cx="762396" cy="13653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9295" y="3756093"/>
            <a:ext cx="1282712" cy="95320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73992">
            <a:off x="1518926" y="3756091"/>
            <a:ext cx="1282712" cy="9532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28557" y="3756089"/>
            <a:ext cx="1282712" cy="9532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73992">
            <a:off x="3338188" y="3756087"/>
            <a:ext cx="1282712" cy="9532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247819" y="3756085"/>
            <a:ext cx="1282712" cy="95320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73992">
            <a:off x="5157450" y="3756083"/>
            <a:ext cx="1282712" cy="95320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67081" y="3756081"/>
            <a:ext cx="1282712" cy="9532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73992">
            <a:off x="6976712" y="3756079"/>
            <a:ext cx="1282712" cy="953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4059588" y="4122328"/>
            <a:ext cx="1428806" cy="413326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62066" y="3456328"/>
            <a:ext cx="33975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 angle is a measure of the amount of turn between two lines</a:t>
            </a:r>
          </a:p>
        </p:txBody>
      </p:sp>
      <p:sp>
        <p:nvSpPr>
          <p:cNvPr id="27" name="Arc 26"/>
          <p:cNvSpPr/>
          <p:nvPr/>
        </p:nvSpPr>
        <p:spPr>
          <a:xfrm>
            <a:off x="4949646" y="4357671"/>
            <a:ext cx="797227" cy="798842"/>
          </a:xfrm>
          <a:prstGeom prst="arc">
            <a:avLst>
              <a:gd name="adj1" fmla="val 16200000"/>
              <a:gd name="adj2" fmla="val 20828175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9" name="Group 28"/>
          <p:cNvGrpSpPr/>
          <p:nvPr/>
        </p:nvGrpSpPr>
        <p:grpSpPr>
          <a:xfrm>
            <a:off x="4010126" y="3586952"/>
            <a:ext cx="2664000" cy="2664000"/>
            <a:chOff x="6276618" y="1670761"/>
            <a:chExt cx="2664000" cy="266400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34" name="Straight Connector 33"/>
          <p:cNvCxnSpPr/>
          <p:nvPr/>
        </p:nvCxnSpPr>
        <p:spPr>
          <a:xfrm flipV="1">
            <a:off x="5351021" y="3586952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05394" y="496389"/>
            <a:ext cx="70278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an angle?</a:t>
            </a:r>
          </a:p>
          <a:p>
            <a:endParaRPr lang="en-GB" sz="2800" dirty="0"/>
          </a:p>
          <a:p>
            <a:r>
              <a:rPr lang="en-GB" sz="2800" dirty="0" smtClean="0"/>
              <a:t>We see angles where 2 straight lines meet at a point.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356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496389"/>
            <a:ext cx="70278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do we describe turns?</a:t>
            </a:r>
          </a:p>
          <a:p>
            <a:endParaRPr lang="en-GB" sz="2800" dirty="0"/>
          </a:p>
          <a:p>
            <a:r>
              <a:rPr lang="en-GB" sz="2800" dirty="0" smtClean="0"/>
              <a:t>We can describe the direction of turn.</a:t>
            </a:r>
            <a:endParaRPr lang="en-GB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634" y="2106377"/>
            <a:ext cx="2217383" cy="231704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822100" y="2500562"/>
            <a:ext cx="1656000" cy="1656000"/>
            <a:chOff x="604866" y="2673745"/>
            <a:chExt cx="2079906" cy="2079906"/>
          </a:xfrm>
        </p:grpSpPr>
        <p:sp>
          <p:nvSpPr>
            <p:cNvPr id="13" name="Oval 1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/>
          <p:cNvGrpSpPr/>
          <p:nvPr/>
        </p:nvGrpSpPr>
        <p:grpSpPr>
          <a:xfrm rot="5400000">
            <a:off x="1778284" y="2476853"/>
            <a:ext cx="1673010" cy="1673010"/>
            <a:chOff x="4652325" y="1297171"/>
            <a:chExt cx="2079906" cy="2079906"/>
          </a:xfrm>
        </p:grpSpPr>
        <p:sp>
          <p:nvSpPr>
            <p:cNvPr id="16" name="Oval 1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101" y="2144989"/>
            <a:ext cx="2217383" cy="231704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5261577" y="2476853"/>
            <a:ext cx="1656000" cy="1656000"/>
            <a:chOff x="604866" y="2673745"/>
            <a:chExt cx="2079906" cy="2079906"/>
          </a:xfrm>
        </p:grpSpPr>
        <p:sp>
          <p:nvSpPr>
            <p:cNvPr id="23" name="Oval 2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 rot="5400000">
            <a:off x="5238287" y="2492701"/>
            <a:ext cx="1673010" cy="1673010"/>
            <a:chOff x="4652325" y="1297171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4" name="Arc 43"/>
          <p:cNvSpPr/>
          <p:nvPr/>
        </p:nvSpPr>
        <p:spPr>
          <a:xfrm rot="7047983">
            <a:off x="2264757" y="2767874"/>
            <a:ext cx="1022933" cy="1020128"/>
          </a:xfrm>
          <a:prstGeom prst="arc">
            <a:avLst>
              <a:gd name="adj1" fmla="val 8372868"/>
              <a:gd name="adj2" fmla="val 207104"/>
            </a:avLst>
          </a:prstGeom>
          <a:noFill/>
          <a:ln w="920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5" name="Arc 44"/>
          <p:cNvSpPr/>
          <p:nvPr/>
        </p:nvSpPr>
        <p:spPr>
          <a:xfrm rot="15078992" flipH="1">
            <a:off x="5483295" y="2838798"/>
            <a:ext cx="918965" cy="1002283"/>
          </a:xfrm>
          <a:prstGeom prst="arc">
            <a:avLst>
              <a:gd name="adj1" fmla="val 8831973"/>
              <a:gd name="adj2" fmla="val 207104"/>
            </a:avLst>
          </a:prstGeom>
          <a:noFill/>
          <a:ln w="920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" name="TextBox 3"/>
          <p:cNvSpPr txBox="1"/>
          <p:nvPr/>
        </p:nvSpPr>
        <p:spPr>
          <a:xfrm>
            <a:off x="1896329" y="4533268"/>
            <a:ext cx="3069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clockwise</a:t>
            </a:r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5238287" y="4497303"/>
            <a:ext cx="3069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</a:t>
            </a:r>
            <a:r>
              <a:rPr lang="en-GB" sz="2800" dirty="0" smtClean="0"/>
              <a:t>nti-clockwise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594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496389"/>
            <a:ext cx="70278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do we describe turns?</a:t>
            </a:r>
          </a:p>
          <a:p>
            <a:endParaRPr lang="en-GB" sz="2800" dirty="0"/>
          </a:p>
          <a:p>
            <a:r>
              <a:rPr lang="en-GB" sz="2800" dirty="0" smtClean="0"/>
              <a:t>We can describe the size of turn.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307683" y="3955266"/>
                <a:ext cx="3069772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</a:t>
                </a:r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7683" y="3955266"/>
                <a:ext cx="3069772" cy="777970"/>
              </a:xfrm>
              <a:prstGeom prst="rect">
                <a:avLst/>
              </a:prstGeom>
              <a:blipFill>
                <a:blip r:embed="rId5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3258976" y="2286153"/>
            <a:ext cx="1293812" cy="18280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2802">
            <a:off x="766645" y="2295717"/>
            <a:ext cx="1293812" cy="18280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834180" y="3955265"/>
                <a:ext cx="415399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</a:t>
                </a:r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180" y="3955265"/>
                <a:ext cx="4153990" cy="764312"/>
              </a:xfrm>
              <a:prstGeom prst="rect">
                <a:avLst/>
              </a:prstGeom>
              <a:blipFill>
                <a:blip r:embed="rId7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5894036" y="4086243"/>
            <a:ext cx="3069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</a:t>
            </a:r>
            <a:r>
              <a:rPr lang="en-GB" sz="2800" dirty="0" smtClean="0"/>
              <a:t>ull turn</a:t>
            </a:r>
            <a:endParaRPr lang="en-GB" sz="2800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5845329" y="2286153"/>
            <a:ext cx="1293812" cy="1828031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254034" y="2224294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Oval 36"/>
          <p:cNvSpPr/>
          <p:nvPr/>
        </p:nvSpPr>
        <p:spPr>
          <a:xfrm>
            <a:off x="3814442" y="2224294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321713" y="2224294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647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31" grpId="0"/>
      <p:bldP spid="3" grpId="0" animBg="1"/>
      <p:bldP spid="37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496389"/>
            <a:ext cx="7027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would you describe these turns?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35563" y="2838262"/>
                <a:ext cx="3069772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 clockwise</a:t>
                </a:r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563" y="2838262"/>
                <a:ext cx="3069772" cy="777970"/>
              </a:xfrm>
              <a:prstGeom prst="rect">
                <a:avLst/>
              </a:prstGeom>
              <a:blipFill>
                <a:blip r:embed="rId5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1390987" y="1054621"/>
            <a:ext cx="1293812" cy="18280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2802">
            <a:off x="5475306" y="1054621"/>
            <a:ext cx="1293812" cy="18280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663438" y="2838262"/>
                <a:ext cx="415399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 anti-clockwise</a:t>
                </a:r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3438" y="2838262"/>
                <a:ext cx="4153990" cy="764312"/>
              </a:xfrm>
              <a:prstGeom prst="rect">
                <a:avLst/>
              </a:prstGeom>
              <a:blipFill>
                <a:blip r:embed="rId7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35562" y="5301592"/>
                <a:ext cx="3335991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 anti-clockwise</a:t>
                </a:r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562" y="5301592"/>
                <a:ext cx="3335991" cy="764312"/>
              </a:xfrm>
              <a:prstGeom prst="rect">
                <a:avLst/>
              </a:prstGeom>
              <a:blipFill>
                <a:blip r:embed="rId8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8012">
            <a:off x="1430176" y="3517951"/>
            <a:ext cx="1293812" cy="18280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2802">
            <a:off x="5514495" y="3517951"/>
            <a:ext cx="1293812" cy="182803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81004" y="5453950"/>
            <a:ext cx="4153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</a:t>
            </a:r>
            <a:r>
              <a:rPr lang="en-GB" sz="2800" dirty="0" smtClean="0"/>
              <a:t>ull turn clockwise</a:t>
            </a:r>
            <a:endParaRPr lang="en-GB" sz="28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6715" y="299659"/>
            <a:ext cx="1328609" cy="1374454"/>
            <a:chOff x="2128024" y="734358"/>
            <a:chExt cx="4103249" cy="4287665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17" name="Arc 16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1959517" y="1034715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029180" y="1035201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941230" y="3504602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003777" y="3504601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452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9" grpId="0"/>
      <p:bldP spid="12" grpId="0"/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496389"/>
            <a:ext cx="7027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would you describe these turns?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35563" y="2838262"/>
                <a:ext cx="3069772" cy="777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 clockwise</a:t>
                </a:r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563" y="2838262"/>
                <a:ext cx="3069772" cy="777970"/>
              </a:xfrm>
              <a:prstGeom prst="rect">
                <a:avLst/>
              </a:prstGeom>
              <a:blipFill>
                <a:blip r:embed="rId5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92911">
            <a:off x="1430176" y="1054621"/>
            <a:ext cx="1293812" cy="18280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67353">
            <a:off x="5514495" y="1054621"/>
            <a:ext cx="1293812" cy="18280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124024" y="2815456"/>
                <a:ext cx="415399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 clockwise</a:t>
                </a:r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024" y="2815456"/>
                <a:ext cx="4153990" cy="764312"/>
              </a:xfrm>
              <a:prstGeom prst="rect">
                <a:avLst/>
              </a:prstGeom>
              <a:blipFill>
                <a:blip r:embed="rId7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35562" y="5301592"/>
                <a:ext cx="3335991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4</m:t>
                        </m:r>
                      </m:den>
                    </m:f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turn anti-clockwise</a:t>
                </a:r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562" y="5301592"/>
                <a:ext cx="3335991" cy="764312"/>
              </a:xfrm>
              <a:prstGeom prst="rect">
                <a:avLst/>
              </a:prstGeom>
              <a:blipFill>
                <a:blip r:embed="rId8"/>
                <a:stretch>
                  <a:fillRect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64019">
            <a:off x="1430176" y="3517951"/>
            <a:ext cx="1293812" cy="18280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58072">
            <a:off x="5514495" y="3517951"/>
            <a:ext cx="1293812" cy="182803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81004" y="5453950"/>
            <a:ext cx="4153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</a:t>
            </a:r>
            <a:r>
              <a:rPr lang="en-GB" sz="2800" dirty="0" smtClean="0"/>
              <a:t>ull turn clockwise</a:t>
            </a:r>
            <a:endParaRPr lang="en-GB" sz="28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47960" y="280478"/>
            <a:ext cx="1328609" cy="1374454"/>
            <a:chOff x="2128024" y="734358"/>
            <a:chExt cx="4103249" cy="4287665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17" name="Arc 16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2809745" y="1841795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124356" y="2675631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105207" y="4360940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866907" y="4306056"/>
            <a:ext cx="182880" cy="1959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610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9" grpId="0"/>
      <p:bldP spid="12" grpId="0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286603"/>
            <a:ext cx="69330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Twinkl Cursive Looped" panose="02000000000000000000" pitchFamily="2" charset="0"/>
              </a:rPr>
              <a:t>listen to/follow instructions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give </a:t>
            </a:r>
            <a:r>
              <a:rPr lang="en-GB" sz="2400" b="1" dirty="0">
                <a:latin typeface="Twinkl Cursive Looped" panose="02000000000000000000" pitchFamily="2" charset="0"/>
              </a:rPr>
              <a:t>instructions </a:t>
            </a:r>
            <a:endParaRPr lang="en-GB" sz="2400" b="1" dirty="0" smtClean="0">
              <a:latin typeface="Twinkl Cursive Looped" panose="02000000000000000000" pitchFamily="2" charset="0"/>
            </a:endParaRPr>
          </a:p>
          <a:p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 smtClean="0">
                <a:latin typeface="Twinkl Cursive Looped" panose="02000000000000000000" pitchFamily="2" charset="0"/>
              </a:rPr>
              <a:t>use </a:t>
            </a:r>
            <a:r>
              <a:rPr lang="en-GB" sz="2400" b="1" dirty="0">
                <a:latin typeface="Twinkl Cursive Looped" panose="02000000000000000000" pitchFamily="2" charset="0"/>
              </a:rPr>
              <a:t>the correct mathematical language in different </a:t>
            </a:r>
            <a:r>
              <a:rPr lang="en-GB" sz="2400" b="1" dirty="0" smtClean="0">
                <a:latin typeface="Twinkl Cursive Looped" panose="02000000000000000000" pitchFamily="2" charset="0"/>
              </a:rPr>
              <a:t>contexts</a:t>
            </a:r>
          </a:p>
          <a:p>
            <a:endParaRPr lang="en-GB" sz="2400" b="1" dirty="0" smtClean="0">
              <a:latin typeface="Twinkl Cursive Looped" panose="02000000000000000000" pitchFamily="2" charset="0"/>
            </a:endParaRPr>
          </a:p>
          <a:p>
            <a:r>
              <a:rPr lang="en-GB" sz="2400" b="1" dirty="0">
                <a:latin typeface="Twinkl Cursive Looped" panose="02000000000000000000" pitchFamily="2" charset="0"/>
              </a:rPr>
              <a:t>practice making </a:t>
            </a:r>
            <a:r>
              <a:rPr lang="en-GB" sz="2400" b="1" dirty="0" smtClean="0">
                <a:latin typeface="Twinkl Cursive Looped" panose="02000000000000000000" pitchFamily="2" charset="0"/>
              </a:rPr>
              <a:t>½  </a:t>
            </a:r>
            <a:r>
              <a:rPr lang="en-GB" sz="2400" b="1" dirty="0">
                <a:latin typeface="Twinkl Cursive Looped" panose="02000000000000000000" pitchFamily="2" charset="0"/>
              </a:rPr>
              <a:t>, </a:t>
            </a:r>
            <a:r>
              <a:rPr lang="en-GB" sz="2400" b="1" dirty="0" smtClean="0">
                <a:latin typeface="Twinkl Cursive Looped" panose="02000000000000000000" pitchFamily="2" charset="0"/>
              </a:rPr>
              <a:t>¼ , ¾  </a:t>
            </a:r>
            <a:r>
              <a:rPr lang="en-GB" sz="2400" b="1" dirty="0">
                <a:latin typeface="Twinkl Cursive Looped" panose="02000000000000000000" pitchFamily="2" charset="0"/>
              </a:rPr>
              <a:t>and whole turns from different starting points in both clockwise and anti-clockwise directions </a:t>
            </a:r>
            <a:r>
              <a:rPr lang="en-GB" sz="2400" b="1" dirty="0" smtClean="0">
                <a:latin typeface="Twinkl Cursive Looped" panose="02000000000000000000" pitchFamily="2" charset="0"/>
              </a:rPr>
              <a:t> </a:t>
            </a:r>
            <a:endParaRPr lang="en-GB" sz="2400" b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32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496389"/>
            <a:ext cx="70278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time will show on each clock after half an hour?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634" y="2106377"/>
            <a:ext cx="2217383" cy="231704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6380268">
            <a:off x="1822100" y="2500562"/>
            <a:ext cx="1656000" cy="1656000"/>
            <a:chOff x="604866" y="2673745"/>
            <a:chExt cx="2079906" cy="2079906"/>
          </a:xfrm>
        </p:grpSpPr>
        <p:sp>
          <p:nvSpPr>
            <p:cNvPr id="13" name="Oval 1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/>
          <p:cNvGrpSpPr/>
          <p:nvPr/>
        </p:nvGrpSpPr>
        <p:grpSpPr>
          <a:xfrm rot="4875908">
            <a:off x="1778284" y="2476853"/>
            <a:ext cx="1673010" cy="1673010"/>
            <a:chOff x="4652325" y="1297171"/>
            <a:chExt cx="2079906" cy="2079906"/>
          </a:xfrm>
        </p:grpSpPr>
        <p:sp>
          <p:nvSpPr>
            <p:cNvPr id="16" name="Oval 1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101" y="2144989"/>
            <a:ext cx="2217383" cy="231704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 rot="9009494">
            <a:off x="5261577" y="2476853"/>
            <a:ext cx="1656000" cy="1656000"/>
            <a:chOff x="604866" y="2673745"/>
            <a:chExt cx="2079906" cy="2079906"/>
          </a:xfrm>
        </p:grpSpPr>
        <p:sp>
          <p:nvSpPr>
            <p:cNvPr id="23" name="Oval 2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 rot="6162574">
            <a:off x="5238287" y="2492701"/>
            <a:ext cx="1673010" cy="1673010"/>
            <a:chOff x="4652325" y="1297171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543634" y="4463646"/>
            <a:ext cx="3069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</a:t>
            </a:r>
            <a:r>
              <a:rPr lang="en-GB" sz="2800" dirty="0" smtClean="0"/>
              <a:t>uarter past 3</a:t>
            </a:r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4948590" y="4463712"/>
            <a:ext cx="3069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 minutes to 4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9025" t="-2053" b="-581"/>
          <a:stretch/>
        </p:blipFill>
        <p:spPr>
          <a:xfrm rot="16200000">
            <a:off x="2124921" y="1800542"/>
            <a:ext cx="1016224" cy="203981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4"/>
          <a:srcRect l="49025" t="-2053" b="-581"/>
          <a:stretch/>
        </p:blipFill>
        <p:spPr>
          <a:xfrm rot="8657654">
            <a:off x="5182305" y="2592243"/>
            <a:ext cx="1056087" cy="20398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3963" y="5200553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86807" y="53432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243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6" grpId="0"/>
      <p:bldP spid="30" grpId="0"/>
      <p:bldP spid="3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145" y="1181222"/>
            <a:ext cx="1807223" cy="1892346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05394" y="496389"/>
            <a:ext cx="7027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 leaf before and after a turn.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80867">
            <a:off x="4259972" y="1181222"/>
            <a:ext cx="1807223" cy="189234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547257" y="3004348"/>
            <a:ext cx="2235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before</a:t>
            </a:r>
            <a:endParaRPr lang="en-GB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4782486" y="3004348"/>
            <a:ext cx="2235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after</a:t>
            </a:r>
            <a:endParaRPr lang="en-GB" sz="24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31" y="3578851"/>
            <a:ext cx="1405916" cy="169592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206" y="4542323"/>
            <a:ext cx="1375243" cy="1695927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2128279" y="3578851"/>
            <a:ext cx="3387211" cy="846829"/>
            <a:chOff x="3523360" y="2193062"/>
            <a:chExt cx="3181280" cy="846829"/>
          </a:xfrm>
        </p:grpSpPr>
        <p:sp>
          <p:nvSpPr>
            <p:cNvPr id="40" name="Rounded Rectangular Callout 3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9361"/>
                <a:gd name="adj2" fmla="val 46952"/>
                <a:gd name="adj3" fmla="val 16667"/>
              </a:avLst>
            </a:prstGeom>
            <a:noFill/>
            <a:ln w="38100">
              <a:solidFill>
                <a:srgbClr val="F475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631474" y="2200977"/>
              <a:ext cx="30731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leaf made a quarter turn anti-clockwise.</a:t>
              </a:r>
              <a:endParaRPr lang="en-GB" sz="2400" dirty="0"/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592286" y="4804142"/>
            <a:ext cx="3205592" cy="846829"/>
            <a:chOff x="3523360" y="2193062"/>
            <a:chExt cx="3135654" cy="846829"/>
          </a:xfrm>
        </p:grpSpPr>
        <p:sp>
          <p:nvSpPr>
            <p:cNvPr id="43" name="Rounded Rectangular Callout 4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3076"/>
                <a:gd name="adj2" fmla="val 2844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523361" y="2200977"/>
              <a:ext cx="310286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leaf made a quarter turn clockwise.</a:t>
              </a:r>
              <a:endParaRPr lang="en-GB" sz="2400" dirty="0"/>
            </a:p>
          </p:txBody>
        </p:sp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371" y="1124429"/>
            <a:ext cx="1807223" cy="189234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316" y="1132344"/>
            <a:ext cx="1807223" cy="189234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5481" y="525284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08325" y="53955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145" y="1181222"/>
            <a:ext cx="1807223" cy="1892346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05394" y="496389"/>
            <a:ext cx="7027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 leaf before and after a turn.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3852">
            <a:off x="4259972" y="1181222"/>
            <a:ext cx="1807223" cy="189234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547257" y="3004348"/>
            <a:ext cx="2235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before</a:t>
            </a:r>
            <a:endParaRPr lang="en-GB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4782486" y="3004348"/>
            <a:ext cx="2235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after</a:t>
            </a:r>
            <a:endParaRPr lang="en-GB" sz="2400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31" y="3578851"/>
            <a:ext cx="1405916" cy="169592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206" y="4542323"/>
            <a:ext cx="1375243" cy="1695927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2128280" y="3578851"/>
            <a:ext cx="2955036" cy="846829"/>
            <a:chOff x="3523360" y="2193062"/>
            <a:chExt cx="3181280" cy="846829"/>
          </a:xfrm>
        </p:grpSpPr>
        <p:sp>
          <p:nvSpPr>
            <p:cNvPr id="40" name="Rounded Rectangular Callout 3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9361"/>
                <a:gd name="adj2" fmla="val 46952"/>
                <a:gd name="adj3" fmla="val 16667"/>
              </a:avLst>
            </a:prstGeom>
            <a:noFill/>
            <a:ln w="38100">
              <a:solidFill>
                <a:srgbClr val="F475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631474" y="2200977"/>
              <a:ext cx="30731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leaf made a half turn anti-clockwise.</a:t>
              </a:r>
              <a:endParaRPr lang="en-GB" sz="2400" dirty="0"/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885222" y="4804142"/>
            <a:ext cx="2912655" cy="846829"/>
            <a:chOff x="3523360" y="2193062"/>
            <a:chExt cx="3135654" cy="846829"/>
          </a:xfrm>
        </p:grpSpPr>
        <p:sp>
          <p:nvSpPr>
            <p:cNvPr id="43" name="Rounded Rectangular Callout 4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3076"/>
                <a:gd name="adj2" fmla="val 28441"/>
                <a:gd name="adj3" fmla="val 16667"/>
              </a:avLst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523361" y="2200977"/>
              <a:ext cx="310286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leaf made a half turn clockwise.</a:t>
              </a:r>
              <a:endParaRPr lang="en-GB" sz="2400" dirty="0"/>
            </a:p>
          </p:txBody>
        </p:sp>
      </p:grpSp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371" y="1124429"/>
            <a:ext cx="1807223" cy="189234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316" y="1132344"/>
            <a:ext cx="1807223" cy="18923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5481" y="5252841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08325" y="53955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909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667512" y="356483"/>
            <a:ext cx="70278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crab turns to face the pink shell?  </a:t>
            </a:r>
          </a:p>
          <a:p>
            <a:r>
              <a:rPr lang="en-GB" sz="2800" dirty="0" smtClean="0"/>
              <a:t>How could we describe the turn?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88" y="2038881"/>
            <a:ext cx="2338637" cy="17406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312" y="2539246"/>
            <a:ext cx="1416661" cy="10527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892" y="2584736"/>
            <a:ext cx="1124024" cy="90743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7511" y="4098238"/>
            <a:ext cx="873120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700" dirty="0" smtClean="0">
                <a:solidFill>
                  <a:schemeClr val="accent5">
                    <a:lumMod val="50000"/>
                  </a:schemeClr>
                </a:solidFill>
              </a:rPr>
              <a:t>The crab could make a quarter turn anti-clockwise.  </a:t>
            </a:r>
            <a:endParaRPr lang="en-GB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67512" y="4810767"/>
            <a:ext cx="752551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700" dirty="0" smtClean="0">
                <a:solidFill>
                  <a:schemeClr val="accent5">
                    <a:lumMod val="50000"/>
                  </a:schemeClr>
                </a:solidFill>
              </a:rPr>
              <a:t>The crab could make a three-quarter turn clockwise.  </a:t>
            </a:r>
            <a:endParaRPr lang="en-GB" sz="27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88" y="2038881"/>
            <a:ext cx="2338637" cy="174069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7532" y="1379682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630376" y="15223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5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4" grpId="0"/>
      <p:bldP spid="27" grpId="0"/>
      <p:bldP spid="2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38" y="236348"/>
            <a:ext cx="3936383" cy="602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6024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.4|2.8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6|10|6.7|6.9|3.6|1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3.5|2.4|7.8|0.7|2.9|8.6|0.6|7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1.3|12.9|5.7|1|14.2|4|2.1|4|7.8|0.7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2|4.2|5|0.7|3.1|4.1|1.7|1.9|3.5|1.7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4|4.7|4.7|2.9|4.7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.4|6.6|4.1|2|6.7|5.1|3.2|1.5|5.1|4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.9|8.4|4.1|12.9|3.6|3.5|3.1|0.8|2.5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5|5.1|3.1|4.9|1|0.9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9466</TotalTime>
  <Words>304</Words>
  <Application>Microsoft Office PowerPoint</Application>
  <PresentationFormat>On-screen Show (4:3)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Twinkl Cursive Looped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227</cp:revision>
  <dcterms:created xsi:type="dcterms:W3CDTF">2019-07-05T11:02:13Z</dcterms:created>
  <dcterms:modified xsi:type="dcterms:W3CDTF">2021-06-05T15:14:23Z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