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9" r:id="rId13"/>
    <p:sldId id="312" r:id="rId14"/>
    <p:sldId id="314" r:id="rId15"/>
    <p:sldId id="308" r:id="rId16"/>
    <p:sldId id="305" r:id="rId17"/>
    <p:sldId id="311" r:id="rId18"/>
    <p:sldId id="315" r:id="rId19"/>
    <p:sldId id="316" r:id="rId20"/>
    <p:sldId id="317" r:id="rId21"/>
    <p:sldId id="310" r:id="rId22"/>
    <p:sldId id="30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microsoft.com/office/2007/relationships/hdphoto" Target="../media/hdphoto3.wdp"/><Relationship Id="rId5" Type="http://schemas.openxmlformats.org/officeDocument/2006/relationships/image" Target="../media/image17.pn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8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microsoft.com/office/2007/relationships/hdphoto" Target="../media/hdphoto2.wdp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9.png"/><Relationship Id="rId7" Type="http://schemas.microsoft.com/office/2007/relationships/hdphoto" Target="../media/hdphoto2.wdp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18.png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6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image" Target="../media/image18.png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png"/><Relationship Id="rId7" Type="http://schemas.microsoft.com/office/2007/relationships/hdphoto" Target="../media/hdphoto1.wdp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11" Type="http://schemas.openxmlformats.org/officeDocument/2006/relationships/image" Target="../media/image26.png"/><Relationship Id="rId5" Type="http://schemas.openxmlformats.org/officeDocument/2006/relationships/image" Target="../media/image18.png"/><Relationship Id="rId10" Type="http://schemas.openxmlformats.org/officeDocument/2006/relationships/image" Target="../media/image25.png"/><Relationship Id="rId4" Type="http://schemas.microsoft.com/office/2007/relationships/hdphoto" Target="../media/hdphoto4.wdp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0897" y="2241565"/>
            <a:ext cx="6523285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747844" y="3766802"/>
            <a:ext cx="324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Lighter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59835" y="826464"/>
            <a:ext cx="5340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Let’s talk about mass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34677" y1="18310" x2="34677" y2="18310"/>
                        <a14:backgroundMark x1="23790" y1="2347" x2="23790" y2="23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929" y="4318184"/>
            <a:ext cx="1504116" cy="12918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857" y="2338520"/>
            <a:ext cx="2804374" cy="33548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1" y="4233673"/>
            <a:ext cx="1200097" cy="102989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2" y="4263273"/>
            <a:ext cx="1200097" cy="10298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3" y="4292873"/>
            <a:ext cx="1200097" cy="102989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4" y="4322473"/>
            <a:ext cx="1200097" cy="102989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5" y="4352073"/>
            <a:ext cx="1200097" cy="10298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6" y="4381673"/>
            <a:ext cx="1200097" cy="102989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7" y="4411273"/>
            <a:ext cx="1200097" cy="10298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8" y="4440873"/>
            <a:ext cx="1200097" cy="102989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79" y="4470473"/>
            <a:ext cx="1200097" cy="102989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107">
            <a:off x="3014080" y="4500073"/>
            <a:ext cx="1200097" cy="102989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797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59835" y="826464"/>
            <a:ext cx="5340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Let’s talk about mass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966" y="3460543"/>
            <a:ext cx="324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Heavier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108" y="764332"/>
            <a:ext cx="4396001" cy="50151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050" y="2699381"/>
            <a:ext cx="633843" cy="60876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005" y="2050769"/>
            <a:ext cx="633843" cy="60876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188" y="1472795"/>
            <a:ext cx="633843" cy="60876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71" y="3685498"/>
            <a:ext cx="633843" cy="60876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847" y="3156162"/>
            <a:ext cx="633843" cy="60876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004" y="2579146"/>
            <a:ext cx="633843" cy="60876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036" y="2187222"/>
            <a:ext cx="633843" cy="60876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940" y="2226827"/>
            <a:ext cx="2848406" cy="361479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124" y="4496586"/>
            <a:ext cx="633843" cy="60876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045" y="4556455"/>
            <a:ext cx="633843" cy="60876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381" y="4537376"/>
            <a:ext cx="633843" cy="60876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563" y="4362448"/>
            <a:ext cx="633843" cy="60876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079" y="4282756"/>
            <a:ext cx="633843" cy="60876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537" y="4392382"/>
            <a:ext cx="633843" cy="60876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479" y="3599125"/>
            <a:ext cx="2231362" cy="20774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071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25689" y="2307661"/>
            <a:ext cx="5963061" cy="3005873"/>
          </a:xfrm>
        </p:spPr>
        <p:txBody>
          <a:bodyPr/>
          <a:lstStyle/>
          <a:p>
            <a:r>
              <a:rPr lang="en-GB" dirty="0" smtClean="0"/>
              <a:t>Find a basket or a bucket. 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Can you make it heavier and then lighter?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16647" y="5137737"/>
            <a:ext cx="6227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We can use a balance scale.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86" y="1541066"/>
            <a:ext cx="4028571" cy="286666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00640" y="665622"/>
            <a:ext cx="62408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How can we measure mass?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771" b="89844" l="4019" r="94090">
                        <a14:backgroundMark x1="16312" y1="19271" x2="16312" y2="19271"/>
                        <a14:backgroundMark x1="15130" y1="3385" x2="15130" y2="3385"/>
                        <a14:backgroundMark x1="15130" y1="3385" x2="15130" y2="3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330" y="1469331"/>
            <a:ext cx="2791195" cy="25338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00890" y="1316268"/>
            <a:ext cx="5858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Let’s measure mass.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82" y="3054277"/>
            <a:ext cx="4028571" cy="28666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417" y="2183270"/>
            <a:ext cx="1171217" cy="112487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backgroundMark x1="37116" y1="85714" x2="37116" y2="85714"/>
                        <a14:backgroundMark x1="17494" y1="95681" x2="17494" y2="956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15982" y="3048960"/>
            <a:ext cx="4028571" cy="286666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417" y="3832068"/>
            <a:ext cx="1171217" cy="11248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267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48148E-6 L 0.00538 0.166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82" y="3048960"/>
            <a:ext cx="4028571" cy="28666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00891" y="1316268"/>
            <a:ext cx="5858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Let’s measure mass.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82" y="3054277"/>
            <a:ext cx="4028571" cy="286666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695" y="1969786"/>
            <a:ext cx="1575297" cy="14949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82" y="3471898"/>
            <a:ext cx="1575297" cy="14949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764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81481E-6 L 0.00539 0.166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82" y="2150605"/>
            <a:ext cx="4028571" cy="28666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00891" y="1316268"/>
            <a:ext cx="5858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Let’s compare mass.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82" y="2468012"/>
            <a:ext cx="1575297" cy="14949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944" y="1961592"/>
            <a:ext cx="1171217" cy="112487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56270" y="4733411"/>
            <a:ext cx="6605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 is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heavier than </a:t>
            </a:r>
            <a:r>
              <a:rPr lang="en-GB" sz="3200" dirty="0" smtClean="0">
                <a:latin typeface="Comic Sans MS" panose="030F0702030302020204" pitchFamily="66" charset="0"/>
              </a:rPr>
              <a:t>the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77580" y="5459069"/>
            <a:ext cx="6605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 is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lighter than </a:t>
            </a:r>
            <a:r>
              <a:rPr lang="en-GB" sz="3200" dirty="0" smtClean="0">
                <a:latin typeface="Comic Sans MS" panose="030F0702030302020204" pitchFamily="66" charset="0"/>
              </a:rPr>
              <a:t>the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397" y="4395718"/>
            <a:ext cx="989443" cy="93896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116" y="5350050"/>
            <a:ext cx="735640" cy="70653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571" y="5202891"/>
            <a:ext cx="989443" cy="93896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825" y="4611654"/>
            <a:ext cx="735640" cy="7065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7632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82" y="2222991"/>
            <a:ext cx="4028571" cy="28666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346325"/>
            <a:ext cx="5858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Let’s compare mass.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492" y="2514235"/>
            <a:ext cx="1171217" cy="11248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342" y="4805710"/>
            <a:ext cx="735640" cy="70653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2725">
            <a:off x="2115025" y="1822521"/>
            <a:ext cx="1931051" cy="220303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23932" y="4927467"/>
            <a:ext cx="75060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 has 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same </a:t>
            </a:r>
            <a:r>
              <a:rPr lang="en-GB" sz="3200" dirty="0" smtClean="0">
                <a:latin typeface="Comic Sans MS" panose="030F0702030302020204" pitchFamily="66" charset="0"/>
              </a:rPr>
              <a:t>mass as the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5317">
            <a:off x="6944922" y="4500360"/>
            <a:ext cx="1249796" cy="142582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1422" y="1491075"/>
            <a:ext cx="1622601" cy="1980774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180855" y="1147840"/>
            <a:ext cx="2741042" cy="799927"/>
          </a:xfrm>
          <a:prstGeom prst="wedgeRoundRectCallout">
            <a:avLst>
              <a:gd name="adj1" fmla="val -49596"/>
              <a:gd name="adj2" fmla="val 85487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2055379" y="1140282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The scale is balanced!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098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37116" y1="85714" x2="37116" y2="85714"/>
                        <a14:backgroundMark x1="17494" y1="95681" x2="17494" y2="956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72786" y="2888865"/>
            <a:ext cx="4028571" cy="28666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42998" y="1716570"/>
            <a:ext cx="5622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Which parcel is heavier?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17742" y1="78404" x2="17742" y2="78404"/>
                        <a14:backgroundMark x1="4839" y1="86854" x2="4839" y2="868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13757">
            <a:off x="1832137" y="2375900"/>
            <a:ext cx="2361905" cy="20285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27419" y1="78404" x2="27419" y2="78404"/>
                        <a14:backgroundMark x1="3629" y1="66667" x2="3629" y2="6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16623">
            <a:off x="4575600" y="3660513"/>
            <a:ext cx="1587310" cy="136329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838" y="2298016"/>
            <a:ext cx="2114455" cy="2110625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4722036" y="3610728"/>
            <a:ext cx="1545034" cy="1282391"/>
            <a:chOff x="5597398" y="3065360"/>
            <a:chExt cx="1545034" cy="1282391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2523" y="3066885"/>
              <a:ext cx="1149909" cy="1149909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89620">
              <a:off x="5597398" y="3065360"/>
              <a:ext cx="1113492" cy="1113492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328295">
              <a:off x="5866561" y="3234259"/>
              <a:ext cx="1113492" cy="1113492"/>
            </a:xfrm>
            <a:prstGeom prst="rect">
              <a:avLst/>
            </a:prstGeom>
          </p:spPr>
        </p:pic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711" y="4019325"/>
            <a:ext cx="1376203" cy="12197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17742" y1="78404" x2="17742" y2="78404"/>
                        <a14:backgroundMark x1="4839" y1="86854" x2="4839" y2="868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3802">
            <a:off x="639427" y="62256"/>
            <a:ext cx="2361905" cy="202857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backgroundMark x1="26613" y1="15023" x2="26613" y2="15023"/>
                        <a14:backgroundMark x1="22177" y1="7981" x2="22177" y2="79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6668">
            <a:off x="2838688" y="499874"/>
            <a:ext cx="1587310" cy="13632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two objects?</a:t>
            </a:r>
            <a:br>
              <a:rPr lang="en-GB" dirty="0" smtClean="0"/>
            </a:b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 smtClean="0"/>
              <a:t>Which one is heavier?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3.4|5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3.4|3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5.3|14.5|4.7|3.9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4.8|8.5|8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2.2|14.3|4|25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10840</TotalTime>
  <Words>113</Words>
  <Application>Microsoft Office PowerPoint</Application>
  <PresentationFormat>On-screen Show (4:3)</PresentationFormat>
  <Paragraphs>22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Find a basket or a bucket.   Can you make it heavier and then lighter?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find two objects?   Which one is heavier?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230</cp:revision>
  <dcterms:created xsi:type="dcterms:W3CDTF">2019-07-05T11:02:13Z</dcterms:created>
  <dcterms:modified xsi:type="dcterms:W3CDTF">2021-03-10T12:34:42Z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