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2" r:id="rId6"/>
    <p:sldId id="261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4288CE-DB6A-46F1-9EEA-258596D1594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D8CED-AB1B-43FF-A09F-B2DA840580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388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04785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68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3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2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7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73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24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97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4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9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31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1335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1_Title and Content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6"/>
          <p:cNvSpPr/>
          <p:nvPr/>
        </p:nvSpPr>
        <p:spPr>
          <a:xfrm>
            <a:off x="607981" y="450057"/>
            <a:ext cx="10960100" cy="5957887"/>
          </a:xfrm>
          <a:prstGeom prst="roundRect">
            <a:avLst>
              <a:gd name="adj" fmla="val 2302"/>
            </a:avLst>
          </a:prstGeom>
          <a:solidFill>
            <a:schemeClr val="lt1">
              <a:alpha val="90588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886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91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jxFfUNlD-M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twinkl.co.uk/resources/keystage2-ks2/ks2-topics/animals-ks2-topic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29510" y="292369"/>
            <a:ext cx="10476411" cy="280076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 smtClean="0">
                <a:latin typeface="Comic Sans MS" panose="030F0702030302020204" pitchFamily="66" charset="0"/>
              </a:rPr>
              <a:t>Thursday 6</a:t>
            </a:r>
            <a:r>
              <a:rPr lang="en-GB" sz="44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400" u="sng" dirty="0" smtClean="0">
                <a:latin typeface="Comic Sans MS" panose="030F0702030302020204" pitchFamily="66" charset="0"/>
              </a:rPr>
              <a:t> May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L.O. To find out facts about wild animals that used to roam in the UK.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File:Wolves in the Snow (12033410484)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01" y="3114696"/>
            <a:ext cx="4427712" cy="2450521"/>
          </a:xfrm>
          <a:prstGeom prst="rect">
            <a:avLst/>
          </a:prstGeom>
        </p:spPr>
      </p:pic>
      <p:pic>
        <p:nvPicPr>
          <p:cNvPr id="6" name="Picture 5" descr="Eurasian brown bear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781" y="3509963"/>
            <a:ext cx="3157454" cy="315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1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8897" y="3846509"/>
            <a:ext cx="6740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62708" y="1097280"/>
            <a:ext cx="1097279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What is a wild animal?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How is it different from a pet animal?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Can you name any wild animals that we would find living in the UK today?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badger | A picture from a badger, I've seen at Wildpark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3958002"/>
            <a:ext cx="2776025" cy="1851587"/>
          </a:xfrm>
          <a:prstGeom prst="rect">
            <a:avLst/>
          </a:prstGeom>
        </p:spPr>
      </p:pic>
      <p:pic>
        <p:nvPicPr>
          <p:cNvPr id="5" name="Picture 4" descr="Red Fox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076" y="3958002"/>
            <a:ext cx="3190396" cy="2125269"/>
          </a:xfrm>
          <a:prstGeom prst="rect">
            <a:avLst/>
          </a:prstGeom>
        </p:spPr>
      </p:pic>
      <p:pic>
        <p:nvPicPr>
          <p:cNvPr id="6" name="Picture 5" descr="File:Metskits - Roe deer - Capreolus capreolus (3) copy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818" y="3964710"/>
            <a:ext cx="4309403" cy="264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8679" y="3891448"/>
            <a:ext cx="48956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https://www.youtube.com/watch?v=HjxFfUNlD-M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37001" y="838759"/>
            <a:ext cx="106437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Hundreds of years ago, there were other wild animals that lived in the UK.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We will watch the video clip and find out what they were.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04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7845" y="871249"/>
            <a:ext cx="781225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Some of the animals in the video still live in wild in woodlands today.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These are: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Badgers, Dormice, Wood mice, Tawny owls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Other animals no longer used to live wild in the woods, but no longer do.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These are: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Wild boar, Lynx, Wolves, Brown bears.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Let’s find out a bit more about them.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0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2243138" y="3938058"/>
            <a:ext cx="5427806" cy="1450281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54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Ten Slovenian brown bears were reintroduced </a:t>
            </a:r>
          </a:p>
          <a:p>
            <a:r>
              <a:rPr lang="en-GB" sz="1600" dirty="0">
                <a:solidFill>
                  <a:schemeClr val="tx1"/>
                </a:solidFill>
              </a:rPr>
              <a:t>to the northern Italian regions in 1998 and in the following years, some bears have wandered to South Tyrol, the Swiss Eastern Alps, Bavaria </a:t>
            </a:r>
          </a:p>
          <a:p>
            <a:r>
              <a:rPr lang="en-GB" sz="1600" dirty="0">
                <a:solidFill>
                  <a:schemeClr val="tx1"/>
                </a:solidFill>
              </a:rPr>
              <a:t>and the Central Alps. 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43138" y="2725273"/>
            <a:ext cx="5117176" cy="104886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52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entire alpine population of brown bears is about 50 individuals, most of them live in the </a:t>
            </a:r>
            <a:r>
              <a:rPr lang="en-GB" sz="1600" dirty="0" err="1">
                <a:solidFill>
                  <a:schemeClr val="tx1"/>
                </a:solidFill>
              </a:rPr>
              <a:t>Brenta</a:t>
            </a:r>
            <a:r>
              <a:rPr lang="en-GB" sz="1600" dirty="0">
                <a:solidFill>
                  <a:schemeClr val="tx1"/>
                </a:solidFill>
              </a:rPr>
              <a:t> nature park in Italy.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43139" y="1638490"/>
            <a:ext cx="5117176" cy="922867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r>
              <a:rPr lang="it-IT" sz="1600" dirty="0" err="1">
                <a:solidFill>
                  <a:schemeClr val="tx1"/>
                </a:solidFill>
              </a:rPr>
              <a:t>This</a:t>
            </a:r>
            <a:r>
              <a:rPr lang="it-IT" sz="1600" dirty="0">
                <a:solidFill>
                  <a:schemeClr val="tx1"/>
                </a:solidFill>
              </a:rPr>
              <a:t> </a:t>
            </a:r>
            <a:r>
              <a:rPr lang="it-IT" sz="1600" dirty="0" err="1">
                <a:solidFill>
                  <a:schemeClr val="tx1"/>
                </a:solidFill>
              </a:rPr>
              <a:t>species</a:t>
            </a:r>
            <a:r>
              <a:rPr lang="it-IT" sz="1600" dirty="0">
                <a:solidFill>
                  <a:schemeClr val="tx1"/>
                </a:solidFill>
              </a:rPr>
              <a:t> of bear </a:t>
            </a:r>
            <a:r>
              <a:rPr lang="it-IT" sz="1600" dirty="0" err="1">
                <a:solidFill>
                  <a:schemeClr val="tx1"/>
                </a:solidFill>
              </a:rPr>
              <a:t>eats</a:t>
            </a:r>
            <a:r>
              <a:rPr lang="it-IT" sz="1600" dirty="0">
                <a:solidFill>
                  <a:schemeClr val="tx1"/>
                </a:solidFill>
              </a:rPr>
              <a:t> </a:t>
            </a:r>
            <a:r>
              <a:rPr lang="it-IT" sz="1600" dirty="0" err="1">
                <a:solidFill>
                  <a:schemeClr val="tx1"/>
                </a:solidFill>
              </a:rPr>
              <a:t>mainly</a:t>
            </a:r>
            <a:r>
              <a:rPr lang="it-IT" sz="1600" dirty="0">
                <a:solidFill>
                  <a:schemeClr val="tx1"/>
                </a:solidFill>
              </a:rPr>
              <a:t> </a:t>
            </a:r>
            <a:r>
              <a:rPr lang="it-IT" sz="1600" dirty="0" err="1">
                <a:solidFill>
                  <a:schemeClr val="tx1"/>
                </a:solidFill>
              </a:rPr>
              <a:t>mushrooms</a:t>
            </a:r>
            <a:r>
              <a:rPr lang="it-IT" sz="1600" dirty="0">
                <a:solidFill>
                  <a:schemeClr val="tx1"/>
                </a:solidFill>
              </a:rPr>
              <a:t>,</a:t>
            </a:r>
          </a:p>
          <a:p>
            <a:r>
              <a:rPr lang="it-IT" sz="1600" dirty="0" err="1">
                <a:solidFill>
                  <a:schemeClr val="tx1"/>
                </a:solidFill>
              </a:rPr>
              <a:t>roots</a:t>
            </a:r>
            <a:r>
              <a:rPr lang="it-IT" sz="1600" dirty="0">
                <a:solidFill>
                  <a:schemeClr val="tx1"/>
                </a:solidFill>
              </a:rPr>
              <a:t> and </a:t>
            </a:r>
            <a:r>
              <a:rPr lang="it-IT" sz="1600" dirty="0" err="1">
                <a:solidFill>
                  <a:schemeClr val="tx1"/>
                </a:solidFill>
              </a:rPr>
              <a:t>fish</a:t>
            </a:r>
            <a:r>
              <a:rPr lang="it-IT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5"/>
          <p:cNvSpPr txBox="1">
            <a:spLocks/>
          </p:cNvSpPr>
          <p:nvPr/>
        </p:nvSpPr>
        <p:spPr>
          <a:xfrm>
            <a:off x="1956486" y="676604"/>
            <a:ext cx="8220075" cy="797970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The Brown Bear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44" r="9191"/>
          <a:stretch/>
        </p:blipFill>
        <p:spPr>
          <a:xfrm>
            <a:off x="7045762" y="1638489"/>
            <a:ext cx="2785533" cy="2956112"/>
          </a:xfrm>
          <a:prstGeom prst="roundRect">
            <a:avLst>
              <a:gd name="adj" fmla="val 12069"/>
            </a:avLst>
          </a:prstGeom>
          <a:ln w="28575">
            <a:solidFill>
              <a:srgbClr val="87BD3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99" y="4457070"/>
            <a:ext cx="1884828" cy="186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33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43139" y="4549706"/>
            <a:ext cx="5099247" cy="1194572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54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They have been observed to mew, hiss, </a:t>
            </a:r>
          </a:p>
          <a:p>
            <a:r>
              <a:rPr lang="en-GB" sz="1600" dirty="0">
                <a:solidFill>
                  <a:schemeClr val="tx1"/>
                </a:solidFill>
              </a:rPr>
              <a:t>growl, and purr, and, like domestic cats, </a:t>
            </a:r>
          </a:p>
          <a:p>
            <a:r>
              <a:rPr lang="en-GB" sz="1600" dirty="0">
                <a:solidFill>
                  <a:schemeClr val="tx1"/>
                </a:solidFill>
              </a:rPr>
              <a:t>will chatter at prey that is out of reach.</a:t>
            </a:r>
            <a:r>
              <a:rPr lang="en-GB" sz="1600" dirty="0"/>
              <a:t> </a:t>
            </a:r>
            <a:endParaRPr lang="it-IT" sz="1600" dirty="0"/>
          </a:p>
        </p:txBody>
      </p:sp>
      <p:sp>
        <p:nvSpPr>
          <p:cNvPr id="6" name="Rounded Rectangle 5"/>
          <p:cNvSpPr/>
          <p:nvPr/>
        </p:nvSpPr>
        <p:spPr>
          <a:xfrm>
            <a:off x="2243138" y="2832270"/>
            <a:ext cx="5099246" cy="163443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52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colour of the coat of the European lynx </a:t>
            </a:r>
          </a:p>
          <a:p>
            <a:r>
              <a:rPr lang="en-GB" sz="1600" dirty="0">
                <a:solidFill>
                  <a:schemeClr val="tx1"/>
                </a:solidFill>
              </a:rPr>
              <a:t>is very variable: it goes from a uniform dark</a:t>
            </a:r>
          </a:p>
          <a:p>
            <a:r>
              <a:rPr lang="en-GB" sz="1600" dirty="0">
                <a:solidFill>
                  <a:schemeClr val="tx1"/>
                </a:solidFill>
              </a:rPr>
              <a:t>grey to a reddish brown, with evident spots.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The hind legs are longer than the front ones, making it easier for the lynxes to make big,</a:t>
            </a:r>
          </a:p>
          <a:p>
            <a:r>
              <a:rPr lang="en-GB" sz="1600" dirty="0">
                <a:solidFill>
                  <a:schemeClr val="tx1"/>
                </a:solidFill>
              </a:rPr>
              <a:t>fast leaps.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43139" y="1465610"/>
            <a:ext cx="5099246" cy="1283663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504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A century ago, the lynx became extinct in many Central and Western European countries, but many reintroduction projects have been successful.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2" name="Title 5"/>
          <p:cNvSpPr txBox="1">
            <a:spLocks/>
          </p:cNvSpPr>
          <p:nvPr/>
        </p:nvSpPr>
        <p:spPr>
          <a:xfrm>
            <a:off x="1956486" y="676604"/>
            <a:ext cx="8220075" cy="797970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The European Lynx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59"/>
          <a:stretch/>
        </p:blipFill>
        <p:spPr>
          <a:xfrm>
            <a:off x="6848475" y="1474575"/>
            <a:ext cx="3061158" cy="3578925"/>
          </a:xfrm>
          <a:prstGeom prst="roundRect">
            <a:avLst>
              <a:gd name="adj" fmla="val 12069"/>
            </a:avLst>
          </a:prstGeom>
          <a:ln w="28575">
            <a:solidFill>
              <a:srgbClr val="87BD3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316" y="4111121"/>
            <a:ext cx="1960837" cy="230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/>
          <p:nvPr/>
        </p:nvSpPr>
        <p:spPr>
          <a:xfrm>
            <a:off x="1965960" y="650240"/>
            <a:ext cx="8265160" cy="646331"/>
          </a:xfrm>
          <a:prstGeom prst="rect">
            <a:avLst/>
          </a:prstGeom>
          <a:solidFill>
            <a:srgbClr val="344D3F">
              <a:alpha val="8431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SzPts val="1800"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5"/>
          <p:cNvSpPr txBox="1"/>
          <p:nvPr/>
        </p:nvSpPr>
        <p:spPr>
          <a:xfrm>
            <a:off x="2580640" y="629778"/>
            <a:ext cx="70307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SzPts val="3600"/>
            </a:pPr>
            <a:r>
              <a:rPr lang="en-US"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Fast Facts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5"/>
          <p:cNvSpPr txBox="1"/>
          <p:nvPr/>
        </p:nvSpPr>
        <p:spPr>
          <a:xfrm>
            <a:off x="2256452" y="1826325"/>
            <a:ext cx="7679100" cy="37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are the largest member of the dog family. They are part of the canine group, along with other species, such as foxes and coyotes.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have been in existence for over 1.5 million years.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 scientific name of the gray wolf is </a:t>
            </a:r>
            <a:r>
              <a:rPr lang="en-US" sz="1600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Canis lupus</a:t>
            </a: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are mammals.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vary in size but can grow up to 2m in 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length. On average, they weigh about 40kg, but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can vary from 18kg to 75kg.</a:t>
            </a:r>
            <a:endParaRPr/>
          </a:p>
          <a:p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eat when food is available. They can 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eat up to 9kg of food in one sitting!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5" descr="A picture containing dog, standing, wolf, clos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20707" y="2736445"/>
            <a:ext cx="3740191" cy="3785653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5">
            <a:hlinkClick r:id="rId4"/>
          </p:cNvPr>
          <p:cNvSpPr/>
          <p:nvPr/>
        </p:nvSpPr>
        <p:spPr>
          <a:xfrm>
            <a:off x="9480865" y="6645730"/>
            <a:ext cx="1251857" cy="21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SzPts val="1800"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0183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150" y="295421"/>
            <a:ext cx="11127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Thursday 6</a:t>
            </a:r>
            <a:r>
              <a:rPr lang="en-GB" baseline="30000" dirty="0" smtClean="0"/>
              <a:t>th</a:t>
            </a:r>
            <a:r>
              <a:rPr lang="en-GB" dirty="0" smtClean="0"/>
              <a:t> May L.O. To group animals: Those that live wild in the UK now and those that used to live in the UK. 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707172"/>
              </p:ext>
            </p:extLst>
          </p:nvPr>
        </p:nvGraphicFramePr>
        <p:xfrm>
          <a:off x="239150" y="941752"/>
          <a:ext cx="11233834" cy="57404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6917">
                  <a:extLst>
                    <a:ext uri="{9D8B030D-6E8A-4147-A177-3AD203B41FA5}">
                      <a16:colId xmlns:a16="http://schemas.microsoft.com/office/drawing/2014/main" val="1533599566"/>
                    </a:ext>
                  </a:extLst>
                </a:gridCol>
                <a:gridCol w="5616917">
                  <a:extLst>
                    <a:ext uri="{9D8B030D-6E8A-4147-A177-3AD203B41FA5}">
                      <a16:colId xmlns:a16="http://schemas.microsoft.com/office/drawing/2014/main" val="1340892787"/>
                    </a:ext>
                  </a:extLst>
                </a:gridCol>
              </a:tblGrid>
              <a:tr h="436883">
                <a:tc>
                  <a:txBody>
                    <a:bodyPr/>
                    <a:lstStyle/>
                    <a:p>
                      <a:r>
                        <a:rPr lang="en-GB" dirty="0" smtClean="0"/>
                        <a:t>Wild</a:t>
                      </a:r>
                      <a:r>
                        <a:rPr lang="en-GB" baseline="0" dirty="0" smtClean="0"/>
                        <a:t> a</a:t>
                      </a:r>
                      <a:r>
                        <a:rPr lang="en-GB" dirty="0" smtClean="0"/>
                        <a:t>nimals that live in the UK today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Wild animals that used to live</a:t>
                      </a:r>
                      <a:r>
                        <a:rPr lang="en-GB" baseline="0" dirty="0" smtClean="0"/>
                        <a:t> in the UK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807226"/>
                  </a:ext>
                </a:extLst>
              </a:tr>
              <a:tr h="1863618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049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592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511</Words>
  <Application>Microsoft Office PowerPoint</Application>
  <PresentationFormat>Widescreen</PresentationFormat>
  <Paragraphs>66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19</cp:revision>
  <dcterms:created xsi:type="dcterms:W3CDTF">2021-05-03T19:00:15Z</dcterms:created>
  <dcterms:modified xsi:type="dcterms:W3CDTF">2021-05-04T05:17:20Z</dcterms:modified>
</cp:coreProperties>
</file>