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5" r:id="rId4"/>
    <p:sldMasterId id="2147483658" r:id="rId5"/>
    <p:sldMasterId id="2147483660" r:id="rId6"/>
    <p:sldMasterId id="2147483662" r:id="rId7"/>
    <p:sldMasterId id="2147483664" r:id="rId8"/>
    <p:sldMasterId id="2147483666" r:id="rId9"/>
    <p:sldMasterId id="2147483669" r:id="rId10"/>
    <p:sldMasterId id="2147483650" r:id="rId11"/>
    <p:sldMasterId id="2147483652" r:id="rId12"/>
  </p:sldMasterIdLst>
  <p:notesMasterIdLst>
    <p:notesMasterId r:id="rId25"/>
  </p:notesMasterIdLst>
  <p:sldIdLst>
    <p:sldId id="277" r:id="rId13"/>
    <p:sldId id="278" r:id="rId14"/>
    <p:sldId id="280" r:id="rId15"/>
    <p:sldId id="282" r:id="rId16"/>
    <p:sldId id="279" r:id="rId17"/>
    <p:sldId id="263" r:id="rId18"/>
    <p:sldId id="287" r:id="rId19"/>
    <p:sldId id="265" r:id="rId20"/>
    <p:sldId id="283" r:id="rId21"/>
    <p:sldId id="284" r:id="rId22"/>
    <p:sldId id="286" r:id="rId23"/>
    <p:sldId id="281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90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CDA2"/>
    <a:srgbClr val="F7D7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94"/>
  </p:normalViewPr>
  <p:slideViewPr>
    <p:cSldViewPr snapToGrid="0" snapToObjects="1">
      <p:cViewPr>
        <p:scale>
          <a:sx n="81" d="100"/>
          <a:sy n="81" d="100"/>
        </p:scale>
        <p:origin x="-996" y="-36"/>
      </p:cViewPr>
      <p:guideLst>
        <p:guide orient="horz" pos="2160"/>
        <p:guide pos="290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01F90C-5339-4EAD-9452-D0C41B5BF76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086B88-D743-4A80-8B89-AC12DAEDE2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307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411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8856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2244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3482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77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8989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8630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5127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5978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57785-7438-492F-B7FA-E66DA7B653E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06EE-2F9D-4145-9CBE-CB7CE80E6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5203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9206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89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921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137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132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676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67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167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xmlns="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xmlns="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xmlns="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xmlns="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xmlns="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xmlns="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rgbClr val="F7D7BF"/>
          </a:solidFill>
          <a:ln>
            <a:solidFill>
              <a:srgbClr val="F7D7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449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4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7.png"/><Relationship Id="rId5" Type="http://schemas.openxmlformats.org/officeDocument/2006/relationships/image" Target="../media/image13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2.png"/><Relationship Id="rId5" Type="http://schemas.openxmlformats.org/officeDocument/2006/relationships/image" Target="../media/image17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2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4" y="2231032"/>
            <a:ext cx="5950212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54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6704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F16B37A-8698-43CB-BEE6-D506252703BB}"/>
              </a:ext>
            </a:extLst>
          </p:cNvPr>
          <p:cNvSpPr txBox="1"/>
          <p:nvPr/>
        </p:nvSpPr>
        <p:spPr>
          <a:xfrm>
            <a:off x="695550" y="334776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What do the        represent?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What do the        represent?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What do the        represent?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515" y="222069"/>
            <a:ext cx="2194628" cy="2194628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3997200" y="334776"/>
            <a:ext cx="261257" cy="2612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3004355" y="1654125"/>
            <a:ext cx="261257" cy="2612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3997200" y="2140748"/>
            <a:ext cx="261257" cy="2612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4963886" y="1654125"/>
            <a:ext cx="261257" cy="2612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3997200" y="1237762"/>
            <a:ext cx="261257" cy="261257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>
            <a:stCxn id="3" idx="4"/>
            <a:endCxn id="16" idx="0"/>
          </p:cNvCxnSpPr>
          <p:nvPr/>
        </p:nvCxnSpPr>
        <p:spPr>
          <a:xfrm>
            <a:off x="4127829" y="596033"/>
            <a:ext cx="0" cy="1544715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3539965" y="2599543"/>
            <a:ext cx="261257" cy="2612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Connector 22"/>
          <p:cNvCxnSpPr/>
          <p:nvPr/>
        </p:nvCxnSpPr>
        <p:spPr>
          <a:xfrm>
            <a:off x="3419484" y="3491166"/>
            <a:ext cx="656058" cy="1018903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Isosceles Triangle 25"/>
          <p:cNvSpPr/>
          <p:nvPr/>
        </p:nvSpPr>
        <p:spPr>
          <a:xfrm>
            <a:off x="3304799" y="4879144"/>
            <a:ext cx="992845" cy="822960"/>
          </a:xfrm>
          <a:prstGeom prst="triangle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617995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F16B37A-8698-43CB-BEE6-D506252703BB}"/>
              </a:ext>
            </a:extLst>
          </p:cNvPr>
          <p:cNvSpPr txBox="1"/>
          <p:nvPr/>
        </p:nvSpPr>
        <p:spPr>
          <a:xfrm>
            <a:off x="695550" y="334776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What do the        represent?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What do the        represent?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What do the        represent?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515" y="222069"/>
            <a:ext cx="2194628" cy="2194628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3997200" y="334776"/>
            <a:ext cx="261257" cy="2612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3004355" y="1654125"/>
            <a:ext cx="261257" cy="2612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3997200" y="2140748"/>
            <a:ext cx="261257" cy="2612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4963886" y="1654125"/>
            <a:ext cx="261257" cy="2612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3997200" y="1237762"/>
            <a:ext cx="261257" cy="261257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>
            <a:stCxn id="3" idx="4"/>
            <a:endCxn id="16" idx="0"/>
          </p:cNvCxnSpPr>
          <p:nvPr/>
        </p:nvCxnSpPr>
        <p:spPr>
          <a:xfrm>
            <a:off x="4127829" y="596033"/>
            <a:ext cx="0" cy="1544715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3539965" y="2599543"/>
            <a:ext cx="261257" cy="2612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Connector 22"/>
          <p:cNvCxnSpPr/>
          <p:nvPr/>
        </p:nvCxnSpPr>
        <p:spPr>
          <a:xfrm>
            <a:off x="3419484" y="3491166"/>
            <a:ext cx="656058" cy="1018903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Isosceles Triangle 25"/>
          <p:cNvSpPr/>
          <p:nvPr/>
        </p:nvSpPr>
        <p:spPr>
          <a:xfrm>
            <a:off x="3304799" y="4879144"/>
            <a:ext cx="992845" cy="822960"/>
          </a:xfrm>
          <a:prstGeom prst="triangle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9F16B37A-8698-43CB-BEE6-D506252703BB}"/>
              </a:ext>
            </a:extLst>
          </p:cNvPr>
          <p:cNvSpPr txBox="1"/>
          <p:nvPr/>
        </p:nvSpPr>
        <p:spPr>
          <a:xfrm>
            <a:off x="6286453" y="2446345"/>
            <a:ext cx="334087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Vertices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schemeClr val="accent6"/>
              </a:solidFill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Edges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schemeClr val="accent6"/>
              </a:solidFill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schemeClr val="accent6"/>
              </a:solidFill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Faces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12734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946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11570" y="1120752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comes next?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67512" y="443345"/>
            <a:ext cx="7525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Which objects are repeating?</a:t>
            </a:r>
          </a:p>
        </p:txBody>
      </p:sp>
      <p:sp>
        <p:nvSpPr>
          <p:cNvPr id="33" name="Can 32"/>
          <p:cNvSpPr/>
          <p:nvPr/>
        </p:nvSpPr>
        <p:spPr>
          <a:xfrm>
            <a:off x="1700048" y="2741503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Cube 33"/>
          <p:cNvSpPr/>
          <p:nvPr/>
        </p:nvSpPr>
        <p:spPr>
          <a:xfrm>
            <a:off x="397559" y="3019794"/>
            <a:ext cx="554181" cy="563570"/>
          </a:xfrm>
          <a:prstGeom prst="cub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Can 34"/>
          <p:cNvSpPr/>
          <p:nvPr/>
        </p:nvSpPr>
        <p:spPr>
          <a:xfrm>
            <a:off x="1036536" y="2741503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Cube 35"/>
          <p:cNvSpPr/>
          <p:nvPr/>
        </p:nvSpPr>
        <p:spPr>
          <a:xfrm>
            <a:off x="2457337" y="3018772"/>
            <a:ext cx="554181" cy="563570"/>
          </a:xfrm>
          <a:prstGeom prst="cub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Can 36"/>
          <p:cNvSpPr/>
          <p:nvPr/>
        </p:nvSpPr>
        <p:spPr>
          <a:xfrm>
            <a:off x="3735015" y="2745094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Can 37"/>
          <p:cNvSpPr/>
          <p:nvPr/>
        </p:nvSpPr>
        <p:spPr>
          <a:xfrm>
            <a:off x="3105875" y="2741503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Cube 38"/>
          <p:cNvSpPr/>
          <p:nvPr/>
        </p:nvSpPr>
        <p:spPr>
          <a:xfrm>
            <a:off x="4455950" y="3019794"/>
            <a:ext cx="554181" cy="563570"/>
          </a:xfrm>
          <a:prstGeom prst="cub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Can 39"/>
          <p:cNvSpPr/>
          <p:nvPr/>
        </p:nvSpPr>
        <p:spPr>
          <a:xfrm>
            <a:off x="5687066" y="2738175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Can 40"/>
          <p:cNvSpPr/>
          <p:nvPr/>
        </p:nvSpPr>
        <p:spPr>
          <a:xfrm>
            <a:off x="5050527" y="2741503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Can 41"/>
          <p:cNvSpPr/>
          <p:nvPr/>
        </p:nvSpPr>
        <p:spPr>
          <a:xfrm>
            <a:off x="7597118" y="2741503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Can 42"/>
          <p:cNvSpPr/>
          <p:nvPr/>
        </p:nvSpPr>
        <p:spPr>
          <a:xfrm>
            <a:off x="7009026" y="2741503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/>
          <p:cNvSpPr txBox="1"/>
          <p:nvPr/>
        </p:nvSpPr>
        <p:spPr>
          <a:xfrm>
            <a:off x="6416658" y="2827567"/>
            <a:ext cx="4107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058118" y="2747821"/>
            <a:ext cx="4107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49" name="Cube 48"/>
          <p:cNvSpPr/>
          <p:nvPr/>
        </p:nvSpPr>
        <p:spPr>
          <a:xfrm>
            <a:off x="6388002" y="2991985"/>
            <a:ext cx="554181" cy="563570"/>
          </a:xfrm>
          <a:prstGeom prst="cub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/>
          <p:cNvSpPr txBox="1"/>
          <p:nvPr/>
        </p:nvSpPr>
        <p:spPr>
          <a:xfrm>
            <a:off x="7651121" y="2726085"/>
            <a:ext cx="4107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24" name="Picture 2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4967" y="4621917"/>
            <a:ext cx="1669458" cy="122172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2577713" y="4463977"/>
            <a:ext cx="39885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It helps if I say the pattern out loud.</a:t>
            </a:r>
          </a:p>
        </p:txBody>
      </p:sp>
      <p:sp>
        <p:nvSpPr>
          <p:cNvPr id="26" name="Rounded Rectangular Callout 25"/>
          <p:cNvSpPr/>
          <p:nvPr/>
        </p:nvSpPr>
        <p:spPr>
          <a:xfrm>
            <a:off x="2563817" y="4308680"/>
            <a:ext cx="3958349" cy="1313492"/>
          </a:xfrm>
          <a:prstGeom prst="wedgeRoundRectCallout">
            <a:avLst>
              <a:gd name="adj1" fmla="val -60920"/>
              <a:gd name="adj2" fmla="val 35509"/>
              <a:gd name="adj3" fmla="val 16667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05324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/>
      <p:bldP spid="44" grpId="1"/>
      <p:bldP spid="46" grpId="0"/>
      <p:bldP spid="46" grpId="1"/>
      <p:bldP spid="49" grpId="0" animBg="1"/>
      <p:bldP spid="50" grpId="0"/>
      <p:bldP spid="50" grpId="1"/>
      <p:bldP spid="25" grpId="0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11570" y="1120752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comes next?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67512" y="443345"/>
            <a:ext cx="7525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Which objects are repeating?</a:t>
            </a:r>
          </a:p>
        </p:txBody>
      </p:sp>
      <p:sp>
        <p:nvSpPr>
          <p:cNvPr id="33" name="Can 32"/>
          <p:cNvSpPr/>
          <p:nvPr/>
        </p:nvSpPr>
        <p:spPr>
          <a:xfrm>
            <a:off x="1700048" y="2741503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Cube 33"/>
          <p:cNvSpPr/>
          <p:nvPr/>
        </p:nvSpPr>
        <p:spPr>
          <a:xfrm>
            <a:off x="397559" y="3019794"/>
            <a:ext cx="554181" cy="563570"/>
          </a:xfrm>
          <a:prstGeom prst="cub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Can 34"/>
          <p:cNvSpPr/>
          <p:nvPr/>
        </p:nvSpPr>
        <p:spPr>
          <a:xfrm>
            <a:off x="1036536" y="2741503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Cube 35"/>
          <p:cNvSpPr/>
          <p:nvPr/>
        </p:nvSpPr>
        <p:spPr>
          <a:xfrm>
            <a:off x="2457337" y="3018772"/>
            <a:ext cx="554181" cy="563570"/>
          </a:xfrm>
          <a:prstGeom prst="cub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Can 36"/>
          <p:cNvSpPr/>
          <p:nvPr/>
        </p:nvSpPr>
        <p:spPr>
          <a:xfrm>
            <a:off x="3735015" y="2745094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Can 37"/>
          <p:cNvSpPr/>
          <p:nvPr/>
        </p:nvSpPr>
        <p:spPr>
          <a:xfrm>
            <a:off x="3105875" y="2741503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Cube 38"/>
          <p:cNvSpPr/>
          <p:nvPr/>
        </p:nvSpPr>
        <p:spPr>
          <a:xfrm>
            <a:off x="4455950" y="3019794"/>
            <a:ext cx="554181" cy="563570"/>
          </a:xfrm>
          <a:prstGeom prst="cub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Can 39"/>
          <p:cNvSpPr/>
          <p:nvPr/>
        </p:nvSpPr>
        <p:spPr>
          <a:xfrm>
            <a:off x="5687066" y="2738175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Can 40"/>
          <p:cNvSpPr/>
          <p:nvPr/>
        </p:nvSpPr>
        <p:spPr>
          <a:xfrm>
            <a:off x="5050527" y="2741503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Can 41"/>
          <p:cNvSpPr/>
          <p:nvPr/>
        </p:nvSpPr>
        <p:spPr>
          <a:xfrm>
            <a:off x="7597118" y="2741503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Can 42"/>
          <p:cNvSpPr/>
          <p:nvPr/>
        </p:nvSpPr>
        <p:spPr>
          <a:xfrm>
            <a:off x="7009026" y="2741503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/>
          <p:cNvSpPr txBox="1"/>
          <p:nvPr/>
        </p:nvSpPr>
        <p:spPr>
          <a:xfrm>
            <a:off x="6416658" y="2827567"/>
            <a:ext cx="4107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49" name="Cube 48"/>
          <p:cNvSpPr/>
          <p:nvPr/>
        </p:nvSpPr>
        <p:spPr>
          <a:xfrm>
            <a:off x="6388002" y="2991985"/>
            <a:ext cx="554181" cy="563570"/>
          </a:xfrm>
          <a:prstGeom prst="cub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4967" y="4621917"/>
            <a:ext cx="1669458" cy="122172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2577713" y="4463977"/>
            <a:ext cx="39885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It helps if I say the pattern out loud.</a:t>
            </a:r>
          </a:p>
        </p:txBody>
      </p:sp>
      <p:sp>
        <p:nvSpPr>
          <p:cNvPr id="26" name="Rounded Rectangular Callout 25"/>
          <p:cNvSpPr/>
          <p:nvPr/>
        </p:nvSpPr>
        <p:spPr>
          <a:xfrm>
            <a:off x="2563817" y="4308680"/>
            <a:ext cx="3958349" cy="1313492"/>
          </a:xfrm>
          <a:prstGeom prst="wedgeRoundRectCallout">
            <a:avLst>
              <a:gd name="adj1" fmla="val -60920"/>
              <a:gd name="adj2" fmla="val 35509"/>
              <a:gd name="adj3" fmla="val 16667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726912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4373" y="371958"/>
            <a:ext cx="807718" cy="80771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35978" y="519100"/>
            <a:ext cx="2003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30036" y="1731142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is missing?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4311" y="1105258"/>
            <a:ext cx="76437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Which objects are repeating?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599958" y="2778153"/>
            <a:ext cx="585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57" name="Picture 56" descr="A picture containing lamp, light&#10;&#10;Description automatically generated">
            <a:extLst>
              <a:ext uri="{FF2B5EF4-FFF2-40B4-BE49-F238E27FC236}">
                <a16:creationId xmlns:a16="http://schemas.microsoft.com/office/drawing/2014/main" xmlns="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311" y="2752604"/>
            <a:ext cx="902662" cy="924439"/>
          </a:xfrm>
          <a:prstGeom prst="rect">
            <a:avLst/>
          </a:prstGeom>
        </p:spPr>
      </p:pic>
      <p:pic>
        <p:nvPicPr>
          <p:cNvPr id="58" name="Picture 57" descr="A close up of a logo&#10;&#10;Description automatically generated">
            <a:extLst>
              <a:ext uri="{FF2B5EF4-FFF2-40B4-BE49-F238E27FC236}">
                <a16:creationId xmlns:a16="http://schemas.microsoft.com/office/drawing/2014/main" xmlns="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31483" y="4508981"/>
            <a:ext cx="626531" cy="641646"/>
          </a:xfrm>
          <a:prstGeom prst="rect">
            <a:avLst/>
          </a:prstGeom>
        </p:spPr>
      </p:pic>
      <p:pic>
        <p:nvPicPr>
          <p:cNvPr id="59" name="Picture 58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xmlns="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8527" y="4337317"/>
            <a:ext cx="626890" cy="776220"/>
          </a:xfrm>
          <a:prstGeom prst="rect">
            <a:avLst/>
          </a:prstGeom>
        </p:spPr>
      </p:pic>
      <p:pic>
        <p:nvPicPr>
          <p:cNvPr id="62" name="Picture 61" descr="A picture containing lamp, light&#10;&#10;Description automatically generated">
            <a:extLst>
              <a:ext uri="{FF2B5EF4-FFF2-40B4-BE49-F238E27FC236}">
                <a16:creationId xmlns:a16="http://schemas.microsoft.com/office/drawing/2014/main" xmlns="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782448">
            <a:off x="1351673" y="2820337"/>
            <a:ext cx="902662" cy="924439"/>
          </a:xfrm>
          <a:prstGeom prst="rect">
            <a:avLst/>
          </a:prstGeom>
        </p:spPr>
      </p:pic>
      <p:pic>
        <p:nvPicPr>
          <p:cNvPr id="63" name="Picture 62" descr="A picture containing lamp, light&#10;&#10;Description automatically generated">
            <a:extLst>
              <a:ext uri="{FF2B5EF4-FFF2-40B4-BE49-F238E27FC236}">
                <a16:creationId xmlns:a16="http://schemas.microsoft.com/office/drawing/2014/main" xmlns="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7307" y="2752603"/>
            <a:ext cx="902662" cy="924439"/>
          </a:xfrm>
          <a:prstGeom prst="rect">
            <a:avLst/>
          </a:prstGeom>
        </p:spPr>
      </p:pic>
      <p:pic>
        <p:nvPicPr>
          <p:cNvPr id="64" name="Picture 63" descr="A picture containing lamp, light&#10;&#10;Description automatically generated">
            <a:extLst>
              <a:ext uri="{FF2B5EF4-FFF2-40B4-BE49-F238E27FC236}">
                <a16:creationId xmlns:a16="http://schemas.microsoft.com/office/drawing/2014/main" xmlns="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782448">
            <a:off x="3334669" y="2820336"/>
            <a:ext cx="902662" cy="924439"/>
          </a:xfrm>
          <a:prstGeom prst="rect">
            <a:avLst/>
          </a:prstGeom>
        </p:spPr>
      </p:pic>
      <p:pic>
        <p:nvPicPr>
          <p:cNvPr id="65" name="Picture 64" descr="A picture containing lamp, light&#10;&#10;Description automatically generated">
            <a:extLst>
              <a:ext uri="{FF2B5EF4-FFF2-40B4-BE49-F238E27FC236}">
                <a16:creationId xmlns:a16="http://schemas.microsoft.com/office/drawing/2014/main" xmlns="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5369" y="2788370"/>
            <a:ext cx="902662" cy="924439"/>
          </a:xfrm>
          <a:prstGeom prst="rect">
            <a:avLst/>
          </a:prstGeom>
        </p:spPr>
      </p:pic>
      <p:pic>
        <p:nvPicPr>
          <p:cNvPr id="66" name="Picture 65" descr="A picture containing lamp, light&#10;&#10;Description automatically generated">
            <a:extLst>
              <a:ext uri="{FF2B5EF4-FFF2-40B4-BE49-F238E27FC236}">
                <a16:creationId xmlns:a16="http://schemas.microsoft.com/office/drawing/2014/main" xmlns="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782448">
            <a:off x="5258419" y="2853713"/>
            <a:ext cx="902662" cy="924439"/>
          </a:xfrm>
          <a:prstGeom prst="rect">
            <a:avLst/>
          </a:prstGeom>
        </p:spPr>
      </p:pic>
      <p:pic>
        <p:nvPicPr>
          <p:cNvPr id="67" name="Picture 66" descr="A picture containing lamp, light&#10;&#10;Description automatically generated">
            <a:extLst>
              <a:ext uri="{FF2B5EF4-FFF2-40B4-BE49-F238E27FC236}">
                <a16:creationId xmlns:a16="http://schemas.microsoft.com/office/drawing/2014/main" xmlns="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5512" y="2722509"/>
            <a:ext cx="902662" cy="924439"/>
          </a:xfrm>
          <a:prstGeom prst="rect">
            <a:avLst/>
          </a:prstGeom>
        </p:spPr>
      </p:pic>
      <p:pic>
        <p:nvPicPr>
          <p:cNvPr id="68" name="Picture 67" descr="A picture containing lamp, light&#10;&#10;Description automatically generated">
            <a:extLst>
              <a:ext uri="{FF2B5EF4-FFF2-40B4-BE49-F238E27FC236}">
                <a16:creationId xmlns:a16="http://schemas.microsoft.com/office/drawing/2014/main" xmlns="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782448">
            <a:off x="7294439" y="2790242"/>
            <a:ext cx="902662" cy="924439"/>
          </a:xfrm>
          <a:prstGeom prst="rect">
            <a:avLst/>
          </a:prstGeom>
        </p:spPr>
      </p:pic>
      <p:pic>
        <p:nvPicPr>
          <p:cNvPr id="24" name="Picture 23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xmlns="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844080" y="4337317"/>
            <a:ext cx="626890" cy="776220"/>
          </a:xfrm>
          <a:prstGeom prst="rect">
            <a:avLst/>
          </a:prstGeom>
        </p:spPr>
      </p:pic>
      <p:pic>
        <p:nvPicPr>
          <p:cNvPr id="25" name="Picture 2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69992" y="4508981"/>
            <a:ext cx="626531" cy="641646"/>
          </a:xfrm>
          <a:prstGeom prst="rect">
            <a:avLst/>
          </a:prstGeom>
        </p:spPr>
      </p:pic>
      <p:pic>
        <p:nvPicPr>
          <p:cNvPr id="26" name="Picture 25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xmlns="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57036" y="4337317"/>
            <a:ext cx="626890" cy="776220"/>
          </a:xfrm>
          <a:prstGeom prst="rect">
            <a:avLst/>
          </a:prstGeom>
        </p:spPr>
      </p:pic>
      <p:pic>
        <p:nvPicPr>
          <p:cNvPr id="27" name="Picture 26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xmlns="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82589" y="4337317"/>
            <a:ext cx="626890" cy="776220"/>
          </a:xfrm>
          <a:prstGeom prst="rect">
            <a:avLst/>
          </a:prstGeom>
        </p:spPr>
      </p:pic>
      <p:pic>
        <p:nvPicPr>
          <p:cNvPr id="28" name="Picture 27" descr="A close up of a logo&#10;&#10;Description automatically generated">
            <a:extLst>
              <a:ext uri="{FF2B5EF4-FFF2-40B4-BE49-F238E27FC236}">
                <a16:creationId xmlns:a16="http://schemas.microsoft.com/office/drawing/2014/main" xmlns="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08501" y="4508981"/>
            <a:ext cx="626531" cy="641646"/>
          </a:xfrm>
          <a:prstGeom prst="rect">
            <a:avLst/>
          </a:prstGeom>
        </p:spPr>
      </p:pic>
      <p:pic>
        <p:nvPicPr>
          <p:cNvPr id="29" name="Picture 28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xmlns="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95545" y="4337317"/>
            <a:ext cx="626890" cy="776220"/>
          </a:xfrm>
          <a:prstGeom prst="rect">
            <a:avLst/>
          </a:prstGeom>
        </p:spPr>
      </p:pic>
      <p:pic>
        <p:nvPicPr>
          <p:cNvPr id="30" name="Picture 29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xmlns="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21098" y="4351169"/>
            <a:ext cx="626890" cy="776220"/>
          </a:xfrm>
          <a:prstGeom prst="rect">
            <a:avLst/>
          </a:prstGeom>
        </p:spPr>
      </p:pic>
      <p:pic>
        <p:nvPicPr>
          <p:cNvPr id="31" name="Picture 30" descr="A close up of a logo&#10;&#10;Description automatically generated">
            <a:extLst>
              <a:ext uri="{FF2B5EF4-FFF2-40B4-BE49-F238E27FC236}">
                <a16:creationId xmlns:a16="http://schemas.microsoft.com/office/drawing/2014/main" xmlns="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7010" y="4504348"/>
            <a:ext cx="626531" cy="641646"/>
          </a:xfrm>
          <a:prstGeom prst="rect">
            <a:avLst/>
          </a:prstGeom>
        </p:spPr>
      </p:pic>
      <p:pic>
        <p:nvPicPr>
          <p:cNvPr id="32" name="Picture 31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xmlns="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34054" y="4332684"/>
            <a:ext cx="626890" cy="776220"/>
          </a:xfrm>
          <a:prstGeom prst="rect">
            <a:avLst/>
          </a:prstGeom>
        </p:spPr>
      </p:pic>
      <p:pic>
        <p:nvPicPr>
          <p:cNvPr id="33" name="Picture 32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xmlns="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359605" y="4332684"/>
            <a:ext cx="626890" cy="776220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5582529" y="4320750"/>
            <a:ext cx="585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329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9" grpId="0"/>
      <p:bldP spid="39" grpId="1"/>
      <p:bldP spid="34" grpId="0"/>
      <p:bldP spid="34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1549" y="3496859"/>
            <a:ext cx="737895" cy="73789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5581364" y="4298093"/>
            <a:ext cx="2486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575443" y="474774"/>
            <a:ext cx="6522044" cy="1398641"/>
          </a:xfrm>
          <a:prstGeom prst="wedgeRoundRectCallout">
            <a:avLst>
              <a:gd name="adj1" fmla="val -55592"/>
              <a:gd name="adj2" fmla="val -53633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Make me a pattern that goes: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cube, sphere, cylinder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and then repeats please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25469" y="695237"/>
            <a:ext cx="1319752" cy="92166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1276092" y="695237"/>
            <a:ext cx="59667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will the 11</a:t>
            </a:r>
            <a:r>
              <a:rPr lang="en-GB" sz="2800" baseline="30000" dirty="0">
                <a:latin typeface="Comic Sans MS" panose="030F0702030302020204" pitchFamily="66" charset="0"/>
              </a:rPr>
              <a:t>th</a:t>
            </a:r>
            <a:r>
              <a:rPr lang="en-GB" sz="2800" dirty="0">
                <a:latin typeface="Comic Sans MS" panose="030F0702030302020204" pitchFamily="66" charset="0"/>
              </a:rPr>
              <a:t> shape in the pattern be?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704898" y="2017007"/>
            <a:ext cx="16962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A sphere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226131" y="2184883"/>
            <a:ext cx="7841905" cy="3307087"/>
            <a:chOff x="226131" y="1936019"/>
            <a:chExt cx="8432022" cy="3555951"/>
          </a:xfrm>
        </p:grpSpPr>
        <p:grpSp>
          <p:nvGrpSpPr>
            <p:cNvPr id="23" name="Group 22"/>
            <p:cNvGrpSpPr/>
            <p:nvPr/>
          </p:nvGrpSpPr>
          <p:grpSpPr>
            <a:xfrm>
              <a:off x="226131" y="4087740"/>
              <a:ext cx="2830578" cy="1404230"/>
              <a:chOff x="226131" y="3242251"/>
              <a:chExt cx="4534872" cy="2249719"/>
            </a:xfrm>
          </p:grpSpPr>
          <p:pic>
            <p:nvPicPr>
              <p:cNvPr id="20" name="Picture 19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21871" y="3242251"/>
                <a:ext cx="1239132" cy="1239132"/>
              </a:xfrm>
              <a:prstGeom prst="rect">
                <a:avLst/>
              </a:prstGeom>
            </p:spPr>
          </p:pic>
          <p:pic>
            <p:nvPicPr>
              <p:cNvPr id="21" name="Picture 20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44109" y="3317698"/>
                <a:ext cx="1960789" cy="1960789"/>
              </a:xfrm>
              <a:prstGeom prst="rect">
                <a:avLst/>
              </a:prstGeom>
            </p:spPr>
          </p:pic>
          <p:pic>
            <p:nvPicPr>
              <p:cNvPr id="22" name="Picture 21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6131" y="4298093"/>
                <a:ext cx="1777762" cy="1193877"/>
              </a:xfrm>
              <a:prstGeom prst="rect">
                <a:avLst/>
              </a:prstGeom>
            </p:spPr>
          </p:pic>
        </p:grpSp>
        <p:grpSp>
          <p:nvGrpSpPr>
            <p:cNvPr id="24" name="Group 23"/>
            <p:cNvGrpSpPr/>
            <p:nvPr/>
          </p:nvGrpSpPr>
          <p:grpSpPr>
            <a:xfrm>
              <a:off x="3056709" y="3117934"/>
              <a:ext cx="2830578" cy="1404230"/>
              <a:chOff x="226131" y="3242251"/>
              <a:chExt cx="4534872" cy="2249719"/>
            </a:xfrm>
          </p:grpSpPr>
          <p:pic>
            <p:nvPicPr>
              <p:cNvPr id="25" name="Picture 24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21871" y="3242251"/>
                <a:ext cx="1239132" cy="1239132"/>
              </a:xfrm>
              <a:prstGeom prst="rect">
                <a:avLst/>
              </a:prstGeom>
            </p:spPr>
          </p:pic>
          <p:pic>
            <p:nvPicPr>
              <p:cNvPr id="26" name="Picture 25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44109" y="3317698"/>
                <a:ext cx="1960789" cy="1960789"/>
              </a:xfrm>
              <a:prstGeom prst="rect">
                <a:avLst/>
              </a:prstGeom>
            </p:spPr>
          </p:pic>
          <p:pic>
            <p:nvPicPr>
              <p:cNvPr id="27" name="Picture 26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6131" y="4298093"/>
                <a:ext cx="1777762" cy="1193877"/>
              </a:xfrm>
              <a:prstGeom prst="rect">
                <a:avLst/>
              </a:prstGeom>
            </p:spPr>
          </p:pic>
        </p:grpSp>
        <p:grpSp>
          <p:nvGrpSpPr>
            <p:cNvPr id="28" name="Group 27"/>
            <p:cNvGrpSpPr/>
            <p:nvPr/>
          </p:nvGrpSpPr>
          <p:grpSpPr>
            <a:xfrm>
              <a:off x="5827575" y="1936019"/>
              <a:ext cx="2830578" cy="1404230"/>
              <a:chOff x="226131" y="3242251"/>
              <a:chExt cx="4534872" cy="2249719"/>
            </a:xfrm>
          </p:grpSpPr>
          <p:pic>
            <p:nvPicPr>
              <p:cNvPr id="29" name="Picture 28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21871" y="3242251"/>
                <a:ext cx="1239132" cy="1239132"/>
              </a:xfrm>
              <a:prstGeom prst="rect">
                <a:avLst/>
              </a:prstGeom>
            </p:spPr>
          </p:pic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44109" y="3317698"/>
                <a:ext cx="1960789" cy="1960789"/>
              </a:xfrm>
              <a:prstGeom prst="rect">
                <a:avLst/>
              </a:prstGeom>
            </p:spPr>
          </p:pic>
          <p:pic>
            <p:nvPicPr>
              <p:cNvPr id="31" name="Picture 30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6131" y="4298093"/>
                <a:ext cx="1777762" cy="1193877"/>
              </a:xfrm>
              <a:prstGeom prst="rect">
                <a:avLst/>
              </a:prstGeom>
            </p:spPr>
          </p:pic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2346330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3" grpId="3"/>
      <p:bldP spid="4" grpId="0" animBg="1"/>
      <p:bldP spid="6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3175" y="2290763"/>
            <a:ext cx="3253971" cy="300513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24311" y="552808"/>
            <a:ext cx="76437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Symmetrical?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358266" y="3858100"/>
            <a:ext cx="7775866" cy="1520152"/>
            <a:chOff x="-650785" y="2186094"/>
            <a:chExt cx="9358619" cy="1829574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50785" y="2186094"/>
              <a:ext cx="1513246" cy="1829574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1969" y="2352808"/>
              <a:ext cx="1496147" cy="1496147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97624" y="2352808"/>
              <a:ext cx="1496147" cy="1496147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28934" y="2352808"/>
              <a:ext cx="1496147" cy="1496147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3279" y="2352808"/>
              <a:ext cx="1496147" cy="1496147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4588" y="2186094"/>
              <a:ext cx="1513246" cy="1829574"/>
            </a:xfrm>
            <a:prstGeom prst="rect">
              <a:avLst/>
            </a:prstGeom>
          </p:spPr>
        </p:pic>
      </p:grpSp>
      <p:cxnSp>
        <p:nvCxnSpPr>
          <p:cNvPr id="18" name="Straight Connector 17"/>
          <p:cNvCxnSpPr/>
          <p:nvPr/>
        </p:nvCxnSpPr>
        <p:spPr>
          <a:xfrm>
            <a:off x="4236373" y="3686650"/>
            <a:ext cx="0" cy="1863052"/>
          </a:xfrm>
          <a:prstGeom prst="line">
            <a:avLst/>
          </a:prstGeom>
          <a:ln w="762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03116" y="1359857"/>
            <a:ext cx="807718" cy="807718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174721" y="1506999"/>
            <a:ext cx="2003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90684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7.40741E-7 L -0.25816 -0.2189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17" y="-10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24311" y="552808"/>
            <a:ext cx="76437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Symmetrical?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424311" y="3848955"/>
            <a:ext cx="7208428" cy="1829574"/>
            <a:chOff x="-409310" y="3939700"/>
            <a:chExt cx="9345492" cy="2371983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82499" y="3939700"/>
              <a:ext cx="1961874" cy="2371983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409310" y="4155838"/>
              <a:ext cx="1939706" cy="1939706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6594" y="4155838"/>
              <a:ext cx="1939706" cy="1939706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96476" y="4155838"/>
              <a:ext cx="1939706" cy="1939706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50571" y="4155838"/>
              <a:ext cx="1939706" cy="1939706"/>
            </a:xfrm>
            <a:prstGeom prst="rect">
              <a:avLst/>
            </a:prstGeom>
          </p:spPr>
        </p:pic>
      </p:grpSp>
      <p:cxnSp>
        <p:nvCxnSpPr>
          <p:cNvPr id="18" name="Straight Connector 17"/>
          <p:cNvCxnSpPr/>
          <p:nvPr/>
        </p:nvCxnSpPr>
        <p:spPr>
          <a:xfrm>
            <a:off x="4060162" y="3815477"/>
            <a:ext cx="0" cy="1863052"/>
          </a:xfrm>
          <a:prstGeom prst="line">
            <a:avLst/>
          </a:prstGeom>
          <a:ln w="762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3116" y="1968664"/>
            <a:ext cx="807718" cy="807718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174721" y="2115806"/>
            <a:ext cx="2003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9564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F659B48A-2686-4A84-9EEF-8C7501CF75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4" y="1429167"/>
            <a:ext cx="5703912" cy="3005873"/>
          </a:xfrm>
        </p:spPr>
        <p:txBody>
          <a:bodyPr/>
          <a:lstStyle/>
          <a:p>
            <a:r>
              <a:rPr lang="en-GB" dirty="0"/>
              <a:t>Have a go at the questions on </a:t>
            </a:r>
            <a:br>
              <a:rPr lang="en-GB" dirty="0"/>
            </a:br>
            <a:r>
              <a:rPr lang="en-GB" dirty="0"/>
              <a:t>the worksheet</a:t>
            </a:r>
          </a:p>
        </p:txBody>
      </p:sp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xmlns="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encilSketch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10935" y="4155610"/>
            <a:ext cx="1130290" cy="9914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7583" y="4011422"/>
            <a:ext cx="341407" cy="11499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628" y="4065160"/>
            <a:ext cx="961492" cy="104246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35631" y="4357482"/>
            <a:ext cx="485775" cy="542925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xmlns="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515812" y="4223231"/>
            <a:ext cx="1009093" cy="856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03175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14|10.1|2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6.8|4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12|25.9|3.7|1.2|1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7|0.3|0.2|0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0.9|0.9|0.9|0.9|0.8|0.9|0.7|1.3|0.8|0.8|0.8|0.6|0.9|0.9|0.8|0.9|0.8|0.7|0.7|3.3|16.6|12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|15.4|39.6|30.5|1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|6.4|6.4|7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10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EC52660-2082-40CC-8C91-415DEAD9307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1F0E787-B26D-4D1B-B6BC-02C782B4E6ED}">
  <ds:schemaRefs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0FB01D0B-81A0-4406-A154-C0099A637ED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11000</TotalTime>
  <Words>149</Words>
  <Application>Microsoft Office PowerPoint</Application>
  <PresentationFormat>On-screen Show (4:3)</PresentationFormat>
  <Paragraphs>57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9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102</cp:revision>
  <dcterms:created xsi:type="dcterms:W3CDTF">2019-07-05T11:02:13Z</dcterms:created>
  <dcterms:modified xsi:type="dcterms:W3CDTF">2021-02-22T12:28:07Z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