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67" r:id="rId14"/>
  </p:sldIdLst>
  <p:sldSz cx="9144000" cy="6858000" type="screen4x3"/>
  <p:notesSz cx="6858000" cy="9144000"/>
  <p:embeddedFontLst>
    <p:embeddedFont>
      <p:font typeface="Comic Sans MS" pitchFamily="66" charset="0"/>
      <p:regular r:id="rId17"/>
      <p:bold r:id="rId18"/>
      <p:italic r:id="rId19"/>
      <p:boldItalic r:id="rId20"/>
    </p:embeddedFont>
    <p:embeddedFont>
      <p:font typeface="Twinkl SemiBold" charset="0"/>
      <p:bold r:id="rId21"/>
    </p:embeddedFont>
    <p:embeddedFont>
      <p:font typeface="Calibri" pitchFamily="34" charset="0"/>
      <p:regular r:id="rId22"/>
      <p:bold r:id="rId23"/>
      <p:italic r:id="rId24"/>
      <p:boldItalic r:id="rId25"/>
    </p:embeddedFont>
    <p:embeddedFont>
      <p:font typeface="Twinkl" charset="0"/>
      <p:regular r:id="rId26"/>
      <p:bold r:id="rId2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xmlns="">
        <p15:guide id="1" orient="horz" pos="2183">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DFC"/>
    <a:srgbClr val="D2F3E0"/>
    <a:srgbClr val="F1F5EC"/>
    <a:srgbClr val="D5F2DD"/>
    <a:srgbClr val="DE1E5A"/>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99" autoAdjust="0"/>
    <p:restoredTop sz="94660"/>
  </p:normalViewPr>
  <p:slideViewPr>
    <p:cSldViewPr snapToGrid="0" showGuides="1">
      <p:cViewPr>
        <p:scale>
          <a:sx n="81" d="100"/>
          <a:sy n="81" d="100"/>
        </p:scale>
        <p:origin x="-918" y="210"/>
      </p:cViewPr>
      <p:guideLst>
        <p:guide orient="horz" pos="2183"/>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CF641CFC-5641-4D8F-8A13-DBA55D6CC1A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xmlns="" id="{3E3D2209-AFD1-49C2-B097-489FB2C8F2A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35EF9FB7-3DF4-40C4-B9AC-8CF9226447FA}" type="datetimeFigureOut">
              <a:rPr lang="en-GB"/>
              <a:pPr>
                <a:defRPr/>
              </a:pPr>
              <a:t>24/02/2021</a:t>
            </a:fld>
            <a:endParaRPr lang="en-GB"/>
          </a:p>
        </p:txBody>
      </p:sp>
      <p:sp>
        <p:nvSpPr>
          <p:cNvPr id="4" name="Footer Placeholder 3">
            <a:extLst>
              <a:ext uri="{FF2B5EF4-FFF2-40B4-BE49-F238E27FC236}">
                <a16:creationId xmlns:a16="http://schemas.microsoft.com/office/drawing/2014/main" xmlns="" id="{A87BFD30-52E1-4654-B0A6-49FC4298946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xmlns="" id="{A45FB605-1DCE-403D-AEBE-D49621BF023B}"/>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78F7A467-F9A1-473E-A211-908BD184EB45}" type="slidenum">
              <a:rPr lang="en-GB" altLang="en-US"/>
              <a:pPr/>
              <a:t>‹#›</a:t>
            </a:fld>
            <a:endParaRPr lang="en-GB" altLang="en-US"/>
          </a:p>
        </p:txBody>
      </p:sp>
    </p:spTree>
    <p:extLst>
      <p:ext uri="{BB962C8B-B14F-4D97-AF65-F5344CB8AC3E}">
        <p14:creationId xmlns:p14="http://schemas.microsoft.com/office/powerpoint/2010/main" val="26843475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C37022DB-BDC3-4242-89DF-CF50F8BCA2F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xmlns="" id="{0279600F-649B-47AB-95AB-F711D630BF62}"/>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A2A1CF16-DB9C-4BF7-986C-27E3D21A71A7}" type="datetimeFigureOut">
              <a:rPr lang="en-GB"/>
              <a:pPr>
                <a:defRPr/>
              </a:pPr>
              <a:t>24/02/2021</a:t>
            </a:fld>
            <a:endParaRPr lang="en-GB"/>
          </a:p>
        </p:txBody>
      </p:sp>
      <p:sp>
        <p:nvSpPr>
          <p:cNvPr id="4" name="Slide Image Placeholder 3">
            <a:extLst>
              <a:ext uri="{FF2B5EF4-FFF2-40B4-BE49-F238E27FC236}">
                <a16:creationId xmlns:a16="http://schemas.microsoft.com/office/drawing/2014/main" xmlns="" id="{94AE70BF-7A95-4D39-A80C-BBC489796668}"/>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xmlns="" id="{ABA79E2F-61F4-49C7-BCB6-25A3640B2E1F}"/>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xmlns="" id="{9966C330-EDEA-4EE5-B7F8-51A681ECCAA2}"/>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xmlns="" id="{E9D1E9F4-F9EA-4A51-AA21-A08AE01DD1DE}"/>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84E8DCCB-F54B-4233-94B1-F56402758B4E}" type="slidenum">
              <a:rPr lang="en-GB" altLang="en-US"/>
              <a:pPr/>
              <a:t>‹#›</a:t>
            </a:fld>
            <a:endParaRPr lang="en-GB" altLang="en-US"/>
          </a:p>
        </p:txBody>
      </p:sp>
    </p:spTree>
    <p:extLst>
      <p:ext uri="{BB962C8B-B14F-4D97-AF65-F5344CB8AC3E}">
        <p14:creationId xmlns:p14="http://schemas.microsoft.com/office/powerpoint/2010/main" val="118750885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xmlns="" id="{83BA5F3A-CB26-4EE3-945F-A6DA081699A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317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xmlns="" id="{7E2E2633-D790-4805-AD91-D74181C79BB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xmlns="" id="{C701757C-B115-4444-B9B9-2CFAC76A45EE}"/>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2029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xmlns="" id="{5015D08A-6ADE-4B15-B627-0DF6EC18065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73826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xmlns="" id="{E339B213-7A01-4FFD-8C19-1C960117427A}"/>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xmlns="" id="{DB408F31-D6B0-40AC-9228-9F71E7DD0DFC}"/>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xmlns="" id="{48FA4BB0-E931-4341-960F-99CED4F8FC5C}"/>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xmlns="" id="{0F7CA5AE-252B-42F3-8240-143C0889990B}"/>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xmlns="" id="{858A7070-DA45-4E55-B415-219244266571}"/>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693793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xmlns="" id="{5A24836E-D20A-4466-8ACD-7037864464AF}"/>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414326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0E46BA27-2CBC-4697-8176-D3C86689FF23}"/>
              </a:ext>
            </a:extLst>
          </p:cNvPr>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xmlns="" id="{AC3A2941-C727-4979-A75D-0FFD824F922D}"/>
              </a:ext>
            </a:extLst>
          </p:cNvPr>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Lst>
  <p:txStyles>
    <p:titleStyle>
      <a:lvl1pPr algn="l" rtl="0" fontAlgn="base">
        <a:lnSpc>
          <a:spcPct val="90000"/>
        </a:lnSpc>
        <a:spcBef>
          <a:spcPct val="0"/>
        </a:spcBef>
        <a:spcAft>
          <a:spcPct val="0"/>
        </a:spcAft>
        <a:defRPr sz="4000" b="1" kern="1200">
          <a:solidFill>
            <a:srgbClr val="1C1C1C"/>
          </a:solidFill>
          <a:latin typeface="Twinkl" pitchFamily="50" charset="0"/>
          <a:ea typeface="+mj-ea"/>
          <a:cs typeface="+mj-cs"/>
        </a:defRPr>
      </a:lvl1pPr>
      <a:lvl2pPr algn="l" rtl="0" fontAlgn="base">
        <a:lnSpc>
          <a:spcPct val="90000"/>
        </a:lnSpc>
        <a:spcBef>
          <a:spcPct val="0"/>
        </a:spcBef>
        <a:spcAft>
          <a:spcPct val="0"/>
        </a:spcAft>
        <a:defRPr sz="4000" b="1">
          <a:solidFill>
            <a:srgbClr val="1C1C1C"/>
          </a:solidFill>
          <a:latin typeface="Twinkl" pitchFamily="2" charset="0"/>
        </a:defRPr>
      </a:lvl2pPr>
      <a:lvl3pPr algn="l" rtl="0" fontAlgn="base">
        <a:lnSpc>
          <a:spcPct val="90000"/>
        </a:lnSpc>
        <a:spcBef>
          <a:spcPct val="0"/>
        </a:spcBef>
        <a:spcAft>
          <a:spcPct val="0"/>
        </a:spcAft>
        <a:defRPr sz="4000" b="1">
          <a:solidFill>
            <a:srgbClr val="1C1C1C"/>
          </a:solidFill>
          <a:latin typeface="Twinkl" pitchFamily="2" charset="0"/>
        </a:defRPr>
      </a:lvl3pPr>
      <a:lvl4pPr algn="l" rtl="0" fontAlgn="base">
        <a:lnSpc>
          <a:spcPct val="90000"/>
        </a:lnSpc>
        <a:spcBef>
          <a:spcPct val="0"/>
        </a:spcBef>
        <a:spcAft>
          <a:spcPct val="0"/>
        </a:spcAft>
        <a:defRPr sz="4000" b="1">
          <a:solidFill>
            <a:srgbClr val="1C1C1C"/>
          </a:solidFill>
          <a:latin typeface="Twinkl" pitchFamily="2" charset="0"/>
        </a:defRPr>
      </a:lvl4pPr>
      <a:lvl5pPr algn="l" rtl="0" fontAlgn="base">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www.youtube.com/watch?v=i1cW6sVbUBg" TargetMode="Externa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xmlns="" id="{B224F29D-539A-4C25-AF53-D049351A51B6}"/>
              </a:ext>
            </a:extLst>
          </p:cNvPr>
          <p:cNvSpPr>
            <a:spLocks noGrp="1" noChangeArrowheads="1"/>
          </p:cNvSpPr>
          <p:nvPr>
            <p:ph type="title"/>
          </p:nvPr>
        </p:nvSpPr>
        <p:spPr>
          <a:xfrm>
            <a:off x="457200" y="479425"/>
            <a:ext cx="8220075" cy="993775"/>
          </a:xfrm>
        </p:spPr>
        <p:txBody>
          <a:bodyPr/>
          <a:lstStyle/>
          <a:p>
            <a:r>
              <a:rPr lang="en-GB" altLang="en-US" sz="3600" dirty="0">
                <a:latin typeface="Comic Sans MS" pitchFamily="66" charset="0"/>
              </a:rPr>
              <a:t>The Tudor Era</a:t>
            </a:r>
          </a:p>
        </p:txBody>
      </p:sp>
      <p:sp>
        <p:nvSpPr>
          <p:cNvPr id="5" name="Rectangle 4">
            <a:extLst>
              <a:ext uri="{FF2B5EF4-FFF2-40B4-BE49-F238E27FC236}">
                <a16:creationId xmlns:a16="http://schemas.microsoft.com/office/drawing/2014/main" xmlns="" id="{68A5A7B5-2296-401D-9FFA-DFCA2ABF05D0}"/>
              </a:ext>
            </a:extLst>
          </p:cNvPr>
          <p:cNvSpPr>
            <a:spLocks noChangeArrowheads="1"/>
          </p:cNvSpPr>
          <p:nvPr/>
        </p:nvSpPr>
        <p:spPr bwMode="auto">
          <a:xfrm>
            <a:off x="755650" y="1514475"/>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The Tudor era began in 1485 when Henry Tudor defeated Richard III at the Battle of Bosworth Field. After the battle, he was crowned King Henry VII. It ended in 1603 when Queen Elizabeth I died.</a:t>
            </a:r>
          </a:p>
        </p:txBody>
      </p:sp>
      <p:sp>
        <p:nvSpPr>
          <p:cNvPr id="6" name="Rectangle 5">
            <a:extLst>
              <a:ext uri="{FF2B5EF4-FFF2-40B4-BE49-F238E27FC236}">
                <a16:creationId xmlns:a16="http://schemas.microsoft.com/office/drawing/2014/main" xmlns="" id="{C99202D8-F41F-481B-A4A6-FA0CD3C29765}"/>
              </a:ext>
            </a:extLst>
          </p:cNvPr>
          <p:cNvSpPr>
            <a:spLocks noChangeArrowheads="1"/>
          </p:cNvSpPr>
          <p:nvPr/>
        </p:nvSpPr>
        <p:spPr bwMode="auto">
          <a:xfrm>
            <a:off x="755650" y="2436813"/>
            <a:ext cx="76454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Food was seen as a sign of status and wealth. Meals in the Tudor Court were very lavish and rich. If visiting nobles were not served more than twenty different meat dishes, they would feel insulted. </a:t>
            </a:r>
          </a:p>
        </p:txBody>
      </p:sp>
      <p:pic>
        <p:nvPicPr>
          <p:cNvPr id="9221" name="Picture 2" descr="Image result for tudor banquet">
            <a:extLst>
              <a:ext uri="{FF2B5EF4-FFF2-40B4-BE49-F238E27FC236}">
                <a16:creationId xmlns:a16="http://schemas.microsoft.com/office/drawing/2014/main" xmlns="" id="{7F79505F-85A4-402A-8D0A-56AC67960F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7600" y="3589338"/>
            <a:ext cx="3136900" cy="2503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4" descr="Image result for tudor food">
            <a:extLst>
              <a:ext uri="{FF2B5EF4-FFF2-40B4-BE49-F238E27FC236}">
                <a16:creationId xmlns:a16="http://schemas.microsoft.com/office/drawing/2014/main" xmlns="" id="{993E89AE-F4CB-4A9B-AC3C-E45C64A268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2418"/>
          <a:stretch>
            <a:fillRect/>
          </a:stretch>
        </p:blipFill>
        <p:spPr bwMode="auto">
          <a:xfrm>
            <a:off x="4889500" y="3589338"/>
            <a:ext cx="3136900" cy="2503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xmlns="" id="{BE943478-E0DD-40E0-8FE5-F9AFA9101282}"/>
              </a:ext>
            </a:extLst>
          </p:cNvPr>
          <p:cNvSpPr>
            <a:spLocks noGrp="1" noChangeArrowheads="1"/>
          </p:cNvSpPr>
          <p:nvPr>
            <p:ph type="title"/>
          </p:nvPr>
        </p:nvSpPr>
        <p:spPr>
          <a:xfrm>
            <a:off x="457200" y="479425"/>
            <a:ext cx="8220075" cy="993775"/>
          </a:xfrm>
        </p:spPr>
        <p:txBody>
          <a:bodyPr/>
          <a:lstStyle/>
          <a:p>
            <a:r>
              <a:rPr lang="en-GB" altLang="en-US" sz="3600" dirty="0">
                <a:latin typeface="Comic Sans MS" pitchFamily="66" charset="0"/>
              </a:rPr>
              <a:t>The Court of Henry VIII</a:t>
            </a:r>
          </a:p>
        </p:txBody>
      </p:sp>
      <p:sp>
        <p:nvSpPr>
          <p:cNvPr id="5" name="Rectangle 4">
            <a:extLst>
              <a:ext uri="{FF2B5EF4-FFF2-40B4-BE49-F238E27FC236}">
                <a16:creationId xmlns:a16="http://schemas.microsoft.com/office/drawing/2014/main" xmlns="" id="{8063656E-D590-4B66-B035-827FC466DAF1}"/>
              </a:ext>
            </a:extLst>
          </p:cNvPr>
          <p:cNvSpPr>
            <a:spLocks noChangeArrowheads="1"/>
          </p:cNvSpPr>
          <p:nvPr/>
        </p:nvSpPr>
        <p:spPr bwMode="auto">
          <a:xfrm>
            <a:off x="750888" y="1436688"/>
            <a:ext cx="76327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There were approximately four hundred people at King Henry VIII’s Court, who were allowed two meals a day. When they dined, they were seated according to their rank. </a:t>
            </a:r>
          </a:p>
        </p:txBody>
      </p:sp>
      <p:sp>
        <p:nvSpPr>
          <p:cNvPr id="6" name="Rectangle 5">
            <a:extLst>
              <a:ext uri="{FF2B5EF4-FFF2-40B4-BE49-F238E27FC236}">
                <a16:creationId xmlns:a16="http://schemas.microsoft.com/office/drawing/2014/main" xmlns="" id="{45A212DB-AEED-4D38-99EE-FAF55B732366}"/>
              </a:ext>
            </a:extLst>
          </p:cNvPr>
          <p:cNvSpPr>
            <a:spLocks noChangeArrowheads="1"/>
          </p:cNvSpPr>
          <p:nvPr/>
        </p:nvSpPr>
        <p:spPr bwMode="auto">
          <a:xfrm>
            <a:off x="750888" y="2401888"/>
            <a:ext cx="762793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The King would normally eat in his private rooms; however, at special times, he would eat in his Presence Chamber.</a:t>
            </a:r>
          </a:p>
        </p:txBody>
      </p:sp>
      <p:pic>
        <p:nvPicPr>
          <p:cNvPr id="10245" name="Picture 2">
            <a:extLst>
              <a:ext uri="{FF2B5EF4-FFF2-40B4-BE49-F238E27FC236}">
                <a16:creationId xmlns:a16="http://schemas.microsoft.com/office/drawing/2014/main" xmlns="" id="{CE510FA8-1FBE-4201-BA38-6361820BDA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3238" y="3090863"/>
            <a:ext cx="5597525" cy="376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xmlns="" id="{B6CBD469-CB93-4661-8E6E-3556ECE183ED}"/>
              </a:ext>
            </a:extLst>
          </p:cNvPr>
          <p:cNvSpPr>
            <a:spLocks noGrp="1" noChangeArrowheads="1"/>
          </p:cNvSpPr>
          <p:nvPr>
            <p:ph type="title"/>
          </p:nvPr>
        </p:nvSpPr>
        <p:spPr>
          <a:xfrm>
            <a:off x="457200" y="479425"/>
            <a:ext cx="8220075" cy="993775"/>
          </a:xfrm>
        </p:spPr>
        <p:txBody>
          <a:bodyPr/>
          <a:lstStyle/>
          <a:p>
            <a:r>
              <a:rPr lang="en-GB" altLang="en-US" sz="3600" dirty="0">
                <a:latin typeface="Comic Sans MS" pitchFamily="66" charset="0"/>
              </a:rPr>
              <a:t>The Royal Kitchens</a:t>
            </a:r>
          </a:p>
        </p:txBody>
      </p:sp>
      <p:sp>
        <p:nvSpPr>
          <p:cNvPr id="11267" name="Rectangle 4">
            <a:extLst>
              <a:ext uri="{FF2B5EF4-FFF2-40B4-BE49-F238E27FC236}">
                <a16:creationId xmlns:a16="http://schemas.microsoft.com/office/drawing/2014/main" xmlns="" id="{33641DCD-CD52-43F9-B2AB-D23C5EB9BEF8}"/>
              </a:ext>
            </a:extLst>
          </p:cNvPr>
          <p:cNvSpPr>
            <a:spLocks noChangeArrowheads="1"/>
          </p:cNvSpPr>
          <p:nvPr/>
        </p:nvSpPr>
        <p:spPr bwMode="auto">
          <a:xfrm>
            <a:off x="746125" y="1473200"/>
            <a:ext cx="764222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The royal Tudor kitchens would make around 1000 meals a day. </a:t>
            </a:r>
            <a:br>
              <a:rPr lang="en-GB" altLang="en-US" dirty="0">
                <a:latin typeface="Comic Sans MS" pitchFamily="66" charset="0"/>
              </a:rPr>
            </a:br>
            <a:r>
              <a:rPr lang="en-GB" altLang="en-US" dirty="0">
                <a:latin typeface="Comic Sans MS" pitchFamily="66" charset="0"/>
              </a:rPr>
              <a:t>The meat would be cooked on a spit in a huge fireplace. However, the food Henry VIII ate was prepared in a private kitchen by the </a:t>
            </a:r>
            <a:br>
              <a:rPr lang="en-GB" altLang="en-US" dirty="0">
                <a:latin typeface="Comic Sans MS" pitchFamily="66" charset="0"/>
              </a:rPr>
            </a:br>
            <a:r>
              <a:rPr lang="en-GB" altLang="en-US" dirty="0">
                <a:latin typeface="Comic Sans MS" pitchFamily="66" charset="0"/>
              </a:rPr>
              <a:t>Privy Master Cook, John </a:t>
            </a:r>
            <a:r>
              <a:rPr lang="en-GB" altLang="en-US" dirty="0" err="1">
                <a:latin typeface="Comic Sans MS" pitchFamily="66" charset="0"/>
              </a:rPr>
              <a:t>Bricket</a:t>
            </a:r>
            <a:r>
              <a:rPr lang="en-GB" altLang="en-US" dirty="0">
                <a:latin typeface="Comic Sans MS" pitchFamily="66" charset="0"/>
              </a:rPr>
              <a:t>.</a:t>
            </a:r>
          </a:p>
        </p:txBody>
      </p:sp>
      <p:pic>
        <p:nvPicPr>
          <p:cNvPr id="11268" name="Picture 2" descr="Image result for real tudor kitchen">
            <a:extLst>
              <a:ext uri="{FF2B5EF4-FFF2-40B4-BE49-F238E27FC236}">
                <a16:creationId xmlns:a16="http://schemas.microsoft.com/office/drawing/2014/main" xmlns="" id="{BE860092-EA2E-42F6-927C-0D8B2BE3C12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36775" y="2847975"/>
            <a:ext cx="4870450" cy="324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xmlns="" id="{FED14532-173A-4A28-A719-3D25E7121C3B}"/>
              </a:ext>
            </a:extLst>
          </p:cNvPr>
          <p:cNvSpPr>
            <a:spLocks noGrp="1" noChangeArrowheads="1"/>
          </p:cNvSpPr>
          <p:nvPr>
            <p:ph type="title"/>
          </p:nvPr>
        </p:nvSpPr>
        <p:spPr>
          <a:xfrm>
            <a:off x="457200" y="765175"/>
            <a:ext cx="8220075" cy="993775"/>
          </a:xfrm>
        </p:spPr>
        <p:txBody>
          <a:bodyPr/>
          <a:lstStyle/>
          <a:p>
            <a:pPr algn="ctr"/>
            <a:r>
              <a:rPr lang="en-GB" altLang="en-US" sz="3600" dirty="0">
                <a:latin typeface="Twinkl" pitchFamily="2" charset="0"/>
              </a:rPr>
              <a:t> </a:t>
            </a:r>
            <a:r>
              <a:rPr lang="en-GB" altLang="en-US" sz="3600" dirty="0">
                <a:latin typeface="Comic Sans MS" pitchFamily="66" charset="0"/>
              </a:rPr>
              <a:t>What Did Poor People </a:t>
            </a:r>
            <a:br>
              <a:rPr lang="en-GB" altLang="en-US" sz="3600" dirty="0">
                <a:latin typeface="Comic Sans MS" pitchFamily="66" charset="0"/>
              </a:rPr>
            </a:br>
            <a:r>
              <a:rPr lang="en-GB" altLang="en-US" sz="3600" dirty="0">
                <a:latin typeface="Comic Sans MS" pitchFamily="66" charset="0"/>
              </a:rPr>
              <a:t>Eat in Tudor England?</a:t>
            </a:r>
          </a:p>
        </p:txBody>
      </p:sp>
      <p:sp>
        <p:nvSpPr>
          <p:cNvPr id="12291" name="Rectangle 4">
            <a:extLst>
              <a:ext uri="{FF2B5EF4-FFF2-40B4-BE49-F238E27FC236}">
                <a16:creationId xmlns:a16="http://schemas.microsoft.com/office/drawing/2014/main" xmlns="" id="{EC87E783-4338-4C3E-A998-2263A05E23DB}"/>
              </a:ext>
            </a:extLst>
          </p:cNvPr>
          <p:cNvSpPr>
            <a:spLocks noChangeArrowheads="1"/>
          </p:cNvSpPr>
          <p:nvPr/>
        </p:nvSpPr>
        <p:spPr bwMode="auto">
          <a:xfrm>
            <a:off x="755650" y="1976438"/>
            <a:ext cx="763746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Most people in the Tudor era lived on a diet of bread, butter, cheese and eggs. They would often eat a food called potage </a:t>
            </a:r>
            <a:br>
              <a:rPr lang="en-GB" altLang="en-US" dirty="0">
                <a:latin typeface="Comic Sans MS" pitchFamily="66" charset="0"/>
              </a:rPr>
            </a:br>
            <a:r>
              <a:rPr lang="en-GB" altLang="en-US" dirty="0">
                <a:latin typeface="Comic Sans MS" pitchFamily="66" charset="0"/>
              </a:rPr>
              <a:t>(a vegetable broth thickened with oats).</a:t>
            </a:r>
          </a:p>
        </p:txBody>
      </p:sp>
      <p:pic>
        <p:nvPicPr>
          <p:cNvPr id="12292" name="Picture 2" descr="Image result for potage tudor">
            <a:extLst>
              <a:ext uri="{FF2B5EF4-FFF2-40B4-BE49-F238E27FC236}">
                <a16:creationId xmlns:a16="http://schemas.microsoft.com/office/drawing/2014/main" xmlns="" id="{334111A3-E48E-4742-A602-E5833865EB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0238" y="3070225"/>
            <a:ext cx="5343525" cy="302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xmlns="" id="{EC22AE69-5453-44D3-859C-B12843E974F4}"/>
              </a:ext>
            </a:extLst>
          </p:cNvPr>
          <p:cNvSpPr>
            <a:spLocks noGrp="1" noChangeArrowheads="1"/>
          </p:cNvSpPr>
          <p:nvPr>
            <p:ph type="title"/>
          </p:nvPr>
        </p:nvSpPr>
        <p:spPr>
          <a:xfrm>
            <a:off x="457200" y="765175"/>
            <a:ext cx="8220075" cy="993775"/>
          </a:xfrm>
        </p:spPr>
        <p:txBody>
          <a:bodyPr/>
          <a:lstStyle/>
          <a:p>
            <a:pPr algn="ctr"/>
            <a:r>
              <a:rPr lang="en-GB" altLang="en-US" sz="3600" dirty="0">
                <a:latin typeface="Comic Sans MS" pitchFamily="66" charset="0"/>
              </a:rPr>
              <a:t>Fish</a:t>
            </a:r>
          </a:p>
        </p:txBody>
      </p:sp>
      <p:sp>
        <p:nvSpPr>
          <p:cNvPr id="13315" name="Rectangle 4">
            <a:extLst>
              <a:ext uri="{FF2B5EF4-FFF2-40B4-BE49-F238E27FC236}">
                <a16:creationId xmlns:a16="http://schemas.microsoft.com/office/drawing/2014/main" xmlns="" id="{754CD9A6-57C1-4D87-A341-7FDDD56C19E9}"/>
              </a:ext>
            </a:extLst>
          </p:cNvPr>
          <p:cNvSpPr>
            <a:spLocks noChangeArrowheads="1"/>
          </p:cNvSpPr>
          <p:nvPr/>
        </p:nvSpPr>
        <p:spPr bwMode="auto">
          <a:xfrm>
            <a:off x="755650" y="2492375"/>
            <a:ext cx="3816350" cy="2215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During the Tudor times, fish was mainly eaten in places near rivers and the coast. However, due to religious rules, people had to eat fish on Fridays and during Lent. Eels, pike, perch, trout, sturgeon and salmon were a part of the Tudor diet.</a:t>
            </a:r>
          </a:p>
        </p:txBody>
      </p:sp>
      <p:sp>
        <p:nvSpPr>
          <p:cNvPr id="4" name="Oval 3">
            <a:extLst>
              <a:ext uri="{FF2B5EF4-FFF2-40B4-BE49-F238E27FC236}">
                <a16:creationId xmlns:a16="http://schemas.microsoft.com/office/drawing/2014/main" xmlns="" id="{CD98F885-170F-4AB4-B357-6E6B9EFF5437}"/>
              </a:ext>
            </a:extLst>
          </p:cNvPr>
          <p:cNvSpPr/>
          <p:nvPr/>
        </p:nvSpPr>
        <p:spPr>
          <a:xfrm>
            <a:off x="4970463" y="1912938"/>
            <a:ext cx="3032125" cy="3032125"/>
          </a:xfrm>
          <a:prstGeom prst="ellips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3317" name="Picture 2">
            <a:extLst>
              <a:ext uri="{FF2B5EF4-FFF2-40B4-BE49-F238E27FC236}">
                <a16:creationId xmlns:a16="http://schemas.microsoft.com/office/drawing/2014/main" xmlns="" id="{FFAEB839-BA49-4446-B911-4F658A5A60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840242">
            <a:off x="4622800" y="2589213"/>
            <a:ext cx="3732213" cy="174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xmlns="" id="{0D822754-008A-41C3-ACDE-C2C6CD499C74}"/>
              </a:ext>
            </a:extLst>
          </p:cNvPr>
          <p:cNvSpPr>
            <a:spLocks noGrp="1" noChangeArrowheads="1"/>
          </p:cNvSpPr>
          <p:nvPr>
            <p:ph type="title"/>
          </p:nvPr>
        </p:nvSpPr>
        <p:spPr>
          <a:xfrm>
            <a:off x="457200" y="765175"/>
            <a:ext cx="8220075" cy="993775"/>
          </a:xfrm>
        </p:spPr>
        <p:txBody>
          <a:bodyPr/>
          <a:lstStyle/>
          <a:p>
            <a:pPr algn="ctr"/>
            <a:r>
              <a:rPr lang="en-GB" altLang="en-US" sz="3600" dirty="0">
                <a:latin typeface="Comic Sans MS" pitchFamily="66" charset="0"/>
              </a:rPr>
              <a:t>Meat</a:t>
            </a:r>
          </a:p>
        </p:txBody>
      </p:sp>
      <p:sp>
        <p:nvSpPr>
          <p:cNvPr id="14339" name="Rectangle 4">
            <a:extLst>
              <a:ext uri="{FF2B5EF4-FFF2-40B4-BE49-F238E27FC236}">
                <a16:creationId xmlns:a16="http://schemas.microsoft.com/office/drawing/2014/main" xmlns="" id="{5C5AC584-9356-49ED-839A-B0F6910A7BF4}"/>
              </a:ext>
            </a:extLst>
          </p:cNvPr>
          <p:cNvSpPr>
            <a:spLocks noChangeArrowheads="1"/>
          </p:cNvSpPr>
          <p:nvPr/>
        </p:nvSpPr>
        <p:spPr bwMode="auto">
          <a:xfrm>
            <a:off x="755650" y="1666875"/>
            <a:ext cx="763270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dirty="0">
                <a:latin typeface="Comic Sans MS" pitchFamily="66" charset="0"/>
              </a:rPr>
              <a:t>Meat made up three-quarters of the Tudor diet. </a:t>
            </a:r>
            <a:r>
              <a:rPr lang="en-GB" altLang="en-US" dirty="0" smtClean="0">
                <a:latin typeface="Comic Sans MS" pitchFamily="66" charset="0"/>
              </a:rPr>
              <a:t>Many </a:t>
            </a:r>
            <a:r>
              <a:rPr lang="en-GB" altLang="en-US" dirty="0">
                <a:latin typeface="Comic Sans MS" pitchFamily="66" charset="0"/>
              </a:rPr>
              <a:t>other types of meat were eaten during the Tudor era. </a:t>
            </a:r>
          </a:p>
        </p:txBody>
      </p:sp>
      <p:pic>
        <p:nvPicPr>
          <p:cNvPr id="15" name="rabbit">
            <a:extLst>
              <a:ext uri="{FF2B5EF4-FFF2-40B4-BE49-F238E27FC236}">
                <a16:creationId xmlns:a16="http://schemas.microsoft.com/office/drawing/2014/main" xmlns="" id="{60143653-FC98-46A2-9185-E01DCC4862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8000" y="2955925"/>
            <a:ext cx="527050" cy="100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ne">
            <a:extLst>
              <a:ext uri="{FF2B5EF4-FFF2-40B4-BE49-F238E27FC236}">
                <a16:creationId xmlns:a16="http://schemas.microsoft.com/office/drawing/2014/main" xmlns="" id="{C9E41C7A-5F69-44BC-B51A-01C5CDA22B4C}"/>
              </a:ext>
            </a:extLst>
          </p:cNvPr>
          <p:cNvSpPr/>
          <p:nvPr/>
        </p:nvSpPr>
        <p:spPr>
          <a:xfrm>
            <a:off x="1439863" y="2854325"/>
            <a:ext cx="1203325" cy="120491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rabbit</a:t>
            </a:r>
          </a:p>
        </p:txBody>
      </p:sp>
      <p:pic>
        <p:nvPicPr>
          <p:cNvPr id="17" name="Picture 16">
            <a:extLst>
              <a:ext uri="{FF2B5EF4-FFF2-40B4-BE49-F238E27FC236}">
                <a16:creationId xmlns:a16="http://schemas.microsoft.com/office/drawing/2014/main" xmlns="" id="{B8CECF34-88DC-4120-861C-BB04AA1CAAB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87663" y="3176588"/>
            <a:ext cx="941387"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wo">
            <a:extLst>
              <a:ext uri="{FF2B5EF4-FFF2-40B4-BE49-F238E27FC236}">
                <a16:creationId xmlns:a16="http://schemas.microsoft.com/office/drawing/2014/main" xmlns="" id="{C548EFB9-613F-4F4E-AB6A-0B14CB593533}"/>
              </a:ext>
            </a:extLst>
          </p:cNvPr>
          <p:cNvSpPr/>
          <p:nvPr/>
        </p:nvSpPr>
        <p:spPr>
          <a:xfrm>
            <a:off x="2701925" y="2854325"/>
            <a:ext cx="1204913" cy="120491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pheasant</a:t>
            </a:r>
          </a:p>
        </p:txBody>
      </p:sp>
      <p:pic>
        <p:nvPicPr>
          <p:cNvPr id="19" name="Picture 18">
            <a:extLst>
              <a:ext uri="{FF2B5EF4-FFF2-40B4-BE49-F238E27FC236}">
                <a16:creationId xmlns:a16="http://schemas.microsoft.com/office/drawing/2014/main" xmlns="" id="{C4B93385-6692-4675-A1C9-CDD70FE0EC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02125" y="2963863"/>
            <a:ext cx="566738"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hree">
            <a:extLst>
              <a:ext uri="{FF2B5EF4-FFF2-40B4-BE49-F238E27FC236}">
                <a16:creationId xmlns:a16="http://schemas.microsoft.com/office/drawing/2014/main" xmlns="" id="{CF656A83-14B5-4B8F-850D-58E877DBDE9A}"/>
              </a:ext>
            </a:extLst>
          </p:cNvPr>
          <p:cNvSpPr/>
          <p:nvPr/>
        </p:nvSpPr>
        <p:spPr>
          <a:xfrm>
            <a:off x="4002088" y="2854325"/>
            <a:ext cx="1203325" cy="1204913"/>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deer</a:t>
            </a:r>
          </a:p>
        </p:txBody>
      </p:sp>
      <p:pic>
        <p:nvPicPr>
          <p:cNvPr id="22" name="Picture 21">
            <a:extLst>
              <a:ext uri="{FF2B5EF4-FFF2-40B4-BE49-F238E27FC236}">
                <a16:creationId xmlns:a16="http://schemas.microsoft.com/office/drawing/2014/main" xmlns="" id="{50E904E8-7734-4273-83B5-6249F0926BE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91163" y="2922588"/>
            <a:ext cx="714375"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four">
            <a:extLst>
              <a:ext uri="{FF2B5EF4-FFF2-40B4-BE49-F238E27FC236}">
                <a16:creationId xmlns:a16="http://schemas.microsoft.com/office/drawing/2014/main" xmlns="" id="{09704CE2-1040-49AA-ACFB-D15FE9AD68E9}"/>
              </a:ext>
            </a:extLst>
          </p:cNvPr>
          <p:cNvSpPr/>
          <p:nvPr/>
        </p:nvSpPr>
        <p:spPr>
          <a:xfrm>
            <a:off x="5300663" y="2827338"/>
            <a:ext cx="1204912" cy="120332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goose</a:t>
            </a:r>
          </a:p>
        </p:txBody>
      </p:sp>
      <p:pic>
        <p:nvPicPr>
          <p:cNvPr id="24" name="Picture 23">
            <a:extLst>
              <a:ext uri="{FF2B5EF4-FFF2-40B4-BE49-F238E27FC236}">
                <a16:creationId xmlns:a16="http://schemas.microsoft.com/office/drawing/2014/main" xmlns="" id="{3F7312C8-E1DD-426B-8CF8-070622F49C2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67525" y="3030538"/>
            <a:ext cx="658813"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five">
            <a:extLst>
              <a:ext uri="{FF2B5EF4-FFF2-40B4-BE49-F238E27FC236}">
                <a16:creationId xmlns:a16="http://schemas.microsoft.com/office/drawing/2014/main" xmlns="" id="{B11AC021-91BD-493F-AE81-80203C56D9C6}"/>
              </a:ext>
            </a:extLst>
          </p:cNvPr>
          <p:cNvSpPr/>
          <p:nvPr/>
        </p:nvSpPr>
        <p:spPr>
          <a:xfrm>
            <a:off x="6564313" y="2827338"/>
            <a:ext cx="1203325" cy="120332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hare</a:t>
            </a:r>
          </a:p>
        </p:txBody>
      </p:sp>
      <p:pic>
        <p:nvPicPr>
          <p:cNvPr id="26" name="Picture 25">
            <a:extLst>
              <a:ext uri="{FF2B5EF4-FFF2-40B4-BE49-F238E27FC236}">
                <a16:creationId xmlns:a16="http://schemas.microsoft.com/office/drawing/2014/main" xmlns="" id="{C1436EE3-3459-478B-8EA1-01C6D8E932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49638" y="4281488"/>
            <a:ext cx="91440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six">
            <a:extLst>
              <a:ext uri="{FF2B5EF4-FFF2-40B4-BE49-F238E27FC236}">
                <a16:creationId xmlns:a16="http://schemas.microsoft.com/office/drawing/2014/main" xmlns="" id="{761FCF3B-124C-4861-A223-2CEB6113ED52}"/>
              </a:ext>
            </a:extLst>
          </p:cNvPr>
          <p:cNvSpPr/>
          <p:nvPr/>
        </p:nvSpPr>
        <p:spPr>
          <a:xfrm>
            <a:off x="3295650" y="4059238"/>
            <a:ext cx="1203325" cy="120332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wild</a:t>
            </a:r>
          </a:p>
          <a:p>
            <a:pPr algn="ctr" eaLnBrk="1" fontAlgn="auto" hangingPunct="1">
              <a:spcBef>
                <a:spcPts val="0"/>
              </a:spcBef>
              <a:spcAft>
                <a:spcPts val="0"/>
              </a:spcAft>
              <a:defRPr/>
            </a:pPr>
            <a:r>
              <a:rPr lang="en-GB" b="1" dirty="0"/>
              <a:t>boar</a:t>
            </a:r>
          </a:p>
        </p:txBody>
      </p:sp>
      <p:pic>
        <p:nvPicPr>
          <p:cNvPr id="28" name="Picture 27">
            <a:extLst>
              <a:ext uri="{FF2B5EF4-FFF2-40B4-BE49-F238E27FC236}">
                <a16:creationId xmlns:a16="http://schemas.microsoft.com/office/drawing/2014/main" xmlns="" id="{251C9486-6D9D-4F45-88E3-CD3CD73DCD8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837113" y="4267200"/>
            <a:ext cx="701675" cy="84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seven">
            <a:extLst>
              <a:ext uri="{FF2B5EF4-FFF2-40B4-BE49-F238E27FC236}">
                <a16:creationId xmlns:a16="http://schemas.microsoft.com/office/drawing/2014/main" xmlns="" id="{CE09EE29-5B22-47EB-908E-BA50FD100AA2}"/>
              </a:ext>
            </a:extLst>
          </p:cNvPr>
          <p:cNvSpPr/>
          <p:nvPr/>
        </p:nvSpPr>
        <p:spPr>
          <a:xfrm>
            <a:off x="4645025" y="4059238"/>
            <a:ext cx="1203325" cy="1203325"/>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b="1" dirty="0"/>
              <a:t>partridge</a:t>
            </a:r>
          </a:p>
        </p:txBody>
      </p:sp>
      <p:sp>
        <p:nvSpPr>
          <p:cNvPr id="32" name="Rectangle 31">
            <a:extLst>
              <a:ext uri="{FF2B5EF4-FFF2-40B4-BE49-F238E27FC236}">
                <a16:creationId xmlns:a16="http://schemas.microsoft.com/office/drawing/2014/main" xmlns="" id="{B3E64846-9E19-4567-AE8C-9EBEB3ADB78E}"/>
              </a:ext>
            </a:extLst>
          </p:cNvPr>
          <p:cNvSpPr>
            <a:spLocks noChangeArrowheads="1"/>
          </p:cNvSpPr>
          <p:nvPr/>
        </p:nvSpPr>
        <p:spPr bwMode="auto">
          <a:xfrm>
            <a:off x="6005513" y="5613400"/>
            <a:ext cx="2382837" cy="477838"/>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The Tudor Court</a:t>
            </a:r>
          </a:p>
        </p:txBody>
      </p:sp>
      <p:sp>
        <p:nvSpPr>
          <p:cNvPr id="33" name="Rectangle 32">
            <a:extLst>
              <a:ext uri="{FF2B5EF4-FFF2-40B4-BE49-F238E27FC236}">
                <a16:creationId xmlns:a16="http://schemas.microsoft.com/office/drawing/2014/main" xmlns="" id="{B82D8270-2A92-4AF5-9FDB-F3B37C72ACC3}"/>
              </a:ext>
            </a:extLst>
          </p:cNvPr>
          <p:cNvSpPr>
            <a:spLocks noChangeArrowheads="1"/>
          </p:cNvSpPr>
          <p:nvPr/>
        </p:nvSpPr>
        <p:spPr bwMode="auto">
          <a:xfrm>
            <a:off x="5983288" y="5262563"/>
            <a:ext cx="2405062" cy="831850"/>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a:t>Henry VIII ate swan and seagull at Court.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nextCondLst>
                <p:cond evt="onClick" delay="0">
                  <p:tgtEl>
                    <p:spTgt spid="15"/>
                  </p:tgtEl>
                </p:cond>
              </p:nextCondLst>
            </p:seq>
            <p:seq concurrent="1" nextAc="seek">
              <p:cTn id="8" restart="whenNotActive" fill="hold" evtFilter="cancelBubble" nodeType="interactiveSeq">
                <p:stCondLst>
                  <p:cond evt="onClick" delay="0">
                    <p:tgtEl>
                      <p:spTgt spid="17"/>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nextCondLst>
                <p:cond evt="onClick" delay="0">
                  <p:tgtEl>
                    <p:spTgt spid="17"/>
                  </p:tgtEl>
                </p:cond>
              </p:nextCondLst>
            </p:seq>
            <p:seq concurrent="1" nextAc="seek">
              <p:cTn id="14" restart="whenNotActive" fill="hold" evtFilter="cancelBubble" nodeType="interactiveSeq">
                <p:stCondLst>
                  <p:cond evt="onClick" delay="0">
                    <p:tgtEl>
                      <p:spTgt spid="1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nextCondLst>
                <p:cond evt="onClick" delay="0">
                  <p:tgtEl>
                    <p:spTgt spid="19"/>
                  </p:tgtEl>
                </p:cond>
              </p:nextCondLst>
            </p:seq>
            <p:seq concurrent="1" nextAc="seek">
              <p:cTn id="20" restart="whenNotActive" fill="hold" evtFilter="cancelBubble" nodeType="interactiveSeq">
                <p:stCondLst>
                  <p:cond evt="onClick" delay="0">
                    <p:tgtEl>
                      <p:spTgt spid="22"/>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childTnLst>
              </p:cTn>
              <p:nextCondLst>
                <p:cond evt="onClick" delay="0">
                  <p:tgtEl>
                    <p:spTgt spid="22"/>
                  </p:tgtEl>
                </p:cond>
              </p:nextCondLst>
            </p:seq>
            <p:seq concurrent="1" nextAc="seek">
              <p:cTn id="26" restart="whenNotActive" fill="hold" evtFilter="cancelBubble" nodeType="interactiveSeq">
                <p:stCondLst>
                  <p:cond evt="onClick" delay="0">
                    <p:tgtEl>
                      <p:spTgt spid="24"/>
                    </p:tgtEl>
                  </p:cond>
                </p:stCondLst>
                <p:endSync evt="end" delay="0">
                  <p:rtn val="all"/>
                </p:endSync>
                <p:childTnLst>
                  <p:par>
                    <p:cTn id="27" fill="hold" nodeType="clickPar">
                      <p:stCondLst>
                        <p:cond delay="0"/>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childTnLst>
              </p:cTn>
              <p:nextCondLst>
                <p:cond evt="onClick" delay="0">
                  <p:tgtEl>
                    <p:spTgt spid="24"/>
                  </p:tgtEl>
                </p:cond>
              </p:nextCondLst>
            </p:seq>
            <p:seq concurrent="1" nextAc="seek">
              <p:cTn id="32" restart="whenNotActive" fill="hold" evtFilter="cancelBubble" nodeType="interactiveSeq">
                <p:stCondLst>
                  <p:cond evt="onClick" delay="0">
                    <p:tgtEl>
                      <p:spTgt spid="26"/>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childTnLst>
              </p:cTn>
              <p:nextCondLst>
                <p:cond evt="onClick" delay="0">
                  <p:tgtEl>
                    <p:spTgt spid="26"/>
                  </p:tgtEl>
                </p:cond>
              </p:nextCondLst>
            </p:seq>
            <p:seq concurrent="1" nextAc="seek">
              <p:cTn id="38" restart="whenNotActive" fill="hold" evtFilter="cancelBubble" nodeType="interactiveSeq">
                <p:stCondLst>
                  <p:cond evt="onClick" delay="0">
                    <p:tgtEl>
                      <p:spTgt spid="28"/>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childTnLst>
              </p:cTn>
              <p:nextCondLst>
                <p:cond evt="onClick" delay="0">
                  <p:tgtEl>
                    <p:spTgt spid="28"/>
                  </p:tgtEl>
                </p:cond>
              </p:nextCondLst>
            </p:seq>
            <p:seq concurrent="1" nextAc="seek">
              <p:cTn id="43" restart="whenNotActive" fill="hold" evtFilter="cancelBubble" nodeType="interactiveSeq">
                <p:stCondLst>
                  <p:cond evt="onClick" delay="0">
                    <p:tgtEl>
                      <p:spTgt spid="32"/>
                    </p:tgtEl>
                  </p:cond>
                </p:stCondLst>
                <p:endSync evt="end" delay="0">
                  <p:rtn val="all"/>
                </p:endSync>
                <p:childTnLst>
                  <p:par>
                    <p:cTn id="44" fill="hold" nodeType="clickPar">
                      <p:stCondLst>
                        <p:cond delay="0"/>
                      </p:stCondLst>
                      <p:childTnLst>
                        <p:par>
                          <p:cTn id="45" fill="hold" nodeType="withGroup">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fade">
                                      <p:cBhvr>
                                        <p:cTn id="48" dur="500"/>
                                        <p:tgtEl>
                                          <p:spTgt spid="33"/>
                                        </p:tgtEl>
                                      </p:cBhvr>
                                    </p:animEffect>
                                  </p:childTnLst>
                                </p:cTn>
                              </p:par>
                            </p:childTnLst>
                          </p:cTn>
                        </p:par>
                      </p:childTnLst>
                    </p:cTn>
                  </p:par>
                </p:childTnLst>
              </p:cTn>
              <p:nextCondLst>
                <p:cond evt="onClick" delay="0">
                  <p:tgtEl>
                    <p:spTgt spid="32"/>
                  </p:tgtEl>
                </p:cond>
              </p:nextCondLst>
            </p:seq>
          </p:childTnLst>
        </p:cTn>
      </p:par>
    </p:tnLst>
    <p:bldLst>
      <p:bldP spid="7" grpId="0" animBg="1"/>
      <p:bldP spid="9" grpId="0" animBg="1"/>
      <p:bldP spid="10" grpId="0" animBg="1"/>
      <p:bldP spid="11" grpId="0" animBg="1"/>
      <p:bldP spid="12" grpId="0" animBg="1"/>
      <p:bldP spid="13" grpId="0" animBg="1"/>
      <p:bldP spid="14" grpId="0" animBg="1"/>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xmlns="" id="{881B8F2C-0DF8-4E64-9C47-754655365C80}"/>
              </a:ext>
            </a:extLst>
          </p:cNvPr>
          <p:cNvSpPr/>
          <p:nvPr/>
        </p:nvSpPr>
        <p:spPr>
          <a:xfrm>
            <a:off x="4283075" y="2925763"/>
            <a:ext cx="3087688" cy="3087687"/>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3" name="Title 20">
            <a:extLst>
              <a:ext uri="{FF2B5EF4-FFF2-40B4-BE49-F238E27FC236}">
                <a16:creationId xmlns:a16="http://schemas.microsoft.com/office/drawing/2014/main" xmlns="" id="{752252EA-617A-4273-9318-69FB4D732F38}"/>
              </a:ext>
            </a:extLst>
          </p:cNvPr>
          <p:cNvSpPr>
            <a:spLocks noGrp="1" noChangeArrowheads="1"/>
          </p:cNvSpPr>
          <p:nvPr>
            <p:ph type="title"/>
          </p:nvPr>
        </p:nvSpPr>
        <p:spPr>
          <a:xfrm>
            <a:off x="457200" y="765175"/>
            <a:ext cx="8220075" cy="993775"/>
          </a:xfrm>
        </p:spPr>
        <p:txBody>
          <a:bodyPr/>
          <a:lstStyle/>
          <a:p>
            <a:pPr algn="ctr"/>
            <a:r>
              <a:rPr lang="en-GB" altLang="en-US" sz="3600" dirty="0">
                <a:latin typeface="Comic Sans MS" pitchFamily="66" charset="0"/>
              </a:rPr>
              <a:t>Bread</a:t>
            </a:r>
          </a:p>
        </p:txBody>
      </p:sp>
      <p:sp>
        <p:nvSpPr>
          <p:cNvPr id="15364" name="Rectangle 4">
            <a:extLst>
              <a:ext uri="{FF2B5EF4-FFF2-40B4-BE49-F238E27FC236}">
                <a16:creationId xmlns:a16="http://schemas.microsoft.com/office/drawing/2014/main" xmlns="" id="{11C0E480-099A-495A-85FA-F456B8467B0C}"/>
              </a:ext>
            </a:extLst>
          </p:cNvPr>
          <p:cNvSpPr>
            <a:spLocks noChangeArrowheads="1"/>
          </p:cNvSpPr>
          <p:nvPr/>
        </p:nvSpPr>
        <p:spPr bwMode="auto">
          <a:xfrm>
            <a:off x="755650" y="1758950"/>
            <a:ext cx="7632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The type of bread you ate in Tudor times, largely depended on how wealthy you were. The rich would eat white bread; however, the poor would eat bread made from rye.</a:t>
            </a:r>
          </a:p>
        </p:txBody>
      </p:sp>
      <p:pic>
        <p:nvPicPr>
          <p:cNvPr id="15365" name="Picture 2">
            <a:extLst>
              <a:ext uri="{FF2B5EF4-FFF2-40B4-BE49-F238E27FC236}">
                <a16:creationId xmlns:a16="http://schemas.microsoft.com/office/drawing/2014/main" xmlns="" id="{FED1637F-7C36-4A62-AD29-3394EBC2495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9575" y="3382963"/>
            <a:ext cx="2943225"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7">
            <a:extLst>
              <a:ext uri="{FF2B5EF4-FFF2-40B4-BE49-F238E27FC236}">
                <a16:creationId xmlns:a16="http://schemas.microsoft.com/office/drawing/2014/main" xmlns="" id="{DE7D141C-95C6-4B34-A0B5-8BB7EC8E9F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188" y="3608388"/>
            <a:ext cx="4684712" cy="331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a:extLst>
              <a:ext uri="{FF2B5EF4-FFF2-40B4-BE49-F238E27FC236}">
                <a16:creationId xmlns:a16="http://schemas.microsoft.com/office/drawing/2014/main" xmlns="" id="{4AD4BEC0-53E9-447E-A31A-877A55BE5C72}"/>
              </a:ext>
            </a:extLst>
          </p:cNvPr>
          <p:cNvSpPr>
            <a:spLocks noGrp="1" noChangeArrowheads="1"/>
          </p:cNvSpPr>
          <p:nvPr>
            <p:ph type="title"/>
          </p:nvPr>
        </p:nvSpPr>
        <p:spPr>
          <a:xfrm>
            <a:off x="457200" y="765175"/>
            <a:ext cx="8220075" cy="993775"/>
          </a:xfrm>
        </p:spPr>
        <p:txBody>
          <a:bodyPr/>
          <a:lstStyle/>
          <a:p>
            <a:pPr algn="ctr"/>
            <a:r>
              <a:rPr lang="en-GB" altLang="en-US" sz="3600" dirty="0">
                <a:latin typeface="Comic Sans MS" pitchFamily="66" charset="0"/>
              </a:rPr>
              <a:t>Sweet Foods</a:t>
            </a:r>
          </a:p>
        </p:txBody>
      </p:sp>
      <p:sp>
        <p:nvSpPr>
          <p:cNvPr id="16387" name="Rectangle 4">
            <a:extLst>
              <a:ext uri="{FF2B5EF4-FFF2-40B4-BE49-F238E27FC236}">
                <a16:creationId xmlns:a16="http://schemas.microsoft.com/office/drawing/2014/main" xmlns="" id="{68F041E4-B37E-4736-A54E-A43BF6F07B91}"/>
              </a:ext>
            </a:extLst>
          </p:cNvPr>
          <p:cNvSpPr>
            <a:spLocks noChangeArrowheads="1"/>
          </p:cNvSpPr>
          <p:nvPr/>
        </p:nvSpPr>
        <p:spPr bwMode="auto">
          <a:xfrm>
            <a:off x="755650" y="1657350"/>
            <a:ext cx="3816350" cy="2769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Sugar was brought from Cyprus. It became very popular during Queen Elizabeth I’s reign. Marzipan was used to make models of castles and animals, which would then be the centrepiece of the Tudor dining table.</a:t>
            </a:r>
          </a:p>
          <a:p>
            <a:pPr eaLnBrk="1" hangingPunct="1"/>
            <a:r>
              <a:rPr lang="en-GB" altLang="en-US" dirty="0">
                <a:latin typeface="Comic Sans MS" pitchFamily="66" charset="0"/>
              </a:rPr>
              <a:t>Poorer people would use honey to sweeten their food, which was cheaper and easier to find.</a:t>
            </a:r>
          </a:p>
        </p:txBody>
      </p:sp>
      <p:sp>
        <p:nvSpPr>
          <p:cNvPr id="10" name="Oval 9">
            <a:extLst>
              <a:ext uri="{FF2B5EF4-FFF2-40B4-BE49-F238E27FC236}">
                <a16:creationId xmlns:a16="http://schemas.microsoft.com/office/drawing/2014/main" xmlns="" id="{D32EE780-E308-4711-9D36-AC6554FBD264}"/>
              </a:ext>
            </a:extLst>
          </p:cNvPr>
          <p:cNvSpPr/>
          <p:nvPr/>
        </p:nvSpPr>
        <p:spPr>
          <a:xfrm>
            <a:off x="4703763" y="1611313"/>
            <a:ext cx="3389312" cy="3441700"/>
          </a:xfrm>
          <a:prstGeom prst="ellipse">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6389" name="Picture 5">
            <a:extLst>
              <a:ext uri="{FF2B5EF4-FFF2-40B4-BE49-F238E27FC236}">
                <a16:creationId xmlns:a16="http://schemas.microsoft.com/office/drawing/2014/main" xmlns="" id="{0FC49B2D-5FCD-49E8-93C1-03FEB91B40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 b="34464"/>
          <a:stretch>
            <a:fillRect/>
          </a:stretch>
        </p:blipFill>
        <p:spPr bwMode="auto">
          <a:xfrm>
            <a:off x="3670300" y="1758950"/>
            <a:ext cx="5373688" cy="509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a:extLst>
              <a:ext uri="{FF2B5EF4-FFF2-40B4-BE49-F238E27FC236}">
                <a16:creationId xmlns:a16="http://schemas.microsoft.com/office/drawing/2014/main" xmlns="" id="{521C0B97-78DD-4D4B-ACAB-2F7DC499DEAC}"/>
              </a:ext>
            </a:extLst>
          </p:cNvPr>
          <p:cNvSpPr>
            <a:spLocks noChangeArrowheads="1"/>
          </p:cNvSpPr>
          <p:nvPr/>
        </p:nvSpPr>
        <p:spPr bwMode="auto">
          <a:xfrm>
            <a:off x="755650" y="4433445"/>
            <a:ext cx="3816350" cy="477837"/>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algn="ctr" eaLnBrk="1" hangingPunct="1"/>
            <a:r>
              <a:rPr lang="en-GB" altLang="en-US" dirty="0">
                <a:latin typeface="Comic Sans MS" pitchFamily="66" charset="0"/>
              </a:rPr>
              <a:t>Did you know?</a:t>
            </a:r>
          </a:p>
        </p:txBody>
      </p:sp>
      <p:sp>
        <p:nvSpPr>
          <p:cNvPr id="13" name="Rectangle 12">
            <a:extLst>
              <a:ext uri="{FF2B5EF4-FFF2-40B4-BE49-F238E27FC236}">
                <a16:creationId xmlns:a16="http://schemas.microsoft.com/office/drawing/2014/main" xmlns="" id="{74B3C677-FF3F-4255-BEE7-9A4893318512}"/>
              </a:ext>
            </a:extLst>
          </p:cNvPr>
          <p:cNvSpPr>
            <a:spLocks noChangeArrowheads="1"/>
          </p:cNvSpPr>
          <p:nvPr/>
        </p:nvSpPr>
        <p:spPr bwMode="auto">
          <a:xfrm>
            <a:off x="755650" y="4986338"/>
            <a:ext cx="38163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Wealthy Tudors loved sugar so much that they would even eat rose petals covered in sugar.</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nextCondLst>
                <p:cond evt="onClick" delay="0">
                  <p:tgtEl>
                    <p:spTgt spid="12"/>
                  </p:tgtEl>
                </p:cond>
              </p:nextCondLst>
            </p:seq>
          </p:childTnLst>
        </p:cTn>
      </p:par>
    </p:tnLst>
    <p:bldLst>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xmlns="" id="{57C2DF64-92CE-4376-A300-7F409E389B41}"/>
              </a:ext>
            </a:extLst>
          </p:cNvPr>
          <p:cNvSpPr>
            <a:spLocks noGrp="1" noChangeArrowheads="1"/>
          </p:cNvSpPr>
          <p:nvPr>
            <p:ph type="title"/>
          </p:nvPr>
        </p:nvSpPr>
        <p:spPr>
          <a:xfrm>
            <a:off x="457200" y="765175"/>
            <a:ext cx="8220075" cy="993775"/>
          </a:xfrm>
        </p:spPr>
        <p:txBody>
          <a:bodyPr/>
          <a:lstStyle/>
          <a:p>
            <a:pPr algn="ctr"/>
            <a:r>
              <a:rPr lang="en-GB" altLang="en-US" sz="3600" dirty="0">
                <a:latin typeface="Comic Sans MS" pitchFamily="66" charset="0"/>
              </a:rPr>
              <a:t>Drink</a:t>
            </a:r>
          </a:p>
        </p:txBody>
      </p:sp>
      <p:sp>
        <p:nvSpPr>
          <p:cNvPr id="17411" name="Rectangle 4">
            <a:extLst>
              <a:ext uri="{FF2B5EF4-FFF2-40B4-BE49-F238E27FC236}">
                <a16:creationId xmlns:a16="http://schemas.microsoft.com/office/drawing/2014/main" xmlns="" id="{4FB2C10D-C09B-4C68-851E-2E92758F24F3}"/>
              </a:ext>
            </a:extLst>
          </p:cNvPr>
          <p:cNvSpPr>
            <a:spLocks noChangeArrowheads="1"/>
          </p:cNvSpPr>
          <p:nvPr/>
        </p:nvSpPr>
        <p:spPr bwMode="auto">
          <a:xfrm>
            <a:off x="755650" y="1758950"/>
            <a:ext cx="7632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Water was not used as a drink as it was often unsafe due to sewerage. Instead, poorer people drank weak ale – even the children – </a:t>
            </a:r>
            <a:br>
              <a:rPr lang="en-GB" altLang="en-US" dirty="0">
                <a:latin typeface="Comic Sans MS" pitchFamily="66" charset="0"/>
              </a:rPr>
            </a:br>
            <a:r>
              <a:rPr lang="en-GB" altLang="en-US" dirty="0">
                <a:latin typeface="Comic Sans MS" pitchFamily="66" charset="0"/>
              </a:rPr>
              <a:t>and the wealthy drank wine. </a:t>
            </a:r>
          </a:p>
        </p:txBody>
      </p:sp>
      <p:pic>
        <p:nvPicPr>
          <p:cNvPr id="17412" name="Picture 4" descr="Image result for tudor drinks">
            <a:extLst>
              <a:ext uri="{FF2B5EF4-FFF2-40B4-BE49-F238E27FC236}">
                <a16:creationId xmlns:a16="http://schemas.microsoft.com/office/drawing/2014/main" xmlns="" id="{88C1E27A-3AC4-4865-B881-604B7A066D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3238" y="2944813"/>
            <a:ext cx="5597525" cy="314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a:extLst>
              <a:ext uri="{FF2B5EF4-FFF2-40B4-BE49-F238E27FC236}">
                <a16:creationId xmlns:a16="http://schemas.microsoft.com/office/drawing/2014/main" xmlns="" id="{8BEE54A7-6CEC-46C2-9961-DC49EFB7E287}"/>
              </a:ext>
            </a:extLst>
          </p:cNvPr>
          <p:cNvSpPr>
            <a:spLocks noGrp="1" noChangeArrowheads="1"/>
          </p:cNvSpPr>
          <p:nvPr>
            <p:ph type="title"/>
          </p:nvPr>
        </p:nvSpPr>
        <p:spPr>
          <a:xfrm>
            <a:off x="457200" y="765175"/>
            <a:ext cx="8220075" cy="993775"/>
          </a:xfrm>
        </p:spPr>
        <p:txBody>
          <a:bodyPr/>
          <a:lstStyle/>
          <a:p>
            <a:pPr algn="ctr"/>
            <a:r>
              <a:rPr lang="en-GB" altLang="en-US" sz="3600" dirty="0">
                <a:latin typeface="Comic Sans MS" pitchFamily="66" charset="0"/>
              </a:rPr>
              <a:t>Cutlery</a:t>
            </a:r>
          </a:p>
        </p:txBody>
      </p:sp>
      <p:sp>
        <p:nvSpPr>
          <p:cNvPr id="18435" name="Rectangle 4">
            <a:extLst>
              <a:ext uri="{FF2B5EF4-FFF2-40B4-BE49-F238E27FC236}">
                <a16:creationId xmlns:a16="http://schemas.microsoft.com/office/drawing/2014/main" xmlns="" id="{F81DC497-198B-46AE-9CB5-6E8A41FBDFEB}"/>
              </a:ext>
            </a:extLst>
          </p:cNvPr>
          <p:cNvSpPr>
            <a:spLocks noChangeArrowheads="1"/>
          </p:cNvSpPr>
          <p:nvPr/>
        </p:nvSpPr>
        <p:spPr bwMode="auto">
          <a:xfrm>
            <a:off x="747713" y="1758950"/>
            <a:ext cx="7637462"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r>
              <a:rPr lang="en-GB" altLang="en-US" dirty="0">
                <a:latin typeface="Comic Sans MS" pitchFamily="66" charset="0"/>
              </a:rPr>
              <a:t>People in the Tudor times would use knives, fingers and spoons to eat their meals. At the Court of Henry VIII, only the King was given a fork, which he used to eat sweet food. In Tudor times, forks were only used to serve, cook and carve food. </a:t>
            </a:r>
          </a:p>
        </p:txBody>
      </p:sp>
      <p:pic>
        <p:nvPicPr>
          <p:cNvPr id="18436" name="Picture 2" descr="Image result for tudor cutlery">
            <a:extLst>
              <a:ext uri="{FF2B5EF4-FFF2-40B4-BE49-F238E27FC236}">
                <a16:creationId xmlns:a16="http://schemas.microsoft.com/office/drawing/2014/main" xmlns="" id="{36500B6C-6AEF-425A-861D-388E107BA2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75" y="3068638"/>
            <a:ext cx="4032250" cy="302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46031" y="668215"/>
            <a:ext cx="5779477" cy="707886"/>
          </a:xfrm>
          <a:prstGeom prst="rect">
            <a:avLst/>
          </a:prstGeom>
          <a:noFill/>
        </p:spPr>
        <p:txBody>
          <a:bodyPr wrap="square" rtlCol="0">
            <a:spAutoFit/>
          </a:bodyPr>
          <a:lstStyle/>
          <a:p>
            <a:pPr algn="ctr"/>
            <a:r>
              <a:rPr lang="en-GB" sz="4000" b="1" u="sng" dirty="0" smtClean="0">
                <a:latin typeface="Comic Sans MS" pitchFamily="66" charset="0"/>
              </a:rPr>
              <a:t>Your Task</a:t>
            </a:r>
            <a:endParaRPr lang="en-GB" sz="4000" b="1" u="sng" dirty="0">
              <a:latin typeface="Comic Sans MS" pitchFamily="66" charset="0"/>
            </a:endParaRPr>
          </a:p>
        </p:txBody>
      </p:sp>
      <p:sp>
        <p:nvSpPr>
          <p:cNvPr id="3" name="TextBox 2"/>
          <p:cNvSpPr txBox="1"/>
          <p:nvPr/>
        </p:nvSpPr>
        <p:spPr>
          <a:xfrm>
            <a:off x="785446" y="1376101"/>
            <a:ext cx="7620000" cy="830997"/>
          </a:xfrm>
          <a:prstGeom prst="rect">
            <a:avLst/>
          </a:prstGeom>
          <a:noFill/>
        </p:spPr>
        <p:txBody>
          <a:bodyPr wrap="square" rtlCol="0">
            <a:spAutoFit/>
          </a:bodyPr>
          <a:lstStyle/>
          <a:p>
            <a:r>
              <a:rPr lang="en-GB" sz="2400" dirty="0" smtClean="0">
                <a:latin typeface="Comic Sans MS" pitchFamily="66" charset="0"/>
              </a:rPr>
              <a:t>Learn more about Tudor food using the video link below. </a:t>
            </a:r>
            <a:endParaRPr lang="en-GB" sz="2400" dirty="0">
              <a:latin typeface="Comic Sans MS" pitchFamily="66" charset="0"/>
            </a:endParaRPr>
          </a:p>
        </p:txBody>
      </p:sp>
      <p:sp>
        <p:nvSpPr>
          <p:cNvPr id="4" name="Rectangle 3"/>
          <p:cNvSpPr/>
          <p:nvPr/>
        </p:nvSpPr>
        <p:spPr>
          <a:xfrm>
            <a:off x="785446" y="2241487"/>
            <a:ext cx="7702062" cy="461665"/>
          </a:xfrm>
          <a:prstGeom prst="rect">
            <a:avLst/>
          </a:prstGeom>
        </p:spPr>
        <p:txBody>
          <a:bodyPr wrap="square">
            <a:spAutoFit/>
          </a:bodyPr>
          <a:lstStyle/>
          <a:p>
            <a:r>
              <a:rPr lang="en-GB" sz="2400" dirty="0">
                <a:hlinkClick r:id="rId2"/>
              </a:rPr>
              <a:t>https://</a:t>
            </a:r>
            <a:r>
              <a:rPr lang="en-GB" sz="2400" dirty="0" smtClean="0">
                <a:hlinkClick r:id="rId2"/>
              </a:rPr>
              <a:t>www.youtube.com/watch?v=i1cW6sVbUBg</a:t>
            </a:r>
            <a:r>
              <a:rPr lang="en-GB" sz="2400" dirty="0" smtClean="0"/>
              <a:t> </a:t>
            </a:r>
            <a:endParaRPr lang="en-GB" sz="2400" dirty="0"/>
          </a:p>
        </p:txBody>
      </p:sp>
      <p:sp>
        <p:nvSpPr>
          <p:cNvPr id="5" name="TextBox 4"/>
          <p:cNvSpPr txBox="1"/>
          <p:nvPr/>
        </p:nvSpPr>
        <p:spPr>
          <a:xfrm>
            <a:off x="785446" y="2890408"/>
            <a:ext cx="7620000" cy="830997"/>
          </a:xfrm>
          <a:prstGeom prst="rect">
            <a:avLst/>
          </a:prstGeom>
          <a:noFill/>
        </p:spPr>
        <p:txBody>
          <a:bodyPr wrap="square" rtlCol="0">
            <a:spAutoFit/>
          </a:bodyPr>
          <a:lstStyle/>
          <a:p>
            <a:r>
              <a:rPr lang="en-GB" sz="2400" dirty="0" smtClean="0">
                <a:latin typeface="Comic Sans MS" pitchFamily="66" charset="0"/>
              </a:rPr>
              <a:t>Why not try cooking some Tudor food using the recipes on the class page.</a:t>
            </a:r>
            <a:endParaRPr lang="en-GB" sz="2400" dirty="0">
              <a:latin typeface="Comic Sans MS" pitchFamily="66"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3848783"/>
            <a:ext cx="1717431" cy="2390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0754" y="3848783"/>
            <a:ext cx="1738249" cy="2390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57396" y="3844219"/>
            <a:ext cx="1759927" cy="239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89895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1A668E89-7EBF-46BC-97CC-8BA0273F40FB}" vid="{55997E52-F108-4BFE-ADA4-3FDEC1E52D3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249</TotalTime>
  <Words>522</Words>
  <Application>Microsoft Office PowerPoint</Application>
  <PresentationFormat>On-screen Show (4:3)</PresentationFormat>
  <Paragraphs>39</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Comic Sans MS</vt:lpstr>
      <vt:lpstr>Sassoon Infant Rg</vt:lpstr>
      <vt:lpstr>Twinkl SemiBold</vt:lpstr>
      <vt:lpstr>Calibri</vt:lpstr>
      <vt:lpstr>Twinkl</vt:lpstr>
      <vt:lpstr>Office Theme</vt:lpstr>
      <vt:lpstr>PowerPoint Presentation</vt:lpstr>
      <vt:lpstr>The Tudor Era</vt:lpstr>
      <vt:lpstr>The Court of Henry VIII</vt:lpstr>
      <vt:lpstr>The Royal Kitchens</vt:lpstr>
      <vt:lpstr> What Did Poor People  Eat in Tudor England?</vt:lpstr>
      <vt:lpstr>Fish</vt:lpstr>
      <vt:lpstr>Meat</vt:lpstr>
      <vt:lpstr>Bread</vt:lpstr>
      <vt:lpstr>Sweet Foods</vt:lpstr>
      <vt:lpstr>Drink</vt:lpstr>
      <vt:lpstr>Cutlery</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Liz King</cp:lastModifiedBy>
  <cp:revision>12</cp:revision>
  <dcterms:created xsi:type="dcterms:W3CDTF">2018-04-24T08:57:06Z</dcterms:created>
  <dcterms:modified xsi:type="dcterms:W3CDTF">2021-02-24T18:26:52Z</dcterms:modified>
</cp:coreProperties>
</file>