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8"/>
  </p:notesMasterIdLst>
  <p:sldIdLst>
    <p:sldId id="296" r:id="rId11"/>
    <p:sldId id="297" r:id="rId12"/>
    <p:sldId id="298" r:id="rId13"/>
    <p:sldId id="312" r:id="rId14"/>
    <p:sldId id="299" r:id="rId15"/>
    <p:sldId id="319" r:id="rId16"/>
    <p:sldId id="320" r:id="rId17"/>
    <p:sldId id="321" r:id="rId18"/>
    <p:sldId id="322" r:id="rId19"/>
    <p:sldId id="323" r:id="rId20"/>
    <p:sldId id="324" r:id="rId21"/>
    <p:sldId id="325" r:id="rId22"/>
    <p:sldId id="326" r:id="rId23"/>
    <p:sldId id="327" r:id="rId24"/>
    <p:sldId id="328" r:id="rId25"/>
    <p:sldId id="300" r:id="rId26"/>
    <p:sldId id="313" r:id="rId27"/>
    <p:sldId id="311" r:id="rId28"/>
    <p:sldId id="301" r:id="rId29"/>
    <p:sldId id="304" r:id="rId30"/>
    <p:sldId id="307" r:id="rId31"/>
    <p:sldId id="314" r:id="rId32"/>
    <p:sldId id="308" r:id="rId33"/>
    <p:sldId id="315" r:id="rId34"/>
    <p:sldId id="317" r:id="rId35"/>
    <p:sldId id="316" r:id="rId36"/>
    <p:sldId id="318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5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9668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microsoft.com/office/2007/relationships/hdphoto" Target="../media/hdphoto2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microsoft.com/office/2007/relationships/hdphoto" Target="../media/hdphoto3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17.pn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11" Type="http://schemas.openxmlformats.org/officeDocument/2006/relationships/image" Target="../media/image27.png"/><Relationship Id="rId5" Type="http://schemas.openxmlformats.org/officeDocument/2006/relationships/image" Target="../media/image19.png"/><Relationship Id="rId10" Type="http://schemas.openxmlformats.org/officeDocument/2006/relationships/image" Target="../media/image26.png"/><Relationship Id="rId4" Type="http://schemas.microsoft.com/office/2007/relationships/hdphoto" Target="../media/hdphoto3.wdp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7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microsoft.com/office/2007/relationships/hdphoto" Target="../media/hdphoto5.wdp"/><Relationship Id="rId5" Type="http://schemas.openxmlformats.org/officeDocument/2006/relationships/image" Target="../media/image30.png"/><Relationship Id="rId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33.png"/><Relationship Id="rId5" Type="http://schemas.openxmlformats.org/officeDocument/2006/relationships/image" Target="../media/image34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7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6" Type="http://schemas.openxmlformats.org/officeDocument/2006/relationships/image" Target="../media/image33.png"/><Relationship Id="rId5" Type="http://schemas.openxmlformats.org/officeDocument/2006/relationships/image" Target="../media/image34.png"/><Relationship Id="rId4" Type="http://schemas.microsoft.com/office/2007/relationships/hdphoto" Target="../media/hdphoto4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6" Type="http://schemas.openxmlformats.org/officeDocument/2006/relationships/image" Target="../media/image35.png"/><Relationship Id="rId5" Type="http://schemas.openxmlformats.org/officeDocument/2006/relationships/image" Target="../media/image20.png"/><Relationship Id="rId4" Type="http://schemas.microsoft.com/office/2007/relationships/hdphoto" Target="../media/hdphoto4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microsoft.com/office/2007/relationships/hdphoto" Target="../media/hdphoto4.wdp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7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8.xml"/><Relationship Id="rId6" Type="http://schemas.openxmlformats.org/officeDocument/2006/relationships/image" Target="../media/image39.png"/><Relationship Id="rId5" Type="http://schemas.openxmlformats.org/officeDocument/2006/relationships/image" Target="../media/image20.png"/><Relationship Id="rId4" Type="http://schemas.microsoft.com/office/2007/relationships/hdphoto" Target="../media/hdphoto4.wdp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897" y="2282509"/>
            <a:ext cx="6523285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do you spell 6?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48, 49,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this called?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Can you think of a heavy animal?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668" y="2793727"/>
            <a:ext cx="626025" cy="62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do you spell 6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48, 49,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this called?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Can you think of a heavy animal?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61438" y="16047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9610" y="33477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six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668" y="2793727"/>
            <a:ext cx="626025" cy="6260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03092" y="2874746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cube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40527" y="4783574"/>
            <a:ext cx="7166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Elephant, Giraffe, Hippopotamus, Whale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236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47844" y="3766802"/>
            <a:ext cx="324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59835" y="826464"/>
            <a:ext cx="5340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Let’s talk about mass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4677" y1="18310" x2="34677" y2="18310"/>
                        <a14:backgroundMark x1="23790" y1="2347" x2="23790" y2="2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929" y="4318184"/>
            <a:ext cx="1504116" cy="12918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57" y="2338520"/>
            <a:ext cx="2804374" cy="3354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1" y="4233673"/>
            <a:ext cx="1200097" cy="10298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2" y="4263273"/>
            <a:ext cx="1200097" cy="10298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3" y="4292873"/>
            <a:ext cx="1200097" cy="10298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4" y="4322473"/>
            <a:ext cx="1200097" cy="10298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5" y="4352073"/>
            <a:ext cx="1200097" cy="10298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6" y="4381673"/>
            <a:ext cx="1200097" cy="10298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7" y="4411273"/>
            <a:ext cx="1200097" cy="10298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8" y="4440873"/>
            <a:ext cx="1200097" cy="10298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9" y="4470473"/>
            <a:ext cx="1200097" cy="10298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80" y="4500073"/>
            <a:ext cx="1200097" cy="10298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83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59835" y="826464"/>
            <a:ext cx="5340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Let’s talk about mass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966" y="3460543"/>
            <a:ext cx="324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Heavier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108" y="764332"/>
            <a:ext cx="4396001" cy="5015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50" y="2699381"/>
            <a:ext cx="633843" cy="60876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005" y="2050769"/>
            <a:ext cx="633843" cy="6087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88" y="1472795"/>
            <a:ext cx="633843" cy="6087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71" y="3685498"/>
            <a:ext cx="633843" cy="60876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47" y="3156162"/>
            <a:ext cx="633843" cy="6087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004" y="2579146"/>
            <a:ext cx="633843" cy="60876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036" y="2187222"/>
            <a:ext cx="633843" cy="60876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940" y="2226827"/>
            <a:ext cx="2848406" cy="36147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124" y="4496586"/>
            <a:ext cx="633843" cy="60876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045" y="4556455"/>
            <a:ext cx="633843" cy="60876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381" y="4537376"/>
            <a:ext cx="633843" cy="6087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563" y="4362448"/>
            <a:ext cx="633843" cy="60876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79" y="4282756"/>
            <a:ext cx="633843" cy="6087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537" y="4392382"/>
            <a:ext cx="633843" cy="6087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479" y="3599125"/>
            <a:ext cx="2231362" cy="20774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679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5689" y="2307661"/>
            <a:ext cx="5963061" cy="3005873"/>
          </a:xfrm>
        </p:spPr>
        <p:txBody>
          <a:bodyPr/>
          <a:lstStyle/>
          <a:p>
            <a:r>
              <a:rPr lang="en-GB" dirty="0"/>
              <a:t>Find a basket or a bucket. 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Can you make it heavier and then lighter?</a:t>
            </a:r>
          </a:p>
        </p:txBody>
      </p:sp>
    </p:spTree>
    <p:extLst>
      <p:ext uri="{BB962C8B-B14F-4D97-AF65-F5344CB8AC3E}">
        <p14:creationId xmlns:p14="http://schemas.microsoft.com/office/powerpoint/2010/main" val="117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16647" y="5137737"/>
            <a:ext cx="622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We can use a balance scale.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86" y="1541066"/>
            <a:ext cx="4028571" cy="28666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00640" y="665622"/>
            <a:ext cx="6240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can we measure mass?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71" b="89844" l="4019" r="94090">
                        <a14:backgroundMark x1="16312" y1="19271" x2="16312" y2="19271"/>
                        <a14:backgroundMark x1="15130" y1="3385" x2="15130" y2="3385"/>
                        <a14:backgroundMark x1="15130" y1="3385" x2="15130" y2="3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30" y="1469331"/>
            <a:ext cx="2791195" cy="25338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622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0890" y="1316268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Let’s measure mass.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054277"/>
            <a:ext cx="4028571" cy="28666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417" y="2183270"/>
            <a:ext cx="1171217" cy="11248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5982" y="3048960"/>
            <a:ext cx="4028571" cy="28666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417" y="3832068"/>
            <a:ext cx="1171217" cy="11248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747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0185 L 0.00538 0.168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048960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0891" y="1316268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Let’s measure mass.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054277"/>
            <a:ext cx="4028571" cy="28666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695" y="1969786"/>
            <a:ext cx="1575297" cy="1494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471898"/>
            <a:ext cx="1575297" cy="14949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928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00539 0.16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2150605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0891" y="1316268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Let’s compare mass.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2468012"/>
            <a:ext cx="1575297" cy="1494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944" y="1961592"/>
            <a:ext cx="1171217" cy="112487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56270" y="4733411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       is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heavier than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77580" y="5459069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       is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lighter than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397" y="4395718"/>
            <a:ext cx="989443" cy="9389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116" y="5350050"/>
            <a:ext cx="735640" cy="7065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71" y="5202891"/>
            <a:ext cx="989443" cy="9389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825" y="4611654"/>
            <a:ext cx="735640" cy="7065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659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2222991"/>
            <a:ext cx="4028571" cy="28666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492" y="2514235"/>
            <a:ext cx="1171217" cy="11248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342" y="4805710"/>
            <a:ext cx="735640" cy="70653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725">
            <a:off x="2115025" y="1822521"/>
            <a:ext cx="1931051" cy="22030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3932" y="4927467"/>
            <a:ext cx="750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       has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same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mass as the 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5317">
            <a:off x="6944922" y="4500360"/>
            <a:ext cx="1249796" cy="14258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422" y="1491075"/>
            <a:ext cx="1622601" cy="1980774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180855" y="1147840"/>
            <a:ext cx="2741042" cy="799927"/>
          </a:xfrm>
          <a:prstGeom prst="wedgeRoundRectCallout">
            <a:avLst>
              <a:gd name="adj1" fmla="val -49596"/>
              <a:gd name="adj2" fmla="val 85487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55379" y="1140282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scale is balanced!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4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72786" y="2888865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2998" y="1716570"/>
            <a:ext cx="562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parcel is heavier?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17742" y1="78404" x2="17742" y2="78404"/>
                        <a14:backgroundMark x1="4839" y1="86854" x2="4839" y2="86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13757">
            <a:off x="1832137" y="2375900"/>
            <a:ext cx="2361905" cy="2028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27419" y1="78404" x2="27419" y2="78404"/>
                        <a14:backgroundMark x1="3629" y1="66667" x2="3629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6623">
            <a:off x="4575600" y="3660513"/>
            <a:ext cx="1587310" cy="13632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838" y="2298016"/>
            <a:ext cx="2114455" cy="2110625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4722036" y="3610728"/>
            <a:ext cx="1545034" cy="1282391"/>
            <a:chOff x="5597398" y="3065360"/>
            <a:chExt cx="1545034" cy="128239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2523" y="3066885"/>
              <a:ext cx="1149909" cy="114990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89620">
              <a:off x="5597398" y="3065360"/>
              <a:ext cx="1113492" cy="111349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328295">
              <a:off x="5866561" y="3234259"/>
              <a:ext cx="1113492" cy="1113492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711" y="4019325"/>
            <a:ext cx="1376203" cy="1219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17742" y1="78404" x2="17742" y2="78404"/>
                        <a14:backgroundMark x1="4839" y1="86854" x2="4839" y2="86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3802">
            <a:off x="639427" y="62256"/>
            <a:ext cx="2361905" cy="20285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26613" y1="15023" x2="26613" y2="15023"/>
                        <a14:backgroundMark x1="22177" y1="7981" x2="22177" y2="79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668">
            <a:off x="2838688" y="499874"/>
            <a:ext cx="1587310" cy="13632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139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two objects?</a:t>
            </a:r>
            <a:br>
              <a:rPr lang="en-GB" dirty="0"/>
            </a:b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Which one is heavier?</a:t>
            </a:r>
          </a:p>
        </p:txBody>
      </p:sp>
    </p:spTree>
    <p:extLst>
      <p:ext uri="{BB962C8B-B14F-4D97-AF65-F5344CB8AC3E}">
        <p14:creationId xmlns:p14="http://schemas.microsoft.com/office/powerpoint/2010/main" val="2170582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8587" y="1821556"/>
            <a:ext cx="5393675" cy="38380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case is heavier?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3412">
            <a:off x="2079517" y="1273604"/>
            <a:ext cx="2562225" cy="2085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484">
            <a:off x="4743797" y="2365830"/>
            <a:ext cx="2562225" cy="2085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0829" y="51487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 is heavier than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413" y="4930489"/>
            <a:ext cx="1184891" cy="9646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687" y="4879731"/>
            <a:ext cx="1184891" cy="9646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8587" y="1821556"/>
            <a:ext cx="5393675" cy="38380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case is lighter?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3412">
            <a:off x="2079517" y="1273604"/>
            <a:ext cx="2562225" cy="2085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484">
            <a:off x="4743797" y="2365830"/>
            <a:ext cx="2562225" cy="2085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0829" y="51487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 is lighter than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789" y="4925142"/>
            <a:ext cx="1184891" cy="9646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796" y="4958783"/>
            <a:ext cx="1184891" cy="9646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179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121887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When the scale is balanced…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022" y="1414995"/>
            <a:ext cx="4940491" cy="35155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44" b="93501" l="1534" r="100000">
                        <a14:backgroundMark x1="14417" y1="24109" x2="14417" y2="24109"/>
                        <a14:backgroundMark x1="27147" y1="419" x2="27147" y2="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343" y="2255943"/>
            <a:ext cx="1180428" cy="863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80" b="93613" l="9924" r="89885">
                        <a14:backgroundMark x1="16412" y1="16567" x2="16412" y2="16567"/>
                        <a14:backgroundMark x1="27099" y1="4790" x2="27099" y2="47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410">
            <a:off x="5266813" y="1978266"/>
            <a:ext cx="1359870" cy="130018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9245" y="4838604"/>
            <a:ext cx="6546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objects have the same mass.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25100" y="1631120"/>
            <a:ext cx="5107161" cy="36341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6656" y="131627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does the scale tell you?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99775">
            <a:off x="2406611" y="1849286"/>
            <a:ext cx="1278414" cy="12384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4494">
            <a:off x="5725874" y="3206849"/>
            <a:ext cx="1013155" cy="9814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56270" y="4733411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is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heavier than </a:t>
            </a:r>
            <a:r>
              <a:rPr lang="en-GB" sz="3200" dirty="0">
                <a:latin typeface="Comic Sans MS" panose="030F0702030302020204" pitchFamily="66" charset="0"/>
              </a:rPr>
              <a:t>the  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11523">
            <a:off x="698874" y="3442656"/>
            <a:ext cx="1466178" cy="142036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4494">
            <a:off x="2280266" y="4434431"/>
            <a:ext cx="1013155" cy="9814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99775">
            <a:off x="6847139" y="4359012"/>
            <a:ext cx="1278414" cy="12384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7580" y="5459069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is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lighter than </a:t>
            </a:r>
            <a:r>
              <a:rPr lang="en-GB" sz="3200" dirty="0">
                <a:latin typeface="Comic Sans MS" panose="030F0702030302020204" pitchFamily="66" charset="0"/>
              </a:rPr>
              <a:t>the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100" y="1631120"/>
            <a:ext cx="5107161" cy="36341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88048">
            <a:off x="5377537" y="1935151"/>
            <a:ext cx="1278414" cy="12384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7793">
            <a:off x="1840888" y="2636953"/>
            <a:ext cx="2058537" cy="19942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9483">
            <a:off x="839729" y="554886"/>
            <a:ext cx="1013155" cy="9814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5668">
            <a:off x="2409181" y="5156424"/>
            <a:ext cx="1077108" cy="10434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7793">
            <a:off x="6814783" y="4955184"/>
            <a:ext cx="1249023" cy="12099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46656" y="131627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does the scale tell you?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15" y="1584811"/>
            <a:ext cx="5172239" cy="36804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9888" y="5044657"/>
            <a:ext cx="750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the same </a:t>
            </a:r>
            <a:r>
              <a:rPr lang="en-GB" sz="3200" dirty="0">
                <a:latin typeface="Comic Sans MS" panose="030F0702030302020204" pitchFamily="66" charset="0"/>
              </a:rPr>
              <a:t>mass as the  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261815" y="5044657"/>
            <a:ext cx="1842448" cy="58477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94168">
            <a:off x="5008219" y="2183360"/>
            <a:ext cx="2058537" cy="19942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32707">
            <a:off x="2237772" y="2453502"/>
            <a:ext cx="1353526" cy="13112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61178">
            <a:off x="588723" y="3589262"/>
            <a:ext cx="1278414" cy="12384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94168">
            <a:off x="6849048" y="4609477"/>
            <a:ext cx="1561932" cy="15131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32707">
            <a:off x="1601592" y="4740544"/>
            <a:ext cx="1026999" cy="99490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246656" y="131627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does the scale tell you?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881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 animBg="1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603" y="1584811"/>
            <a:ext cx="5172239" cy="36804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50190" y="1617481"/>
            <a:ext cx="5107161" cy="36341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140047" y="48571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think?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4254" y="4733411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is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heavier than </a:t>
            </a:r>
            <a:r>
              <a:rPr lang="en-GB" sz="3200" dirty="0">
                <a:latin typeface="Comic Sans MS" panose="030F0702030302020204" pitchFamily="66" charset="0"/>
              </a:rPr>
              <a:t>the 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6996" flipH="1">
            <a:off x="2127130" y="1411835"/>
            <a:ext cx="1291465" cy="16300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3741" y="3238111"/>
            <a:ext cx="1291465" cy="16300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31386" y="2797242"/>
            <a:ext cx="2292544" cy="16651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9210" flipH="1">
            <a:off x="4602698" y="2349679"/>
            <a:ext cx="2292544" cy="16651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5623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0.67552 0.1118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67" y="557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4882 0.1569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15" y="1584811"/>
            <a:ext cx="5172239" cy="36804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9888" y="5044657"/>
            <a:ext cx="750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has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the same </a:t>
            </a:r>
            <a:r>
              <a:rPr lang="en-GB" sz="3200" dirty="0">
                <a:latin typeface="Comic Sans MS" panose="030F0702030302020204" pitchFamily="66" charset="0"/>
              </a:rPr>
              <a:t>mass as the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40047" y="48571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think?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586" y="3177520"/>
            <a:ext cx="1141382" cy="13919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60" y="2851475"/>
            <a:ext cx="1832057" cy="20900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392" y="1922805"/>
            <a:ext cx="1141382" cy="13919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63" y="1767386"/>
            <a:ext cx="1832057" cy="20900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514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04549 0.1997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997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0.02934 0.206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1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15" y="1584811"/>
            <a:ext cx="5172239" cy="36804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6235" y="5459069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 is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lighter than </a:t>
            </a:r>
            <a:r>
              <a:rPr lang="en-GB" sz="3200" dirty="0">
                <a:latin typeface="Comic Sans MS" panose="030F0702030302020204" pitchFamily="66" charset="0"/>
              </a:rPr>
              <a:t>the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391" y="1613949"/>
            <a:ext cx="5107161" cy="36341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8125">
            <a:off x="2325692" y="2975798"/>
            <a:ext cx="1399533" cy="10416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570" y="3557443"/>
            <a:ext cx="1399533" cy="104169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5137" r="94521">
                        <a14:backgroundMark x1="24315" y1="36087" x2="24315" y2="36087"/>
                        <a14:backgroundMark x1="25342" y1="6087" x2="25342" y2="60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9544">
            <a:off x="6304523" y="3363772"/>
            <a:ext cx="2040006" cy="16068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5137" r="94521">
                        <a14:backgroundMark x1="24315" y1="36087" x2="24315" y2="36087"/>
                        <a14:backgroundMark x1="25342" y1="6087" x2="25342" y2="60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9507">
            <a:off x="4709739" y="1675900"/>
            <a:ext cx="2040006" cy="16068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-140047" y="48571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think?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742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0.63299 0.233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49" y="1164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51059 0.2201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38" y="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677477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5.2|3.2|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|5.7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.3|11.7|4.9|10.3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3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8|1.7|7.1|7.9|8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|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5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7.7|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12.6|1.1|3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.5|2.2|3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2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.9|1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8955</TotalTime>
  <Words>307</Words>
  <Application>Microsoft Office PowerPoint</Application>
  <PresentationFormat>On-screen Show (4:3)</PresentationFormat>
  <Paragraphs>67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a basket or a bucket.   Can you make it heavier and then lighter?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two objects?   Which one is heavier?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PowerPoint Presentation</vt:lpstr>
      <vt:lpstr>Have a go at question 4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239</cp:revision>
  <dcterms:created xsi:type="dcterms:W3CDTF">2019-07-05T11:02:13Z</dcterms:created>
  <dcterms:modified xsi:type="dcterms:W3CDTF">2021-06-20T23:42:01Z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