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3" r:id="rId4"/>
    <p:sldId id="260" r:id="rId5"/>
    <p:sldId id="261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9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7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5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57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89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32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325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48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7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E61AF-A1FD-441A-A77B-FDB2C8E5EC5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E4624-F811-4931-81A5-5A69F4CC61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10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2732"/>
            <a:ext cx="6858000" cy="31946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904" y="4114800"/>
            <a:ext cx="632128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Twinkl Cursive Looped" panose="02000000000000000000" pitchFamily="2" charset="0"/>
              </a:rPr>
              <a:t>Thursday 7th January 2021</a:t>
            </a:r>
          </a:p>
          <a:p>
            <a:endParaRPr lang="en-GB" sz="3200" b="1" dirty="0" smtClean="0">
              <a:latin typeface="Twinkl Cursive Looped" panose="02000000000000000000" pitchFamily="2" charset="0"/>
            </a:endParaRPr>
          </a:p>
          <a:p>
            <a:r>
              <a:rPr lang="en-GB" sz="3200" b="1" u="sng" dirty="0" smtClean="0">
                <a:latin typeface="Twinkl Cursive Looped" panose="02000000000000000000" pitchFamily="2" charset="0"/>
              </a:rPr>
              <a:t>Learning from pictures</a:t>
            </a:r>
          </a:p>
          <a:p>
            <a:endParaRPr lang="en-GB" sz="3200" b="1" u="sng" dirty="0">
              <a:latin typeface="Twinkl Cursive Looped" panose="02000000000000000000" pitchFamily="2" charset="0"/>
            </a:endParaRPr>
          </a:p>
          <a:p>
            <a:pPr marL="457200" indent="-457200">
              <a:buAutoNum type="arabicPeriod"/>
            </a:pPr>
            <a:r>
              <a:rPr lang="en-GB" sz="3200" b="1" dirty="0" smtClean="0">
                <a:latin typeface="Twinkl Cursive Looped" panose="02000000000000000000" pitchFamily="2" charset="0"/>
              </a:rPr>
              <a:t>What do you know from this illustration?</a:t>
            </a:r>
          </a:p>
          <a:p>
            <a:pPr marL="457200" indent="-457200">
              <a:buAutoNum type="arabicPeriod"/>
            </a:pPr>
            <a:endParaRPr lang="en-GB" sz="3200" b="1" dirty="0">
              <a:latin typeface="Twinkl Cursive Looped" panose="02000000000000000000" pitchFamily="2" charset="0"/>
            </a:endParaRPr>
          </a:p>
          <a:p>
            <a:pPr marL="457200" indent="-457200">
              <a:buAutoNum type="arabicPeriod"/>
            </a:pPr>
            <a:r>
              <a:rPr lang="en-GB" sz="3200" b="1" dirty="0" smtClean="0">
                <a:latin typeface="Twinkl Cursive Looped" panose="02000000000000000000" pitchFamily="2" charset="0"/>
              </a:rPr>
              <a:t>What would you like to know?</a:t>
            </a:r>
            <a:endParaRPr lang="en-GB" sz="3200" b="1" dirty="0">
              <a:latin typeface="Twinkl Cursive Looped" panose="02000000000000000000" pitchFamily="2" charset="0"/>
            </a:endParaRPr>
          </a:p>
          <a:p>
            <a:endParaRPr lang="en-GB" sz="3200" b="1" dirty="0" smtClean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6646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1665"/>
            <a:ext cx="6858000" cy="88978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5130" y="0"/>
            <a:ext cx="6679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Twinkl Cursive Looped" panose="02000000000000000000" pitchFamily="2" charset="0"/>
              </a:rPr>
              <a:t>READ PAGE 1 OF THE COMIC BOOK</a:t>
            </a:r>
            <a:endParaRPr lang="en-GB" sz="2400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275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026" y="159026"/>
            <a:ext cx="6082748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Twinkl Cursive Looped" panose="02000000000000000000" pitchFamily="2" charset="0"/>
              </a:rPr>
              <a:t>Ug’s</a:t>
            </a:r>
            <a:r>
              <a:rPr lang="en-GB" sz="2400" dirty="0" smtClean="0">
                <a:latin typeface="Twinkl Cursive Looped" panose="02000000000000000000" pitchFamily="2" charset="0"/>
              </a:rPr>
              <a:t> </a:t>
            </a:r>
            <a:r>
              <a:rPr lang="en-GB" sz="2400" dirty="0">
                <a:latin typeface="Twinkl Cursive Looped" panose="02000000000000000000" pitchFamily="2" charset="0"/>
              </a:rPr>
              <a:t>dad says “Nowadays everything is made of stone. This is why nowadays is called the Stone Age.” </a:t>
            </a:r>
            <a:endParaRPr lang="en-GB" sz="2400" dirty="0" smtClean="0">
              <a:latin typeface="Twinkl Cursive Looped" panose="02000000000000000000" pitchFamily="2" charset="0"/>
            </a:endParaRPr>
          </a:p>
          <a:p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i="1" dirty="0" smtClean="0">
                <a:latin typeface="Twinkl Cursive Looped" panose="02000000000000000000" pitchFamily="2" charset="0"/>
              </a:rPr>
              <a:t>3. </a:t>
            </a:r>
            <a:r>
              <a:rPr lang="en-GB" sz="2400" b="1" i="1" dirty="0" smtClean="0">
                <a:latin typeface="Twinkl Cursive Looped" panose="02000000000000000000" pitchFamily="2" charset="0"/>
              </a:rPr>
              <a:t>Is </a:t>
            </a:r>
            <a:r>
              <a:rPr lang="en-GB" sz="2400" b="1" i="1" dirty="0">
                <a:latin typeface="Twinkl Cursive Looped" panose="02000000000000000000" pitchFamily="2" charset="0"/>
              </a:rPr>
              <a:t>this true? </a:t>
            </a:r>
            <a:r>
              <a:rPr lang="en-GB" sz="2400" b="1" i="1" dirty="0">
                <a:latin typeface="Twinkl Cursive Looped" panose="02000000000000000000" pitchFamily="2" charset="0"/>
              </a:rPr>
              <a:t> </a:t>
            </a:r>
            <a:r>
              <a:rPr lang="en-GB" sz="2400" b="1" i="1" dirty="0" smtClean="0">
                <a:latin typeface="Twinkl Cursive Looped" panose="02000000000000000000" pitchFamily="2" charset="0"/>
              </a:rPr>
              <a:t>Was </a:t>
            </a:r>
            <a:r>
              <a:rPr lang="en-GB" sz="2400" b="1" i="1" dirty="0">
                <a:latin typeface="Twinkl Cursive Looped" panose="02000000000000000000" pitchFamily="2" charset="0"/>
              </a:rPr>
              <a:t>everything made of stone in the Stone Age? </a:t>
            </a:r>
            <a:r>
              <a:rPr lang="en-GB" sz="2400" b="1" i="1" dirty="0" smtClean="0">
                <a:latin typeface="Twinkl Cursive Looped" panose="02000000000000000000" pitchFamily="2" charset="0"/>
              </a:rPr>
              <a:t> Add reasons for your answer.</a:t>
            </a:r>
            <a:endParaRPr lang="en-GB" sz="2400" b="1" i="1" dirty="0" smtClean="0">
              <a:latin typeface="Twinkl Cursive Looped" panose="02000000000000000000" pitchFamily="2" charset="0"/>
            </a:endParaRPr>
          </a:p>
          <a:p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Look at how </a:t>
            </a:r>
            <a:r>
              <a:rPr lang="en-GB" sz="2400" dirty="0">
                <a:latin typeface="Twinkl Cursive Looped" panose="02000000000000000000" pitchFamily="2" charset="0"/>
              </a:rPr>
              <a:t>Raymond Briggs uses exaggeration </a:t>
            </a:r>
            <a:r>
              <a:rPr lang="en-GB" sz="2400" dirty="0" smtClean="0">
                <a:latin typeface="Twinkl Cursive Looped" panose="02000000000000000000" pitchFamily="2" charset="0"/>
              </a:rPr>
              <a:t>in </a:t>
            </a:r>
            <a:r>
              <a:rPr lang="en-GB" sz="2400" dirty="0">
                <a:latin typeface="Twinkl Cursive Looped" panose="02000000000000000000" pitchFamily="2" charset="0"/>
              </a:rPr>
              <a:t>order to create humour for the book. </a:t>
            </a:r>
            <a:endParaRPr lang="en-GB" sz="2400" dirty="0" smtClean="0">
              <a:latin typeface="Twinkl Cursive Looped" panose="02000000000000000000" pitchFamily="2" charset="0"/>
            </a:endParaRPr>
          </a:p>
          <a:p>
            <a:r>
              <a:rPr lang="en-GB" sz="2400" i="1" dirty="0" smtClean="0">
                <a:latin typeface="Twinkl Cursive Looped" panose="02000000000000000000" pitchFamily="2" charset="0"/>
              </a:rPr>
              <a:t>Would </a:t>
            </a:r>
            <a:r>
              <a:rPr lang="en-GB" sz="2400" i="1" dirty="0">
                <a:latin typeface="Twinkl Cursive Looped" panose="02000000000000000000" pitchFamily="2" charset="0"/>
              </a:rPr>
              <a:t>Stone Age humans have worn stone trousers, lain on stone beds under stone blankets and with stone pillows? </a:t>
            </a:r>
            <a:endParaRPr lang="en-GB" sz="2400" i="1" dirty="0" smtClean="0">
              <a:latin typeface="Twinkl Cursive Looped" panose="02000000000000000000" pitchFamily="2" charset="0"/>
            </a:endParaRPr>
          </a:p>
          <a:p>
            <a:r>
              <a:rPr lang="en-GB" sz="2400" i="1" dirty="0" smtClean="0">
                <a:latin typeface="Twinkl Cursive Looped" panose="02000000000000000000" pitchFamily="2" charset="0"/>
              </a:rPr>
              <a:t>Do </a:t>
            </a:r>
            <a:r>
              <a:rPr lang="en-GB" sz="2400" i="1" dirty="0">
                <a:latin typeface="Twinkl Cursive Looped" panose="02000000000000000000" pitchFamily="2" charset="0"/>
              </a:rPr>
              <a:t>you think the book will be a factually accurate representation of the era? Why/why not</a:t>
            </a:r>
            <a:r>
              <a:rPr lang="en-GB" sz="2400" dirty="0">
                <a:latin typeface="Twinkl Cursive Looped" panose="02000000000000000000" pitchFamily="2" charset="0"/>
              </a:rPr>
              <a:t>?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7211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4364"/>
            <a:ext cx="6858000" cy="90716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1722" y="188033"/>
            <a:ext cx="6679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Twinkl Cursive Looped" panose="02000000000000000000" pitchFamily="2" charset="0"/>
              </a:rPr>
              <a:t>READ PAGE 2</a:t>
            </a:r>
            <a:endParaRPr lang="en-GB" sz="3600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361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045"/>
            <a:ext cx="6858000" cy="20905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7930" y="3061252"/>
            <a:ext cx="61821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Twinkl Cursive Looped" panose="02000000000000000000" pitchFamily="2" charset="0"/>
              </a:rPr>
              <a:t>4. </a:t>
            </a:r>
            <a:r>
              <a:rPr lang="en-GB" sz="3200" b="1" dirty="0" smtClean="0">
                <a:latin typeface="Twinkl Cursive Looped" panose="02000000000000000000" pitchFamily="2" charset="0"/>
              </a:rPr>
              <a:t>Why have footnotes been added to the book?</a:t>
            </a:r>
            <a:endParaRPr lang="en-GB" sz="3200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185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142</Words>
  <Application>Microsoft Office PowerPoint</Application>
  <PresentationFormat>A4 Paper (210x297 mm)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5</cp:revision>
  <dcterms:created xsi:type="dcterms:W3CDTF">2020-12-28T23:02:06Z</dcterms:created>
  <dcterms:modified xsi:type="dcterms:W3CDTF">2021-01-05T21:09:10Z</dcterms:modified>
</cp:coreProperties>
</file>