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30"/>
  </p:notesMasterIdLst>
  <p:handoutMasterIdLst>
    <p:handoutMasterId r:id="rId31"/>
  </p:handoutMasterIdLst>
  <p:sldIdLst>
    <p:sldId id="305" r:id="rId2"/>
    <p:sldId id="258" r:id="rId3"/>
    <p:sldId id="263" r:id="rId4"/>
    <p:sldId id="264" r:id="rId5"/>
    <p:sldId id="294" r:id="rId6"/>
    <p:sldId id="289" r:id="rId7"/>
    <p:sldId id="295" r:id="rId8"/>
    <p:sldId id="322" r:id="rId9"/>
    <p:sldId id="323" r:id="rId10"/>
    <p:sldId id="290" r:id="rId11"/>
    <p:sldId id="308" r:id="rId12"/>
    <p:sldId id="326" r:id="rId13"/>
    <p:sldId id="328" r:id="rId14"/>
    <p:sldId id="329" r:id="rId15"/>
    <p:sldId id="327" r:id="rId16"/>
    <p:sldId id="330" r:id="rId17"/>
    <p:sldId id="331" r:id="rId18"/>
    <p:sldId id="332" r:id="rId19"/>
    <p:sldId id="333" r:id="rId20"/>
    <p:sldId id="291" r:id="rId21"/>
    <p:sldId id="319" r:id="rId22"/>
    <p:sldId id="292" r:id="rId23"/>
    <p:sldId id="313" r:id="rId24"/>
    <p:sldId id="336" r:id="rId25"/>
    <p:sldId id="293" r:id="rId26"/>
    <p:sldId id="334" r:id="rId27"/>
    <p:sldId id="335" r:id="rId28"/>
    <p:sldId id="267" r:id="rId29"/>
  </p:sldIdLst>
  <p:sldSz cx="9144000" cy="6858000" type="screen4x3"/>
  <p:notesSz cx="6858000" cy="9144000"/>
  <p:embeddedFontLst>
    <p:embeddedFont>
      <p:font typeface="Calibri" panose="020F0502020204030204" pitchFamily="34" charset="0"/>
      <p:regular r:id="rId32"/>
      <p:bold r:id="rId33"/>
      <p:italic r:id="rId34"/>
      <p:boldItalic r:id="rId35"/>
    </p:embeddedFont>
    <p:embeddedFont>
      <p:font typeface="Sassoon Infant Rg" panose="02000503030000020003" charset="0"/>
      <p:regular r:id="rId36"/>
      <p:bold r:id="rId37"/>
    </p:embeddedFont>
    <p:embeddedFont>
      <p:font typeface="Tuffy-TTF" panose="020B0603060100000000" charset="0"/>
      <p:regular r:id="rId38"/>
      <p:bold r:id="rId39"/>
      <p:italic r:id="rId40"/>
      <p:boldItalic r:id="rId41"/>
    </p:embeddedFont>
    <p:embeddedFont>
      <p:font typeface="Twinkl" panose="020B0604020202020204" charset="0"/>
      <p:regular r:id="rId42"/>
      <p:bold r:id="rId43"/>
    </p:embeddedFont>
    <p:embeddedFont>
      <p:font typeface="Twinkl SemiBold" charset="0"/>
      <p:bold r:id="rId4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521"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7E7"/>
    <a:srgbClr val="009285"/>
    <a:srgbClr val="F08115"/>
    <a:srgbClr val="F7BC92"/>
    <a:srgbClr val="E42222"/>
    <a:srgbClr val="F8F8F8"/>
    <a:srgbClr val="F8CACB"/>
    <a:srgbClr val="E9506C"/>
    <a:srgbClr val="E5007E"/>
    <a:srgbClr val="00928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224" autoAdjust="0"/>
    <p:restoredTop sz="94660"/>
  </p:normalViewPr>
  <p:slideViewPr>
    <p:cSldViewPr showGuides="1">
      <p:cViewPr varScale="1">
        <p:scale>
          <a:sx n="72" d="100"/>
          <a:sy n="72" d="100"/>
        </p:scale>
        <p:origin x="1296" y="78"/>
      </p:cViewPr>
      <p:guideLst>
        <p:guide orient="horz" pos="2160"/>
        <p:guide pos="2880"/>
        <p:guide pos="340"/>
        <p:guide orient="horz" pos="3974"/>
        <p:guide pos="5420"/>
        <p:guide orient="horz" pos="346"/>
        <p:guide pos="521"/>
        <p:guide orient="horz" pos="482"/>
        <p:guide orient="horz" pos="3838"/>
        <p:guide pos="5284"/>
      </p:guideLst>
    </p:cSldViewPr>
  </p:slideViewPr>
  <p:notesTextViewPr>
    <p:cViewPr>
      <p:scale>
        <a:sx n="3" d="2"/>
        <a:sy n="3" d="2"/>
      </p:scale>
      <p:origin x="0" y="0"/>
    </p:cViewPr>
  </p:notesTextViewPr>
  <p:notesViewPr>
    <p:cSldViewPr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8.fntdata"/><Relationship Id="rId21" Type="http://schemas.openxmlformats.org/officeDocument/2006/relationships/slide" Target="slides/slide20.xml"/><Relationship Id="rId34" Type="http://schemas.openxmlformats.org/officeDocument/2006/relationships/font" Target="fonts/font3.fntdata"/><Relationship Id="rId42" Type="http://schemas.openxmlformats.org/officeDocument/2006/relationships/font" Target="fonts/font11.fntdata"/><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1.fntdata"/><Relationship Id="rId37" Type="http://schemas.openxmlformats.org/officeDocument/2006/relationships/font" Target="fonts/font6.fntdata"/><Relationship Id="rId40" Type="http://schemas.openxmlformats.org/officeDocument/2006/relationships/font" Target="fonts/font9.fntdata"/><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5.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4" Type="http://schemas.openxmlformats.org/officeDocument/2006/relationships/font" Target="fonts/font1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font" Target="fonts/font4.fntdata"/><Relationship Id="rId43" Type="http://schemas.openxmlformats.org/officeDocument/2006/relationships/font" Target="fonts/font12.fntdata"/><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2.fntdata"/><Relationship Id="rId38" Type="http://schemas.openxmlformats.org/officeDocument/2006/relationships/font" Target="fonts/font7.fntdata"/><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font" Target="fonts/font10.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latin typeface="Tuffy-TTF" panose="020B0603060100000000" pitchFamily="34" charset="0"/>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latin typeface="Tuffy-TTF" panose="020B0603060100000000" pitchFamily="34" charset="0"/>
              </a:rPr>
              <a:t>14/06/2020</a:t>
            </a:fld>
            <a:endParaRPr lang="en-GB" dirty="0">
              <a:latin typeface="Tuffy-TTF" panose="020B0603060100000000" pitchFamily="34" charset="0"/>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latin typeface="Tuffy-TTF" panose="020B0603060100000000" pitchFamily="34" charset="0"/>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latin typeface="Tuffy-TTF" panose="020B0603060100000000" pitchFamily="34" charset="0"/>
              </a:rPr>
              <a:t>‹#›</a:t>
            </a:fld>
            <a:endParaRPr lang="en-GB" dirty="0">
              <a:latin typeface="Tuffy-TTF" panose="020B0603060100000000" pitchFamily="34" charset="0"/>
            </a:endParaRPr>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Tuffy-TTF" panose="020B0603060100000000" pitchFamily="34" charset="0"/>
              </a:defRPr>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Tuffy-TTF" panose="020B0603060100000000" pitchFamily="34" charset="0"/>
              </a:defRPr>
            </a:lvl1pPr>
          </a:lstStyle>
          <a:p>
            <a:fld id="{3D02C5D1-7818-41B5-ABAD-5E4B38A5388F}" type="datetimeFigureOut">
              <a:rPr lang="en-GB" smtClean="0"/>
              <a:pPr/>
              <a:t>14/06/2020</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Tuffy-TTF" panose="020B0603060100000000" pitchFamily="34" charset="0"/>
              </a:defRPr>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Tuffy-TTF" panose="020B0603060100000000" pitchFamily="34" charset="0"/>
              </a:defRPr>
            </a:lvl1pPr>
          </a:lstStyle>
          <a:p>
            <a:fld id="{FA521341-850D-40E1-BB3D-87946DC9B06D}" type="slidenum">
              <a:rPr lang="en-GB" smtClean="0"/>
              <a:pPr/>
              <a:t>‹#›</a:t>
            </a:fld>
            <a:endParaRPr lang="en-GB" dirty="0"/>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Tuffy-TTF" panose="020B0603060100000000" pitchFamily="34" charset="0"/>
        <a:ea typeface="+mn-ea"/>
        <a:cs typeface="+mn-cs"/>
      </a:defRPr>
    </a:lvl1pPr>
    <a:lvl2pPr marL="457200" algn="l" defTabSz="914400" rtl="0" eaLnBrk="1" latinLnBrk="0" hangingPunct="1">
      <a:defRPr sz="1200" kern="1200">
        <a:solidFill>
          <a:schemeClr val="tx1"/>
        </a:solidFill>
        <a:latin typeface="Tuffy-TTF" panose="020B0603060100000000" pitchFamily="34" charset="0"/>
        <a:ea typeface="+mn-ea"/>
        <a:cs typeface="+mn-cs"/>
      </a:defRPr>
    </a:lvl2pPr>
    <a:lvl3pPr marL="914400" algn="l" defTabSz="914400" rtl="0" eaLnBrk="1" latinLnBrk="0" hangingPunct="1">
      <a:defRPr sz="1200" kern="1200">
        <a:solidFill>
          <a:schemeClr val="tx1"/>
        </a:solidFill>
        <a:latin typeface="Tuffy-TTF" panose="020B0603060100000000" pitchFamily="34" charset="0"/>
        <a:ea typeface="+mn-ea"/>
        <a:cs typeface="+mn-cs"/>
      </a:defRPr>
    </a:lvl3pPr>
    <a:lvl4pPr marL="1371600" algn="l" defTabSz="914400" rtl="0" eaLnBrk="1" latinLnBrk="0" hangingPunct="1">
      <a:defRPr sz="1200" kern="1200">
        <a:solidFill>
          <a:schemeClr val="tx1"/>
        </a:solidFill>
        <a:latin typeface="Tuffy-TTF" panose="020B0603060100000000" pitchFamily="34" charset="0"/>
        <a:ea typeface="+mn-ea"/>
        <a:cs typeface="+mn-cs"/>
      </a:defRPr>
    </a:lvl4pPr>
    <a:lvl5pPr marL="1828800" algn="l" defTabSz="914400" rtl="0" eaLnBrk="1" latinLnBrk="0" hangingPunct="1">
      <a:defRPr sz="1200" kern="1200">
        <a:solidFill>
          <a:schemeClr val="tx1"/>
        </a:solidFill>
        <a:latin typeface="Tuffy-TTF" panose="020B0603060100000000"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Unit Title Slide">
    <p:bg>
      <p:bgPr>
        <a:solidFill>
          <a:schemeClr val="accent5"/>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715100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7193596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blackWhite">
      <p:bgPr>
        <a:blipFill dpi="0" rotWithShape="1">
          <a:blip r:embed="rId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71" r:id="rId1"/>
    <p:sldLayoutId id="2147483661" r:id="rId2"/>
    <p:sldLayoutId id="2147483667" r:id="rId3"/>
    <p:sldLayoutId id="2147483662" r:id="rId4"/>
    <p:sldLayoutId id="2147483663" r:id="rId5"/>
    <p:sldLayoutId id="2147483666" r:id="rId6"/>
    <p:sldLayoutId id="2147483669" r:id="rId7"/>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uffy-TTF" panose="020B0603060100000000" pitchFamily="34"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uffy-TTF" panose="020B0603060100000000" pitchFamily="34"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pshe-association.org.uk/curriculum-and-resources/resources/programme-study-pshe-education-key-stages-1%E2%80%935" TargetMode="Externa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4.xml"/><Relationship Id="rId5" Type="http://schemas.openxmlformats.org/officeDocument/2006/relationships/image" Target="../media/image13.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9.png"/><Relationship Id="rId1" Type="http://schemas.openxmlformats.org/officeDocument/2006/relationships/slideLayout" Target="../slideLayouts/slideLayout4.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4.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4.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6.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7.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4.xml"/><Relationship Id="rId4" Type="http://schemas.openxmlformats.org/officeDocument/2006/relationships/image" Target="../media/image30.png"/></Relationships>
</file>

<file path=ppt/slides/_rels/slide1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4.xml"/><Relationship Id="rId4" Type="http://schemas.openxmlformats.org/officeDocument/2006/relationships/image" Target="../media/image30.png"/></Relationships>
</file>

<file path=ppt/slides/_rels/slide1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4.xml"/><Relationship Id="rId4" Type="http://schemas.openxmlformats.org/officeDocument/2006/relationships/image" Target="../media/image30.png"/></Relationships>
</file>

<file path=ppt/slides/_rels/slide19.xml.rels><?xml version="1.0" encoding="UTF-8" standalone="yes"?>
<Relationships xmlns="http://schemas.openxmlformats.org/package/2006/relationships"><Relationship Id="rId8" Type="http://schemas.openxmlformats.org/officeDocument/2006/relationships/image" Target="../media/image39.png"/><Relationship Id="rId13" Type="http://schemas.openxmlformats.org/officeDocument/2006/relationships/image" Target="../media/image30.png"/><Relationship Id="rId3" Type="http://schemas.openxmlformats.org/officeDocument/2006/relationships/image" Target="../media/image36.png"/><Relationship Id="rId7" Type="http://schemas.openxmlformats.org/officeDocument/2006/relationships/slide" Target="slide22.xml"/><Relationship Id="rId12" Type="http://schemas.openxmlformats.org/officeDocument/2006/relationships/image" Target="../media/image43.png"/><Relationship Id="rId2" Type="http://schemas.openxmlformats.org/officeDocument/2006/relationships/image" Target="../media/image35.png"/><Relationship Id="rId1" Type="http://schemas.openxmlformats.org/officeDocument/2006/relationships/slideLayout" Target="../slideLayouts/slideLayout4.xml"/><Relationship Id="rId6" Type="http://schemas.openxmlformats.org/officeDocument/2006/relationships/slide" Target="slide20.xml"/><Relationship Id="rId11" Type="http://schemas.openxmlformats.org/officeDocument/2006/relationships/image" Target="../media/image42.png"/><Relationship Id="rId5" Type="http://schemas.openxmlformats.org/officeDocument/2006/relationships/image" Target="../media/image38.png"/><Relationship Id="rId10" Type="http://schemas.openxmlformats.org/officeDocument/2006/relationships/image" Target="../media/image41.png"/><Relationship Id="rId4" Type="http://schemas.openxmlformats.org/officeDocument/2006/relationships/image" Target="../media/image37.png"/><Relationship Id="rId9" Type="http://schemas.openxmlformats.org/officeDocument/2006/relationships/image" Target="../media/image40.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4.xml"/><Relationship Id="rId4" Type="http://schemas.openxmlformats.org/officeDocument/2006/relationships/image" Target="../media/image46.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30.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30.png"/><Relationship Id="rId1" Type="http://schemas.openxmlformats.org/officeDocument/2006/relationships/slideLayout" Target="../slideLayouts/slideLayout4.xml"/><Relationship Id="rId5" Type="http://schemas.openxmlformats.org/officeDocument/2006/relationships/image" Target="../media/image50.png"/><Relationship Id="rId4" Type="http://schemas.openxmlformats.org/officeDocument/2006/relationships/image" Target="../media/image49.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6251423"/>
            <a:ext cx="9144000" cy="6120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3" name="Straight Connector 2"/>
          <p:cNvCxnSpPr/>
          <p:nvPr/>
        </p:nvCxnSpPr>
        <p:spPr>
          <a:xfrm>
            <a:off x="0" y="6251423"/>
            <a:ext cx="926123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2238714" y="6464797"/>
            <a:ext cx="4662825" cy="207749"/>
          </a:xfrm>
          <a:prstGeom prst="rect">
            <a:avLst/>
          </a:prstGeom>
          <a:noFill/>
        </p:spPr>
        <p:txBody>
          <a:bodyPr wrap="square" lIns="0" tIns="0" rIns="0" bIns="0" rtlCol="0" anchor="ctr" anchorCtr="1">
            <a:noAutofit/>
          </a:bodyPr>
          <a:lstStyle/>
          <a:p>
            <a:pPr algn="ctr">
              <a:lnSpc>
                <a:spcPct val="107000"/>
              </a:lnSpc>
              <a:spcAft>
                <a:spcPts val="0"/>
              </a:spcAft>
            </a:pPr>
            <a:r>
              <a:rPr lang="en-GB" sz="800" b="1" dirty="0">
                <a:solidFill>
                  <a:srgbClr val="FFFFFF"/>
                </a:solidFill>
                <a:latin typeface="Tuffy-TTF" panose="020B0603060100000000" pitchFamily="34" charset="0"/>
                <a:ea typeface="Calibri" panose="020F0502020204030204" pitchFamily="34" charset="0"/>
                <a:cs typeface="Arial" panose="020B0604020202020204" pitchFamily="34" charset="0"/>
              </a:rPr>
              <a:t>PSHE and Citizenship | Year 2 | Health and Wellbeing | Safety First | Staying Safe at Home | Lesson 2</a:t>
            </a:r>
          </a:p>
        </p:txBody>
      </p:sp>
      <p:pic>
        <p:nvPicPr>
          <p:cNvPr id="5" name="Picture 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764823" y="1051093"/>
            <a:ext cx="1614353" cy="934372"/>
          </a:xfrm>
          <a:prstGeom prst="rect">
            <a:avLst/>
          </a:prstGeom>
        </p:spPr>
      </p:pic>
      <p:sp>
        <p:nvSpPr>
          <p:cNvPr id="6" name="Text Placeholder 16"/>
          <p:cNvSpPr txBox="1">
            <a:spLocks/>
          </p:cNvSpPr>
          <p:nvPr/>
        </p:nvSpPr>
        <p:spPr>
          <a:xfrm>
            <a:off x="971600" y="3199950"/>
            <a:ext cx="7200800" cy="543989"/>
          </a:xfrm>
          <a:prstGeom prst="roundRect">
            <a:avLst>
              <a:gd name="adj" fmla="val 2585"/>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dirty="0">
                <a:solidFill>
                  <a:schemeClr val="bg1"/>
                </a:solidFill>
                <a:latin typeface="Tuffy-TTF" panose="020B0603060100000000" pitchFamily="34" charset="0"/>
                <a:cs typeface="Arial" panose="020B0604020202020204" pitchFamily="34" charset="0"/>
              </a:rPr>
              <a:t>Health and Wellbeing | Safety First</a:t>
            </a:r>
          </a:p>
        </p:txBody>
      </p:sp>
      <p:sp>
        <p:nvSpPr>
          <p:cNvPr id="7" name="Title 17"/>
          <p:cNvSpPr txBox="1">
            <a:spLocks/>
          </p:cNvSpPr>
          <p:nvPr/>
        </p:nvSpPr>
        <p:spPr>
          <a:xfrm>
            <a:off x="755650" y="2359034"/>
            <a:ext cx="7632700" cy="655294"/>
          </a:xfrm>
          <a:prstGeom prst="roundRect">
            <a:avLst>
              <a:gd name="adj" fmla="val 9641"/>
            </a:avLst>
          </a:prstGeom>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GB" sz="5400" dirty="0">
                <a:solidFill>
                  <a:schemeClr val="bg1"/>
                </a:solidFill>
                <a:latin typeface="Tuffy-TTF" panose="020B0603060100000000" pitchFamily="34" charset="0"/>
                <a:cs typeface="Arial" panose="020B0604020202020204" pitchFamily="34" charset="0"/>
              </a:rPr>
              <a:t>PSHE and Citizenship</a:t>
            </a:r>
          </a:p>
        </p:txBody>
      </p:sp>
    </p:spTree>
    <p:extLst>
      <p:ext uri="{BB962C8B-B14F-4D97-AF65-F5344CB8AC3E}">
        <p14:creationId xmlns:p14="http://schemas.microsoft.com/office/powerpoint/2010/main" val="14076062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Aim</a:t>
            </a:r>
          </a:p>
        </p:txBody>
      </p:sp>
      <p:sp>
        <p:nvSpPr>
          <p:cNvPr id="16" name="Content Placeholder 15"/>
          <p:cNvSpPr>
            <a:spLocks noGrp="1"/>
          </p:cNvSpPr>
          <p:nvPr>
            <p:ph idx="1"/>
          </p:nvPr>
        </p:nvSpPr>
        <p:spPr/>
        <p:txBody>
          <a:bodyPr>
            <a:normAutofit/>
          </a:bodyPr>
          <a:lstStyle/>
          <a:p>
            <a:r>
              <a:rPr lang="en-GB" dirty="0"/>
              <a:t>I know how to stay safe at home.</a:t>
            </a:r>
          </a:p>
        </p:txBody>
      </p:sp>
      <p:sp>
        <p:nvSpPr>
          <p:cNvPr id="20" name="Content Placeholder 15"/>
          <p:cNvSpPr txBox="1">
            <a:spLocks/>
          </p:cNvSpPr>
          <p:nvPr/>
        </p:nvSpPr>
        <p:spPr>
          <a:xfrm>
            <a:off x="628650" y="3466802"/>
            <a:ext cx="7886700" cy="2410469"/>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I can identify dangers in the home.</a:t>
            </a:r>
          </a:p>
          <a:p>
            <a:r>
              <a:rPr lang="en-GB" dirty="0">
                <a:latin typeface="Twinkl" pitchFamily="50" charset="0"/>
              </a:rPr>
              <a:t>I understand that household products, including medicines, can </a:t>
            </a:r>
            <a:br>
              <a:rPr lang="en-GB" dirty="0">
                <a:latin typeface="Twinkl" pitchFamily="50" charset="0"/>
              </a:rPr>
            </a:br>
            <a:r>
              <a:rPr lang="en-GB" dirty="0">
                <a:latin typeface="Twinkl" pitchFamily="50" charset="0"/>
              </a:rPr>
              <a:t>be harmful.</a:t>
            </a:r>
          </a:p>
          <a:p>
            <a:r>
              <a:rPr lang="en-GB" dirty="0">
                <a:latin typeface="Twinkl" pitchFamily="50" charset="0"/>
              </a:rPr>
              <a:t>I can identify ways to stay safe at home.</a:t>
            </a:r>
          </a:p>
        </p:txBody>
      </p:sp>
      <p:sp>
        <p:nvSpPr>
          <p:cNvPr id="9" name="TextBox 21"/>
          <p:cNvSpPr txBox="1">
            <a:spLocks noChangeArrowheads="1"/>
          </p:cNvSpPr>
          <p:nvPr/>
        </p:nvSpPr>
        <p:spPr bwMode="auto">
          <a:xfrm>
            <a:off x="2627784" y="6245477"/>
            <a:ext cx="3888432"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buNone/>
            </a:pPr>
            <a:r>
              <a:rPr lang="en-GB" sz="800" baseline="30000" dirty="0">
                <a:latin typeface="Tuffy-TTF" panose="020B0603060100000000" pitchFamily="34" charset="0"/>
                <a:cs typeface="Arial" panose="020B0604020202020204" pitchFamily="34" charset="0"/>
              </a:rPr>
              <a:t>This resource is fully in line with the Learning Outcomes and Core Themes outlined in the PSHE Association’s </a:t>
            </a:r>
            <a:r>
              <a:rPr lang="en-GB" sz="800" b="1" u="sng" baseline="30000" dirty="0">
                <a:solidFill>
                  <a:schemeClr val="accent1"/>
                </a:solidFill>
                <a:latin typeface="Tuffy-TTF" panose="020B0603060100000000" pitchFamily="34" charset="0"/>
                <a:cs typeface="Arial" panose="020B0604020202020204" pitchFamily="34" charset="0"/>
                <a:hlinkClick r:id="rId2"/>
              </a:rPr>
              <a:t>Programme of Study</a:t>
            </a:r>
            <a:r>
              <a:rPr lang="en-GB" sz="800" baseline="30000" dirty="0">
                <a:latin typeface="Tuffy-TTF" panose="020B0603060100000000" pitchFamily="34" charset="0"/>
                <a:cs typeface="Arial" panose="020B0604020202020204" pitchFamily="34" charset="0"/>
              </a:rPr>
              <a:t>.</a:t>
            </a:r>
          </a:p>
        </p:txBody>
      </p:sp>
    </p:spTree>
    <p:extLst>
      <p:ext uri="{BB962C8B-B14F-4D97-AF65-F5344CB8AC3E}">
        <p14:creationId xmlns:p14="http://schemas.microsoft.com/office/powerpoint/2010/main" val="447285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The Big Questions</a:t>
            </a:r>
          </a:p>
        </p:txBody>
      </p:sp>
    </p:spTree>
    <p:extLst>
      <p:ext uri="{BB962C8B-B14F-4D97-AF65-F5344CB8AC3E}">
        <p14:creationId xmlns:p14="http://schemas.microsoft.com/office/powerpoint/2010/main" val="12862372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The Big Questions</a:t>
            </a:r>
          </a:p>
        </p:txBody>
      </p:sp>
      <p:pic>
        <p:nvPicPr>
          <p:cNvPr id="3" name="Picture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
        <p:nvSpPr>
          <p:cNvPr id="4" name="Rounded Rectangular Callout 3"/>
          <p:cNvSpPr/>
          <p:nvPr/>
        </p:nvSpPr>
        <p:spPr>
          <a:xfrm>
            <a:off x="3373099" y="3138744"/>
            <a:ext cx="2348626" cy="1442384"/>
          </a:xfrm>
          <a:prstGeom prst="wedgeRoundRectCallout">
            <a:avLst>
              <a:gd name="adj1" fmla="val -70307"/>
              <a:gd name="adj2" fmla="val -13081"/>
              <a:gd name="adj3" fmla="val 16667"/>
            </a:avLst>
          </a:prstGeom>
          <a:solidFill>
            <a:srgbClr val="FFFBFA"/>
          </a:solidFill>
          <a:ln w="28575">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What can we do to keep ourselves safe at home?</a:t>
            </a:r>
          </a:p>
        </p:txBody>
      </p:sp>
      <p:pic>
        <p:nvPicPr>
          <p:cNvPr id="6" name="Picture 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H="1">
            <a:off x="5910109" y="1472305"/>
            <a:ext cx="2673994" cy="5485088"/>
          </a:xfrm>
          <a:prstGeom prst="rect">
            <a:avLst/>
          </a:prstGeom>
        </p:spPr>
      </p:pic>
      <p:pic>
        <p:nvPicPr>
          <p:cNvPr id="8" name="Picture 7"/>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flipH="1">
            <a:off x="97375" y="2276872"/>
            <a:ext cx="4251995" cy="4680520"/>
          </a:xfrm>
          <a:prstGeom prst="rect">
            <a:avLst/>
          </a:prstGeom>
        </p:spPr>
      </p:pic>
      <p:sp>
        <p:nvSpPr>
          <p:cNvPr id="5" name="Rounded Rectangular Callout 4"/>
          <p:cNvSpPr/>
          <p:nvPr/>
        </p:nvSpPr>
        <p:spPr>
          <a:xfrm>
            <a:off x="3373099" y="1628800"/>
            <a:ext cx="2537010" cy="1234382"/>
          </a:xfrm>
          <a:prstGeom prst="wedgeRoundRectCallout">
            <a:avLst>
              <a:gd name="adj1" fmla="val 62705"/>
              <a:gd name="adj2" fmla="val 27827"/>
              <a:gd name="adj3" fmla="val 16667"/>
            </a:avLst>
          </a:prstGeom>
          <a:solidFill>
            <a:srgbClr val="FFFBFA"/>
          </a:solidFill>
          <a:ln w="28575">
            <a:solidFill>
              <a:srgbClr val="F0811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Which objects in our home can </a:t>
            </a:r>
            <a:br>
              <a:rPr lang="en-GB" dirty="0">
                <a:solidFill>
                  <a:schemeClr val="tx1"/>
                </a:solidFill>
              </a:rPr>
            </a:br>
            <a:r>
              <a:rPr lang="en-GB" dirty="0">
                <a:solidFill>
                  <a:schemeClr val="tx1"/>
                </a:solidFill>
              </a:rPr>
              <a:t>be dangerous?</a:t>
            </a:r>
          </a:p>
        </p:txBody>
      </p:sp>
    </p:spTree>
    <p:extLst>
      <p:ext uri="{BB962C8B-B14F-4D97-AF65-F5344CB8AC3E}">
        <p14:creationId xmlns:p14="http://schemas.microsoft.com/office/powerpoint/2010/main" val="2496969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Reconnecting</a:t>
            </a:r>
          </a:p>
        </p:txBody>
      </p:sp>
    </p:spTree>
    <p:extLst>
      <p:ext uri="{BB962C8B-B14F-4D97-AF65-F5344CB8AC3E}">
        <p14:creationId xmlns:p14="http://schemas.microsoft.com/office/powerpoint/2010/main" val="38843738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478895"/>
            <a:ext cx="8220075" cy="933881"/>
          </a:xfrm>
        </p:spPr>
        <p:txBody>
          <a:bodyPr/>
          <a:lstStyle/>
          <a:p>
            <a:r>
              <a:rPr lang="en-GB" dirty="0">
                <a:latin typeface="Twinkl" pitchFamily="2" charset="0"/>
              </a:rPr>
              <a:t>What’s the Danger?</a:t>
            </a:r>
          </a:p>
        </p:txBody>
      </p:sp>
      <p:pic>
        <p:nvPicPr>
          <p:cNvPr id="13" name="Group Work"/>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
        <p:nvSpPr>
          <p:cNvPr id="4" name="Rectangle 3"/>
          <p:cNvSpPr/>
          <p:nvPr/>
        </p:nvSpPr>
        <p:spPr>
          <a:xfrm>
            <a:off x="827088" y="1407997"/>
            <a:ext cx="7561262" cy="923330"/>
          </a:xfrm>
          <a:prstGeom prst="rect">
            <a:avLst/>
          </a:prstGeom>
        </p:spPr>
        <p:txBody>
          <a:bodyPr wrap="square">
            <a:spAutoFit/>
          </a:bodyPr>
          <a:lstStyle/>
          <a:p>
            <a:r>
              <a:rPr lang="en-GB" dirty="0"/>
              <a:t>Mostly, our homes are safe places. However, there are some objects that can be dangerous and can cause injuries around the home. We need to be aware of the dangers and how to keep ourselves safe.</a:t>
            </a:r>
          </a:p>
        </p:txBody>
      </p:sp>
      <p:grpSp>
        <p:nvGrpSpPr>
          <p:cNvPr id="34" name="Group 33"/>
          <p:cNvGrpSpPr/>
          <p:nvPr/>
        </p:nvGrpSpPr>
        <p:grpSpPr>
          <a:xfrm>
            <a:off x="1835411" y="2441968"/>
            <a:ext cx="5544616" cy="4341154"/>
            <a:chOff x="1259632" y="2441968"/>
            <a:chExt cx="5544616" cy="4341154"/>
          </a:xfrm>
        </p:grpSpPr>
        <p:pic>
          <p:nvPicPr>
            <p:cNvPr id="11" name="Picture 1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59632" y="2441968"/>
              <a:ext cx="5544616" cy="4341154"/>
            </a:xfrm>
            <a:prstGeom prst="rect">
              <a:avLst/>
            </a:prstGeom>
          </p:spPr>
        </p:pic>
        <p:sp>
          <p:nvSpPr>
            <p:cNvPr id="33" name="Freeform 32"/>
            <p:cNvSpPr/>
            <p:nvPr/>
          </p:nvSpPr>
          <p:spPr>
            <a:xfrm>
              <a:off x="6148388" y="4191000"/>
              <a:ext cx="359581" cy="102096"/>
            </a:xfrm>
            <a:custGeom>
              <a:avLst/>
              <a:gdLst>
                <a:gd name="connsiteX0" fmla="*/ 4762 w 359581"/>
                <a:gd name="connsiteY0" fmla="*/ 26194 h 85725"/>
                <a:gd name="connsiteX1" fmla="*/ 26193 w 359581"/>
                <a:gd name="connsiteY1" fmla="*/ 23813 h 85725"/>
                <a:gd name="connsiteX2" fmla="*/ 40481 w 359581"/>
                <a:gd name="connsiteY2" fmla="*/ 19050 h 85725"/>
                <a:gd name="connsiteX3" fmla="*/ 52387 w 359581"/>
                <a:gd name="connsiteY3" fmla="*/ 16669 h 85725"/>
                <a:gd name="connsiteX4" fmla="*/ 66675 w 359581"/>
                <a:gd name="connsiteY4" fmla="*/ 11906 h 85725"/>
                <a:gd name="connsiteX5" fmla="*/ 90487 w 359581"/>
                <a:gd name="connsiteY5" fmla="*/ 4763 h 85725"/>
                <a:gd name="connsiteX6" fmla="*/ 97631 w 359581"/>
                <a:gd name="connsiteY6" fmla="*/ 2381 h 85725"/>
                <a:gd name="connsiteX7" fmla="*/ 109537 w 359581"/>
                <a:gd name="connsiteY7" fmla="*/ 0 h 85725"/>
                <a:gd name="connsiteX8" fmla="*/ 202406 w 359581"/>
                <a:gd name="connsiteY8" fmla="*/ 2381 h 85725"/>
                <a:gd name="connsiteX9" fmla="*/ 216693 w 359581"/>
                <a:gd name="connsiteY9" fmla="*/ 4763 h 85725"/>
                <a:gd name="connsiteX10" fmla="*/ 233362 w 359581"/>
                <a:gd name="connsiteY10" fmla="*/ 7144 h 85725"/>
                <a:gd name="connsiteX11" fmla="*/ 309562 w 359581"/>
                <a:gd name="connsiteY11" fmla="*/ 9525 h 85725"/>
                <a:gd name="connsiteX12" fmla="*/ 319087 w 359581"/>
                <a:gd name="connsiteY12" fmla="*/ 11906 h 85725"/>
                <a:gd name="connsiteX13" fmla="*/ 338137 w 359581"/>
                <a:gd name="connsiteY13" fmla="*/ 16669 h 85725"/>
                <a:gd name="connsiteX14" fmla="*/ 345281 w 359581"/>
                <a:gd name="connsiteY14" fmla="*/ 21431 h 85725"/>
                <a:gd name="connsiteX15" fmla="*/ 354806 w 359581"/>
                <a:gd name="connsiteY15" fmla="*/ 35719 h 85725"/>
                <a:gd name="connsiteX16" fmla="*/ 359568 w 359581"/>
                <a:gd name="connsiteY16" fmla="*/ 42863 h 85725"/>
                <a:gd name="connsiteX17" fmla="*/ 350043 w 359581"/>
                <a:gd name="connsiteY17" fmla="*/ 78581 h 85725"/>
                <a:gd name="connsiteX18" fmla="*/ 335756 w 359581"/>
                <a:gd name="connsiteY18" fmla="*/ 83344 h 85725"/>
                <a:gd name="connsiteX19" fmla="*/ 328612 w 359581"/>
                <a:gd name="connsiteY19" fmla="*/ 85725 h 85725"/>
                <a:gd name="connsiteX20" fmla="*/ 283368 w 359581"/>
                <a:gd name="connsiteY20" fmla="*/ 83344 h 85725"/>
                <a:gd name="connsiteX21" fmla="*/ 276225 w 359581"/>
                <a:gd name="connsiteY21" fmla="*/ 80963 h 85725"/>
                <a:gd name="connsiteX22" fmla="*/ 266700 w 359581"/>
                <a:gd name="connsiteY22" fmla="*/ 78581 h 85725"/>
                <a:gd name="connsiteX23" fmla="*/ 259556 w 359581"/>
                <a:gd name="connsiteY23" fmla="*/ 76200 h 85725"/>
                <a:gd name="connsiteX24" fmla="*/ 247650 w 359581"/>
                <a:gd name="connsiteY24" fmla="*/ 73819 h 85725"/>
                <a:gd name="connsiteX25" fmla="*/ 233362 w 359581"/>
                <a:gd name="connsiteY25" fmla="*/ 69056 h 85725"/>
                <a:gd name="connsiteX26" fmla="*/ 207168 w 359581"/>
                <a:gd name="connsiteY26" fmla="*/ 71438 h 85725"/>
                <a:gd name="connsiteX27" fmla="*/ 180975 w 359581"/>
                <a:gd name="connsiteY27" fmla="*/ 78581 h 85725"/>
                <a:gd name="connsiteX28" fmla="*/ 71437 w 359581"/>
                <a:gd name="connsiteY28" fmla="*/ 76200 h 85725"/>
                <a:gd name="connsiteX29" fmla="*/ 14287 w 359581"/>
                <a:gd name="connsiteY29" fmla="*/ 71438 h 85725"/>
                <a:gd name="connsiteX30" fmla="*/ 7143 w 359581"/>
                <a:gd name="connsiteY30" fmla="*/ 66675 h 85725"/>
                <a:gd name="connsiteX31" fmla="*/ 0 w 359581"/>
                <a:gd name="connsiteY31" fmla="*/ 52388 h 85725"/>
                <a:gd name="connsiteX32" fmla="*/ 4762 w 359581"/>
                <a:gd name="connsiteY32" fmla="*/ 26194 h 85725"/>
                <a:gd name="connsiteX0" fmla="*/ 4762 w 359581"/>
                <a:gd name="connsiteY0" fmla="*/ 26194 h 85725"/>
                <a:gd name="connsiteX1" fmla="*/ 26193 w 359581"/>
                <a:gd name="connsiteY1" fmla="*/ 23813 h 85725"/>
                <a:gd name="connsiteX2" fmla="*/ 40481 w 359581"/>
                <a:gd name="connsiteY2" fmla="*/ 19050 h 85725"/>
                <a:gd name="connsiteX3" fmla="*/ 52387 w 359581"/>
                <a:gd name="connsiteY3" fmla="*/ 16669 h 85725"/>
                <a:gd name="connsiteX4" fmla="*/ 66675 w 359581"/>
                <a:gd name="connsiteY4" fmla="*/ 11906 h 85725"/>
                <a:gd name="connsiteX5" fmla="*/ 90487 w 359581"/>
                <a:gd name="connsiteY5" fmla="*/ 4763 h 85725"/>
                <a:gd name="connsiteX6" fmla="*/ 97631 w 359581"/>
                <a:gd name="connsiteY6" fmla="*/ 2381 h 85725"/>
                <a:gd name="connsiteX7" fmla="*/ 109537 w 359581"/>
                <a:gd name="connsiteY7" fmla="*/ 0 h 85725"/>
                <a:gd name="connsiteX8" fmla="*/ 202406 w 359581"/>
                <a:gd name="connsiteY8" fmla="*/ 2381 h 85725"/>
                <a:gd name="connsiteX9" fmla="*/ 216693 w 359581"/>
                <a:gd name="connsiteY9" fmla="*/ 4763 h 85725"/>
                <a:gd name="connsiteX10" fmla="*/ 233362 w 359581"/>
                <a:gd name="connsiteY10" fmla="*/ 7144 h 85725"/>
                <a:gd name="connsiteX11" fmla="*/ 309562 w 359581"/>
                <a:gd name="connsiteY11" fmla="*/ 9525 h 85725"/>
                <a:gd name="connsiteX12" fmla="*/ 319087 w 359581"/>
                <a:gd name="connsiteY12" fmla="*/ 11906 h 85725"/>
                <a:gd name="connsiteX13" fmla="*/ 338137 w 359581"/>
                <a:gd name="connsiteY13" fmla="*/ 16669 h 85725"/>
                <a:gd name="connsiteX14" fmla="*/ 345281 w 359581"/>
                <a:gd name="connsiteY14" fmla="*/ 21431 h 85725"/>
                <a:gd name="connsiteX15" fmla="*/ 354806 w 359581"/>
                <a:gd name="connsiteY15" fmla="*/ 35719 h 85725"/>
                <a:gd name="connsiteX16" fmla="*/ 359568 w 359581"/>
                <a:gd name="connsiteY16" fmla="*/ 42863 h 85725"/>
                <a:gd name="connsiteX17" fmla="*/ 350043 w 359581"/>
                <a:gd name="connsiteY17" fmla="*/ 78581 h 85725"/>
                <a:gd name="connsiteX18" fmla="*/ 335756 w 359581"/>
                <a:gd name="connsiteY18" fmla="*/ 83344 h 85725"/>
                <a:gd name="connsiteX19" fmla="*/ 328612 w 359581"/>
                <a:gd name="connsiteY19" fmla="*/ 85725 h 85725"/>
                <a:gd name="connsiteX20" fmla="*/ 283368 w 359581"/>
                <a:gd name="connsiteY20" fmla="*/ 83344 h 85725"/>
                <a:gd name="connsiteX21" fmla="*/ 276225 w 359581"/>
                <a:gd name="connsiteY21" fmla="*/ 80963 h 85725"/>
                <a:gd name="connsiteX22" fmla="*/ 266700 w 359581"/>
                <a:gd name="connsiteY22" fmla="*/ 78581 h 85725"/>
                <a:gd name="connsiteX23" fmla="*/ 259556 w 359581"/>
                <a:gd name="connsiteY23" fmla="*/ 76200 h 85725"/>
                <a:gd name="connsiteX24" fmla="*/ 247650 w 359581"/>
                <a:gd name="connsiteY24" fmla="*/ 73819 h 85725"/>
                <a:gd name="connsiteX25" fmla="*/ 233362 w 359581"/>
                <a:gd name="connsiteY25" fmla="*/ 69056 h 85725"/>
                <a:gd name="connsiteX26" fmla="*/ 207168 w 359581"/>
                <a:gd name="connsiteY26" fmla="*/ 71438 h 85725"/>
                <a:gd name="connsiteX27" fmla="*/ 169069 w 359581"/>
                <a:gd name="connsiteY27" fmla="*/ 70584 h 85725"/>
                <a:gd name="connsiteX28" fmla="*/ 71437 w 359581"/>
                <a:gd name="connsiteY28" fmla="*/ 76200 h 85725"/>
                <a:gd name="connsiteX29" fmla="*/ 14287 w 359581"/>
                <a:gd name="connsiteY29" fmla="*/ 71438 h 85725"/>
                <a:gd name="connsiteX30" fmla="*/ 7143 w 359581"/>
                <a:gd name="connsiteY30" fmla="*/ 66675 h 85725"/>
                <a:gd name="connsiteX31" fmla="*/ 0 w 359581"/>
                <a:gd name="connsiteY31" fmla="*/ 52388 h 85725"/>
                <a:gd name="connsiteX32" fmla="*/ 4762 w 359581"/>
                <a:gd name="connsiteY32" fmla="*/ 26194 h 85725"/>
                <a:gd name="connsiteX0" fmla="*/ 4762 w 359581"/>
                <a:gd name="connsiteY0" fmla="*/ 26194 h 85725"/>
                <a:gd name="connsiteX1" fmla="*/ 26193 w 359581"/>
                <a:gd name="connsiteY1" fmla="*/ 23813 h 85725"/>
                <a:gd name="connsiteX2" fmla="*/ 40481 w 359581"/>
                <a:gd name="connsiteY2" fmla="*/ 19050 h 85725"/>
                <a:gd name="connsiteX3" fmla="*/ 35718 w 359581"/>
                <a:gd name="connsiteY3" fmla="*/ 4673 h 85725"/>
                <a:gd name="connsiteX4" fmla="*/ 66675 w 359581"/>
                <a:gd name="connsiteY4" fmla="*/ 11906 h 85725"/>
                <a:gd name="connsiteX5" fmla="*/ 90487 w 359581"/>
                <a:gd name="connsiteY5" fmla="*/ 4763 h 85725"/>
                <a:gd name="connsiteX6" fmla="*/ 97631 w 359581"/>
                <a:gd name="connsiteY6" fmla="*/ 2381 h 85725"/>
                <a:gd name="connsiteX7" fmla="*/ 109537 w 359581"/>
                <a:gd name="connsiteY7" fmla="*/ 0 h 85725"/>
                <a:gd name="connsiteX8" fmla="*/ 202406 w 359581"/>
                <a:gd name="connsiteY8" fmla="*/ 2381 h 85725"/>
                <a:gd name="connsiteX9" fmla="*/ 216693 w 359581"/>
                <a:gd name="connsiteY9" fmla="*/ 4763 h 85725"/>
                <a:gd name="connsiteX10" fmla="*/ 233362 w 359581"/>
                <a:gd name="connsiteY10" fmla="*/ 7144 h 85725"/>
                <a:gd name="connsiteX11" fmla="*/ 309562 w 359581"/>
                <a:gd name="connsiteY11" fmla="*/ 9525 h 85725"/>
                <a:gd name="connsiteX12" fmla="*/ 319087 w 359581"/>
                <a:gd name="connsiteY12" fmla="*/ 11906 h 85725"/>
                <a:gd name="connsiteX13" fmla="*/ 338137 w 359581"/>
                <a:gd name="connsiteY13" fmla="*/ 16669 h 85725"/>
                <a:gd name="connsiteX14" fmla="*/ 345281 w 359581"/>
                <a:gd name="connsiteY14" fmla="*/ 21431 h 85725"/>
                <a:gd name="connsiteX15" fmla="*/ 354806 w 359581"/>
                <a:gd name="connsiteY15" fmla="*/ 35719 h 85725"/>
                <a:gd name="connsiteX16" fmla="*/ 359568 w 359581"/>
                <a:gd name="connsiteY16" fmla="*/ 42863 h 85725"/>
                <a:gd name="connsiteX17" fmla="*/ 350043 w 359581"/>
                <a:gd name="connsiteY17" fmla="*/ 78581 h 85725"/>
                <a:gd name="connsiteX18" fmla="*/ 335756 w 359581"/>
                <a:gd name="connsiteY18" fmla="*/ 83344 h 85725"/>
                <a:gd name="connsiteX19" fmla="*/ 328612 w 359581"/>
                <a:gd name="connsiteY19" fmla="*/ 85725 h 85725"/>
                <a:gd name="connsiteX20" fmla="*/ 283368 w 359581"/>
                <a:gd name="connsiteY20" fmla="*/ 83344 h 85725"/>
                <a:gd name="connsiteX21" fmla="*/ 276225 w 359581"/>
                <a:gd name="connsiteY21" fmla="*/ 80963 h 85725"/>
                <a:gd name="connsiteX22" fmla="*/ 266700 w 359581"/>
                <a:gd name="connsiteY22" fmla="*/ 78581 h 85725"/>
                <a:gd name="connsiteX23" fmla="*/ 259556 w 359581"/>
                <a:gd name="connsiteY23" fmla="*/ 76200 h 85725"/>
                <a:gd name="connsiteX24" fmla="*/ 247650 w 359581"/>
                <a:gd name="connsiteY24" fmla="*/ 73819 h 85725"/>
                <a:gd name="connsiteX25" fmla="*/ 233362 w 359581"/>
                <a:gd name="connsiteY25" fmla="*/ 69056 h 85725"/>
                <a:gd name="connsiteX26" fmla="*/ 207168 w 359581"/>
                <a:gd name="connsiteY26" fmla="*/ 71438 h 85725"/>
                <a:gd name="connsiteX27" fmla="*/ 169069 w 359581"/>
                <a:gd name="connsiteY27" fmla="*/ 70584 h 85725"/>
                <a:gd name="connsiteX28" fmla="*/ 71437 w 359581"/>
                <a:gd name="connsiteY28" fmla="*/ 76200 h 85725"/>
                <a:gd name="connsiteX29" fmla="*/ 14287 w 359581"/>
                <a:gd name="connsiteY29" fmla="*/ 71438 h 85725"/>
                <a:gd name="connsiteX30" fmla="*/ 7143 w 359581"/>
                <a:gd name="connsiteY30" fmla="*/ 66675 h 85725"/>
                <a:gd name="connsiteX31" fmla="*/ 0 w 359581"/>
                <a:gd name="connsiteY31" fmla="*/ 52388 h 85725"/>
                <a:gd name="connsiteX32" fmla="*/ 4762 w 359581"/>
                <a:gd name="connsiteY32" fmla="*/ 26194 h 85725"/>
                <a:gd name="connsiteX0" fmla="*/ 4762 w 359581"/>
                <a:gd name="connsiteY0" fmla="*/ 26194 h 85725"/>
                <a:gd name="connsiteX1" fmla="*/ 26193 w 359581"/>
                <a:gd name="connsiteY1" fmla="*/ 23813 h 85725"/>
                <a:gd name="connsiteX2" fmla="*/ 28574 w 359581"/>
                <a:gd name="connsiteY2" fmla="*/ 9053 h 85725"/>
                <a:gd name="connsiteX3" fmla="*/ 35718 w 359581"/>
                <a:gd name="connsiteY3" fmla="*/ 4673 h 85725"/>
                <a:gd name="connsiteX4" fmla="*/ 66675 w 359581"/>
                <a:gd name="connsiteY4" fmla="*/ 11906 h 85725"/>
                <a:gd name="connsiteX5" fmla="*/ 90487 w 359581"/>
                <a:gd name="connsiteY5" fmla="*/ 4763 h 85725"/>
                <a:gd name="connsiteX6" fmla="*/ 97631 w 359581"/>
                <a:gd name="connsiteY6" fmla="*/ 2381 h 85725"/>
                <a:gd name="connsiteX7" fmla="*/ 109537 w 359581"/>
                <a:gd name="connsiteY7" fmla="*/ 0 h 85725"/>
                <a:gd name="connsiteX8" fmla="*/ 202406 w 359581"/>
                <a:gd name="connsiteY8" fmla="*/ 2381 h 85725"/>
                <a:gd name="connsiteX9" fmla="*/ 216693 w 359581"/>
                <a:gd name="connsiteY9" fmla="*/ 4763 h 85725"/>
                <a:gd name="connsiteX10" fmla="*/ 233362 w 359581"/>
                <a:gd name="connsiteY10" fmla="*/ 7144 h 85725"/>
                <a:gd name="connsiteX11" fmla="*/ 309562 w 359581"/>
                <a:gd name="connsiteY11" fmla="*/ 9525 h 85725"/>
                <a:gd name="connsiteX12" fmla="*/ 319087 w 359581"/>
                <a:gd name="connsiteY12" fmla="*/ 11906 h 85725"/>
                <a:gd name="connsiteX13" fmla="*/ 338137 w 359581"/>
                <a:gd name="connsiteY13" fmla="*/ 16669 h 85725"/>
                <a:gd name="connsiteX14" fmla="*/ 345281 w 359581"/>
                <a:gd name="connsiteY14" fmla="*/ 21431 h 85725"/>
                <a:gd name="connsiteX15" fmla="*/ 354806 w 359581"/>
                <a:gd name="connsiteY15" fmla="*/ 35719 h 85725"/>
                <a:gd name="connsiteX16" fmla="*/ 359568 w 359581"/>
                <a:gd name="connsiteY16" fmla="*/ 42863 h 85725"/>
                <a:gd name="connsiteX17" fmla="*/ 350043 w 359581"/>
                <a:gd name="connsiteY17" fmla="*/ 78581 h 85725"/>
                <a:gd name="connsiteX18" fmla="*/ 335756 w 359581"/>
                <a:gd name="connsiteY18" fmla="*/ 83344 h 85725"/>
                <a:gd name="connsiteX19" fmla="*/ 328612 w 359581"/>
                <a:gd name="connsiteY19" fmla="*/ 85725 h 85725"/>
                <a:gd name="connsiteX20" fmla="*/ 283368 w 359581"/>
                <a:gd name="connsiteY20" fmla="*/ 83344 h 85725"/>
                <a:gd name="connsiteX21" fmla="*/ 276225 w 359581"/>
                <a:gd name="connsiteY21" fmla="*/ 80963 h 85725"/>
                <a:gd name="connsiteX22" fmla="*/ 266700 w 359581"/>
                <a:gd name="connsiteY22" fmla="*/ 78581 h 85725"/>
                <a:gd name="connsiteX23" fmla="*/ 259556 w 359581"/>
                <a:gd name="connsiteY23" fmla="*/ 76200 h 85725"/>
                <a:gd name="connsiteX24" fmla="*/ 247650 w 359581"/>
                <a:gd name="connsiteY24" fmla="*/ 73819 h 85725"/>
                <a:gd name="connsiteX25" fmla="*/ 233362 w 359581"/>
                <a:gd name="connsiteY25" fmla="*/ 69056 h 85725"/>
                <a:gd name="connsiteX26" fmla="*/ 207168 w 359581"/>
                <a:gd name="connsiteY26" fmla="*/ 71438 h 85725"/>
                <a:gd name="connsiteX27" fmla="*/ 169069 w 359581"/>
                <a:gd name="connsiteY27" fmla="*/ 70584 h 85725"/>
                <a:gd name="connsiteX28" fmla="*/ 71437 w 359581"/>
                <a:gd name="connsiteY28" fmla="*/ 76200 h 85725"/>
                <a:gd name="connsiteX29" fmla="*/ 14287 w 359581"/>
                <a:gd name="connsiteY29" fmla="*/ 71438 h 85725"/>
                <a:gd name="connsiteX30" fmla="*/ 7143 w 359581"/>
                <a:gd name="connsiteY30" fmla="*/ 66675 h 85725"/>
                <a:gd name="connsiteX31" fmla="*/ 0 w 359581"/>
                <a:gd name="connsiteY31" fmla="*/ 52388 h 85725"/>
                <a:gd name="connsiteX32" fmla="*/ 4762 w 359581"/>
                <a:gd name="connsiteY32" fmla="*/ 26194 h 85725"/>
                <a:gd name="connsiteX0" fmla="*/ 4762 w 359581"/>
                <a:gd name="connsiteY0" fmla="*/ 26194 h 85725"/>
                <a:gd name="connsiteX1" fmla="*/ 11905 w 359581"/>
                <a:gd name="connsiteY1" fmla="*/ 9817 h 85725"/>
                <a:gd name="connsiteX2" fmla="*/ 28574 w 359581"/>
                <a:gd name="connsiteY2" fmla="*/ 9053 h 85725"/>
                <a:gd name="connsiteX3" fmla="*/ 35718 w 359581"/>
                <a:gd name="connsiteY3" fmla="*/ 4673 h 85725"/>
                <a:gd name="connsiteX4" fmla="*/ 66675 w 359581"/>
                <a:gd name="connsiteY4" fmla="*/ 11906 h 85725"/>
                <a:gd name="connsiteX5" fmla="*/ 90487 w 359581"/>
                <a:gd name="connsiteY5" fmla="*/ 4763 h 85725"/>
                <a:gd name="connsiteX6" fmla="*/ 97631 w 359581"/>
                <a:gd name="connsiteY6" fmla="*/ 2381 h 85725"/>
                <a:gd name="connsiteX7" fmla="*/ 109537 w 359581"/>
                <a:gd name="connsiteY7" fmla="*/ 0 h 85725"/>
                <a:gd name="connsiteX8" fmla="*/ 202406 w 359581"/>
                <a:gd name="connsiteY8" fmla="*/ 2381 h 85725"/>
                <a:gd name="connsiteX9" fmla="*/ 216693 w 359581"/>
                <a:gd name="connsiteY9" fmla="*/ 4763 h 85725"/>
                <a:gd name="connsiteX10" fmla="*/ 233362 w 359581"/>
                <a:gd name="connsiteY10" fmla="*/ 7144 h 85725"/>
                <a:gd name="connsiteX11" fmla="*/ 309562 w 359581"/>
                <a:gd name="connsiteY11" fmla="*/ 9525 h 85725"/>
                <a:gd name="connsiteX12" fmla="*/ 319087 w 359581"/>
                <a:gd name="connsiteY12" fmla="*/ 11906 h 85725"/>
                <a:gd name="connsiteX13" fmla="*/ 338137 w 359581"/>
                <a:gd name="connsiteY13" fmla="*/ 16669 h 85725"/>
                <a:gd name="connsiteX14" fmla="*/ 345281 w 359581"/>
                <a:gd name="connsiteY14" fmla="*/ 21431 h 85725"/>
                <a:gd name="connsiteX15" fmla="*/ 354806 w 359581"/>
                <a:gd name="connsiteY15" fmla="*/ 35719 h 85725"/>
                <a:gd name="connsiteX16" fmla="*/ 359568 w 359581"/>
                <a:gd name="connsiteY16" fmla="*/ 42863 h 85725"/>
                <a:gd name="connsiteX17" fmla="*/ 350043 w 359581"/>
                <a:gd name="connsiteY17" fmla="*/ 78581 h 85725"/>
                <a:gd name="connsiteX18" fmla="*/ 335756 w 359581"/>
                <a:gd name="connsiteY18" fmla="*/ 83344 h 85725"/>
                <a:gd name="connsiteX19" fmla="*/ 328612 w 359581"/>
                <a:gd name="connsiteY19" fmla="*/ 85725 h 85725"/>
                <a:gd name="connsiteX20" fmla="*/ 283368 w 359581"/>
                <a:gd name="connsiteY20" fmla="*/ 83344 h 85725"/>
                <a:gd name="connsiteX21" fmla="*/ 276225 w 359581"/>
                <a:gd name="connsiteY21" fmla="*/ 80963 h 85725"/>
                <a:gd name="connsiteX22" fmla="*/ 266700 w 359581"/>
                <a:gd name="connsiteY22" fmla="*/ 78581 h 85725"/>
                <a:gd name="connsiteX23" fmla="*/ 259556 w 359581"/>
                <a:gd name="connsiteY23" fmla="*/ 76200 h 85725"/>
                <a:gd name="connsiteX24" fmla="*/ 247650 w 359581"/>
                <a:gd name="connsiteY24" fmla="*/ 73819 h 85725"/>
                <a:gd name="connsiteX25" fmla="*/ 233362 w 359581"/>
                <a:gd name="connsiteY25" fmla="*/ 69056 h 85725"/>
                <a:gd name="connsiteX26" fmla="*/ 207168 w 359581"/>
                <a:gd name="connsiteY26" fmla="*/ 71438 h 85725"/>
                <a:gd name="connsiteX27" fmla="*/ 169069 w 359581"/>
                <a:gd name="connsiteY27" fmla="*/ 70584 h 85725"/>
                <a:gd name="connsiteX28" fmla="*/ 71437 w 359581"/>
                <a:gd name="connsiteY28" fmla="*/ 76200 h 85725"/>
                <a:gd name="connsiteX29" fmla="*/ 14287 w 359581"/>
                <a:gd name="connsiteY29" fmla="*/ 71438 h 85725"/>
                <a:gd name="connsiteX30" fmla="*/ 7143 w 359581"/>
                <a:gd name="connsiteY30" fmla="*/ 66675 h 85725"/>
                <a:gd name="connsiteX31" fmla="*/ 0 w 359581"/>
                <a:gd name="connsiteY31" fmla="*/ 52388 h 85725"/>
                <a:gd name="connsiteX32" fmla="*/ 4762 w 359581"/>
                <a:gd name="connsiteY32" fmla="*/ 26194 h 85725"/>
                <a:gd name="connsiteX0" fmla="*/ 4762 w 359581"/>
                <a:gd name="connsiteY0" fmla="*/ 26194 h 85725"/>
                <a:gd name="connsiteX1" fmla="*/ 11905 w 359581"/>
                <a:gd name="connsiteY1" fmla="*/ 9817 h 85725"/>
                <a:gd name="connsiteX2" fmla="*/ 28574 w 359581"/>
                <a:gd name="connsiteY2" fmla="*/ 9053 h 85725"/>
                <a:gd name="connsiteX3" fmla="*/ 35718 w 359581"/>
                <a:gd name="connsiteY3" fmla="*/ 4673 h 85725"/>
                <a:gd name="connsiteX4" fmla="*/ 66675 w 359581"/>
                <a:gd name="connsiteY4" fmla="*/ 11906 h 85725"/>
                <a:gd name="connsiteX5" fmla="*/ 90487 w 359581"/>
                <a:gd name="connsiteY5" fmla="*/ 4763 h 85725"/>
                <a:gd name="connsiteX6" fmla="*/ 97631 w 359581"/>
                <a:gd name="connsiteY6" fmla="*/ 2381 h 85725"/>
                <a:gd name="connsiteX7" fmla="*/ 109537 w 359581"/>
                <a:gd name="connsiteY7" fmla="*/ 0 h 85725"/>
                <a:gd name="connsiteX8" fmla="*/ 202406 w 359581"/>
                <a:gd name="connsiteY8" fmla="*/ 2381 h 85725"/>
                <a:gd name="connsiteX9" fmla="*/ 216693 w 359581"/>
                <a:gd name="connsiteY9" fmla="*/ 4763 h 85725"/>
                <a:gd name="connsiteX10" fmla="*/ 233362 w 359581"/>
                <a:gd name="connsiteY10" fmla="*/ 7144 h 85725"/>
                <a:gd name="connsiteX11" fmla="*/ 309562 w 359581"/>
                <a:gd name="connsiteY11" fmla="*/ 9525 h 85725"/>
                <a:gd name="connsiteX12" fmla="*/ 319087 w 359581"/>
                <a:gd name="connsiteY12" fmla="*/ 11906 h 85725"/>
                <a:gd name="connsiteX13" fmla="*/ 338137 w 359581"/>
                <a:gd name="connsiteY13" fmla="*/ 16669 h 85725"/>
                <a:gd name="connsiteX14" fmla="*/ 345281 w 359581"/>
                <a:gd name="connsiteY14" fmla="*/ 21431 h 85725"/>
                <a:gd name="connsiteX15" fmla="*/ 354806 w 359581"/>
                <a:gd name="connsiteY15" fmla="*/ 35719 h 85725"/>
                <a:gd name="connsiteX16" fmla="*/ 359568 w 359581"/>
                <a:gd name="connsiteY16" fmla="*/ 42863 h 85725"/>
                <a:gd name="connsiteX17" fmla="*/ 350043 w 359581"/>
                <a:gd name="connsiteY17" fmla="*/ 78581 h 85725"/>
                <a:gd name="connsiteX18" fmla="*/ 335756 w 359581"/>
                <a:gd name="connsiteY18" fmla="*/ 83344 h 85725"/>
                <a:gd name="connsiteX19" fmla="*/ 328612 w 359581"/>
                <a:gd name="connsiteY19" fmla="*/ 85725 h 85725"/>
                <a:gd name="connsiteX20" fmla="*/ 283368 w 359581"/>
                <a:gd name="connsiteY20" fmla="*/ 83344 h 85725"/>
                <a:gd name="connsiteX21" fmla="*/ 276225 w 359581"/>
                <a:gd name="connsiteY21" fmla="*/ 80963 h 85725"/>
                <a:gd name="connsiteX22" fmla="*/ 266700 w 359581"/>
                <a:gd name="connsiteY22" fmla="*/ 78581 h 85725"/>
                <a:gd name="connsiteX23" fmla="*/ 259556 w 359581"/>
                <a:gd name="connsiteY23" fmla="*/ 76200 h 85725"/>
                <a:gd name="connsiteX24" fmla="*/ 247650 w 359581"/>
                <a:gd name="connsiteY24" fmla="*/ 73819 h 85725"/>
                <a:gd name="connsiteX25" fmla="*/ 235744 w 359581"/>
                <a:gd name="connsiteY25" fmla="*/ 63058 h 85725"/>
                <a:gd name="connsiteX26" fmla="*/ 207168 w 359581"/>
                <a:gd name="connsiteY26" fmla="*/ 71438 h 85725"/>
                <a:gd name="connsiteX27" fmla="*/ 169069 w 359581"/>
                <a:gd name="connsiteY27" fmla="*/ 70584 h 85725"/>
                <a:gd name="connsiteX28" fmla="*/ 71437 w 359581"/>
                <a:gd name="connsiteY28" fmla="*/ 76200 h 85725"/>
                <a:gd name="connsiteX29" fmla="*/ 14287 w 359581"/>
                <a:gd name="connsiteY29" fmla="*/ 71438 h 85725"/>
                <a:gd name="connsiteX30" fmla="*/ 7143 w 359581"/>
                <a:gd name="connsiteY30" fmla="*/ 66675 h 85725"/>
                <a:gd name="connsiteX31" fmla="*/ 0 w 359581"/>
                <a:gd name="connsiteY31" fmla="*/ 52388 h 85725"/>
                <a:gd name="connsiteX32" fmla="*/ 4762 w 359581"/>
                <a:gd name="connsiteY32" fmla="*/ 26194 h 85725"/>
                <a:gd name="connsiteX0" fmla="*/ 4762 w 359581"/>
                <a:gd name="connsiteY0" fmla="*/ 26194 h 85725"/>
                <a:gd name="connsiteX1" fmla="*/ 11905 w 359581"/>
                <a:gd name="connsiteY1" fmla="*/ 9817 h 85725"/>
                <a:gd name="connsiteX2" fmla="*/ 28574 w 359581"/>
                <a:gd name="connsiteY2" fmla="*/ 9053 h 85725"/>
                <a:gd name="connsiteX3" fmla="*/ 35718 w 359581"/>
                <a:gd name="connsiteY3" fmla="*/ 4673 h 85725"/>
                <a:gd name="connsiteX4" fmla="*/ 66675 w 359581"/>
                <a:gd name="connsiteY4" fmla="*/ 11906 h 85725"/>
                <a:gd name="connsiteX5" fmla="*/ 90487 w 359581"/>
                <a:gd name="connsiteY5" fmla="*/ 4763 h 85725"/>
                <a:gd name="connsiteX6" fmla="*/ 97631 w 359581"/>
                <a:gd name="connsiteY6" fmla="*/ 2381 h 85725"/>
                <a:gd name="connsiteX7" fmla="*/ 109537 w 359581"/>
                <a:gd name="connsiteY7" fmla="*/ 0 h 85725"/>
                <a:gd name="connsiteX8" fmla="*/ 202406 w 359581"/>
                <a:gd name="connsiteY8" fmla="*/ 2381 h 85725"/>
                <a:gd name="connsiteX9" fmla="*/ 216693 w 359581"/>
                <a:gd name="connsiteY9" fmla="*/ 4763 h 85725"/>
                <a:gd name="connsiteX10" fmla="*/ 233362 w 359581"/>
                <a:gd name="connsiteY10" fmla="*/ 7144 h 85725"/>
                <a:gd name="connsiteX11" fmla="*/ 309562 w 359581"/>
                <a:gd name="connsiteY11" fmla="*/ 9525 h 85725"/>
                <a:gd name="connsiteX12" fmla="*/ 319087 w 359581"/>
                <a:gd name="connsiteY12" fmla="*/ 11906 h 85725"/>
                <a:gd name="connsiteX13" fmla="*/ 338137 w 359581"/>
                <a:gd name="connsiteY13" fmla="*/ 16669 h 85725"/>
                <a:gd name="connsiteX14" fmla="*/ 345281 w 359581"/>
                <a:gd name="connsiteY14" fmla="*/ 21431 h 85725"/>
                <a:gd name="connsiteX15" fmla="*/ 354806 w 359581"/>
                <a:gd name="connsiteY15" fmla="*/ 35719 h 85725"/>
                <a:gd name="connsiteX16" fmla="*/ 359568 w 359581"/>
                <a:gd name="connsiteY16" fmla="*/ 42863 h 85725"/>
                <a:gd name="connsiteX17" fmla="*/ 350043 w 359581"/>
                <a:gd name="connsiteY17" fmla="*/ 78581 h 85725"/>
                <a:gd name="connsiteX18" fmla="*/ 335756 w 359581"/>
                <a:gd name="connsiteY18" fmla="*/ 83344 h 85725"/>
                <a:gd name="connsiteX19" fmla="*/ 328612 w 359581"/>
                <a:gd name="connsiteY19" fmla="*/ 85725 h 85725"/>
                <a:gd name="connsiteX20" fmla="*/ 283368 w 359581"/>
                <a:gd name="connsiteY20" fmla="*/ 83344 h 85725"/>
                <a:gd name="connsiteX21" fmla="*/ 276225 w 359581"/>
                <a:gd name="connsiteY21" fmla="*/ 80963 h 85725"/>
                <a:gd name="connsiteX22" fmla="*/ 266700 w 359581"/>
                <a:gd name="connsiteY22" fmla="*/ 78581 h 85725"/>
                <a:gd name="connsiteX23" fmla="*/ 259556 w 359581"/>
                <a:gd name="connsiteY23" fmla="*/ 76200 h 85725"/>
                <a:gd name="connsiteX24" fmla="*/ 250032 w 359581"/>
                <a:gd name="connsiteY24" fmla="*/ 71820 h 85725"/>
                <a:gd name="connsiteX25" fmla="*/ 235744 w 359581"/>
                <a:gd name="connsiteY25" fmla="*/ 63058 h 85725"/>
                <a:gd name="connsiteX26" fmla="*/ 207168 w 359581"/>
                <a:gd name="connsiteY26" fmla="*/ 71438 h 85725"/>
                <a:gd name="connsiteX27" fmla="*/ 169069 w 359581"/>
                <a:gd name="connsiteY27" fmla="*/ 70584 h 85725"/>
                <a:gd name="connsiteX28" fmla="*/ 71437 w 359581"/>
                <a:gd name="connsiteY28" fmla="*/ 76200 h 85725"/>
                <a:gd name="connsiteX29" fmla="*/ 14287 w 359581"/>
                <a:gd name="connsiteY29" fmla="*/ 71438 h 85725"/>
                <a:gd name="connsiteX30" fmla="*/ 7143 w 359581"/>
                <a:gd name="connsiteY30" fmla="*/ 66675 h 85725"/>
                <a:gd name="connsiteX31" fmla="*/ 0 w 359581"/>
                <a:gd name="connsiteY31" fmla="*/ 52388 h 85725"/>
                <a:gd name="connsiteX32" fmla="*/ 4762 w 359581"/>
                <a:gd name="connsiteY32" fmla="*/ 26194 h 85725"/>
                <a:gd name="connsiteX0" fmla="*/ 4762 w 359581"/>
                <a:gd name="connsiteY0" fmla="*/ 26194 h 85725"/>
                <a:gd name="connsiteX1" fmla="*/ 11905 w 359581"/>
                <a:gd name="connsiteY1" fmla="*/ 9817 h 85725"/>
                <a:gd name="connsiteX2" fmla="*/ 28574 w 359581"/>
                <a:gd name="connsiteY2" fmla="*/ 9053 h 85725"/>
                <a:gd name="connsiteX3" fmla="*/ 35718 w 359581"/>
                <a:gd name="connsiteY3" fmla="*/ 4673 h 85725"/>
                <a:gd name="connsiteX4" fmla="*/ 66675 w 359581"/>
                <a:gd name="connsiteY4" fmla="*/ 11906 h 85725"/>
                <a:gd name="connsiteX5" fmla="*/ 90487 w 359581"/>
                <a:gd name="connsiteY5" fmla="*/ 4763 h 85725"/>
                <a:gd name="connsiteX6" fmla="*/ 97631 w 359581"/>
                <a:gd name="connsiteY6" fmla="*/ 2381 h 85725"/>
                <a:gd name="connsiteX7" fmla="*/ 109537 w 359581"/>
                <a:gd name="connsiteY7" fmla="*/ 0 h 85725"/>
                <a:gd name="connsiteX8" fmla="*/ 202406 w 359581"/>
                <a:gd name="connsiteY8" fmla="*/ 2381 h 85725"/>
                <a:gd name="connsiteX9" fmla="*/ 216693 w 359581"/>
                <a:gd name="connsiteY9" fmla="*/ 4763 h 85725"/>
                <a:gd name="connsiteX10" fmla="*/ 233362 w 359581"/>
                <a:gd name="connsiteY10" fmla="*/ 7144 h 85725"/>
                <a:gd name="connsiteX11" fmla="*/ 309562 w 359581"/>
                <a:gd name="connsiteY11" fmla="*/ 9525 h 85725"/>
                <a:gd name="connsiteX12" fmla="*/ 319087 w 359581"/>
                <a:gd name="connsiteY12" fmla="*/ 11906 h 85725"/>
                <a:gd name="connsiteX13" fmla="*/ 338137 w 359581"/>
                <a:gd name="connsiteY13" fmla="*/ 16669 h 85725"/>
                <a:gd name="connsiteX14" fmla="*/ 345281 w 359581"/>
                <a:gd name="connsiteY14" fmla="*/ 21431 h 85725"/>
                <a:gd name="connsiteX15" fmla="*/ 354806 w 359581"/>
                <a:gd name="connsiteY15" fmla="*/ 35719 h 85725"/>
                <a:gd name="connsiteX16" fmla="*/ 359568 w 359581"/>
                <a:gd name="connsiteY16" fmla="*/ 42863 h 85725"/>
                <a:gd name="connsiteX17" fmla="*/ 350043 w 359581"/>
                <a:gd name="connsiteY17" fmla="*/ 78581 h 85725"/>
                <a:gd name="connsiteX18" fmla="*/ 335756 w 359581"/>
                <a:gd name="connsiteY18" fmla="*/ 83344 h 85725"/>
                <a:gd name="connsiteX19" fmla="*/ 328612 w 359581"/>
                <a:gd name="connsiteY19" fmla="*/ 85725 h 85725"/>
                <a:gd name="connsiteX20" fmla="*/ 283368 w 359581"/>
                <a:gd name="connsiteY20" fmla="*/ 83344 h 85725"/>
                <a:gd name="connsiteX21" fmla="*/ 276225 w 359581"/>
                <a:gd name="connsiteY21" fmla="*/ 80963 h 85725"/>
                <a:gd name="connsiteX22" fmla="*/ 266700 w 359581"/>
                <a:gd name="connsiteY22" fmla="*/ 78581 h 85725"/>
                <a:gd name="connsiteX23" fmla="*/ 259556 w 359581"/>
                <a:gd name="connsiteY23" fmla="*/ 76200 h 85725"/>
                <a:gd name="connsiteX24" fmla="*/ 264320 w 359581"/>
                <a:gd name="connsiteY24" fmla="*/ 67821 h 85725"/>
                <a:gd name="connsiteX25" fmla="*/ 235744 w 359581"/>
                <a:gd name="connsiteY25" fmla="*/ 63058 h 85725"/>
                <a:gd name="connsiteX26" fmla="*/ 207168 w 359581"/>
                <a:gd name="connsiteY26" fmla="*/ 71438 h 85725"/>
                <a:gd name="connsiteX27" fmla="*/ 169069 w 359581"/>
                <a:gd name="connsiteY27" fmla="*/ 70584 h 85725"/>
                <a:gd name="connsiteX28" fmla="*/ 71437 w 359581"/>
                <a:gd name="connsiteY28" fmla="*/ 76200 h 85725"/>
                <a:gd name="connsiteX29" fmla="*/ 14287 w 359581"/>
                <a:gd name="connsiteY29" fmla="*/ 71438 h 85725"/>
                <a:gd name="connsiteX30" fmla="*/ 7143 w 359581"/>
                <a:gd name="connsiteY30" fmla="*/ 66675 h 85725"/>
                <a:gd name="connsiteX31" fmla="*/ 0 w 359581"/>
                <a:gd name="connsiteY31" fmla="*/ 52388 h 85725"/>
                <a:gd name="connsiteX32" fmla="*/ 4762 w 359581"/>
                <a:gd name="connsiteY32" fmla="*/ 26194 h 85725"/>
                <a:gd name="connsiteX0" fmla="*/ 4762 w 359581"/>
                <a:gd name="connsiteY0" fmla="*/ 26194 h 85725"/>
                <a:gd name="connsiteX1" fmla="*/ 11905 w 359581"/>
                <a:gd name="connsiteY1" fmla="*/ 9817 h 85725"/>
                <a:gd name="connsiteX2" fmla="*/ 28574 w 359581"/>
                <a:gd name="connsiteY2" fmla="*/ 9053 h 85725"/>
                <a:gd name="connsiteX3" fmla="*/ 35718 w 359581"/>
                <a:gd name="connsiteY3" fmla="*/ 4673 h 85725"/>
                <a:gd name="connsiteX4" fmla="*/ 66675 w 359581"/>
                <a:gd name="connsiteY4" fmla="*/ 11906 h 85725"/>
                <a:gd name="connsiteX5" fmla="*/ 90487 w 359581"/>
                <a:gd name="connsiteY5" fmla="*/ 4763 h 85725"/>
                <a:gd name="connsiteX6" fmla="*/ 97631 w 359581"/>
                <a:gd name="connsiteY6" fmla="*/ 2381 h 85725"/>
                <a:gd name="connsiteX7" fmla="*/ 109537 w 359581"/>
                <a:gd name="connsiteY7" fmla="*/ 0 h 85725"/>
                <a:gd name="connsiteX8" fmla="*/ 202406 w 359581"/>
                <a:gd name="connsiteY8" fmla="*/ 2381 h 85725"/>
                <a:gd name="connsiteX9" fmla="*/ 216693 w 359581"/>
                <a:gd name="connsiteY9" fmla="*/ 4763 h 85725"/>
                <a:gd name="connsiteX10" fmla="*/ 233362 w 359581"/>
                <a:gd name="connsiteY10" fmla="*/ 7144 h 85725"/>
                <a:gd name="connsiteX11" fmla="*/ 309562 w 359581"/>
                <a:gd name="connsiteY11" fmla="*/ 9525 h 85725"/>
                <a:gd name="connsiteX12" fmla="*/ 319087 w 359581"/>
                <a:gd name="connsiteY12" fmla="*/ 11906 h 85725"/>
                <a:gd name="connsiteX13" fmla="*/ 338137 w 359581"/>
                <a:gd name="connsiteY13" fmla="*/ 16669 h 85725"/>
                <a:gd name="connsiteX14" fmla="*/ 345281 w 359581"/>
                <a:gd name="connsiteY14" fmla="*/ 21431 h 85725"/>
                <a:gd name="connsiteX15" fmla="*/ 354806 w 359581"/>
                <a:gd name="connsiteY15" fmla="*/ 35719 h 85725"/>
                <a:gd name="connsiteX16" fmla="*/ 359568 w 359581"/>
                <a:gd name="connsiteY16" fmla="*/ 42863 h 85725"/>
                <a:gd name="connsiteX17" fmla="*/ 350043 w 359581"/>
                <a:gd name="connsiteY17" fmla="*/ 78581 h 85725"/>
                <a:gd name="connsiteX18" fmla="*/ 335756 w 359581"/>
                <a:gd name="connsiteY18" fmla="*/ 83344 h 85725"/>
                <a:gd name="connsiteX19" fmla="*/ 328612 w 359581"/>
                <a:gd name="connsiteY19" fmla="*/ 85725 h 85725"/>
                <a:gd name="connsiteX20" fmla="*/ 283368 w 359581"/>
                <a:gd name="connsiteY20" fmla="*/ 83344 h 85725"/>
                <a:gd name="connsiteX21" fmla="*/ 276225 w 359581"/>
                <a:gd name="connsiteY21" fmla="*/ 80963 h 85725"/>
                <a:gd name="connsiteX22" fmla="*/ 266700 w 359581"/>
                <a:gd name="connsiteY22" fmla="*/ 78581 h 85725"/>
                <a:gd name="connsiteX23" fmla="*/ 278606 w 359581"/>
                <a:gd name="connsiteY23" fmla="*/ 72202 h 85725"/>
                <a:gd name="connsiteX24" fmla="*/ 264320 w 359581"/>
                <a:gd name="connsiteY24" fmla="*/ 67821 h 85725"/>
                <a:gd name="connsiteX25" fmla="*/ 235744 w 359581"/>
                <a:gd name="connsiteY25" fmla="*/ 63058 h 85725"/>
                <a:gd name="connsiteX26" fmla="*/ 207168 w 359581"/>
                <a:gd name="connsiteY26" fmla="*/ 71438 h 85725"/>
                <a:gd name="connsiteX27" fmla="*/ 169069 w 359581"/>
                <a:gd name="connsiteY27" fmla="*/ 70584 h 85725"/>
                <a:gd name="connsiteX28" fmla="*/ 71437 w 359581"/>
                <a:gd name="connsiteY28" fmla="*/ 76200 h 85725"/>
                <a:gd name="connsiteX29" fmla="*/ 14287 w 359581"/>
                <a:gd name="connsiteY29" fmla="*/ 71438 h 85725"/>
                <a:gd name="connsiteX30" fmla="*/ 7143 w 359581"/>
                <a:gd name="connsiteY30" fmla="*/ 66675 h 85725"/>
                <a:gd name="connsiteX31" fmla="*/ 0 w 359581"/>
                <a:gd name="connsiteY31" fmla="*/ 52388 h 85725"/>
                <a:gd name="connsiteX32" fmla="*/ 4762 w 359581"/>
                <a:gd name="connsiteY32" fmla="*/ 26194 h 85725"/>
                <a:gd name="connsiteX0" fmla="*/ 4762 w 359581"/>
                <a:gd name="connsiteY0" fmla="*/ 26194 h 85725"/>
                <a:gd name="connsiteX1" fmla="*/ 11905 w 359581"/>
                <a:gd name="connsiteY1" fmla="*/ 9817 h 85725"/>
                <a:gd name="connsiteX2" fmla="*/ 28574 w 359581"/>
                <a:gd name="connsiteY2" fmla="*/ 9053 h 85725"/>
                <a:gd name="connsiteX3" fmla="*/ 35718 w 359581"/>
                <a:gd name="connsiteY3" fmla="*/ 4673 h 85725"/>
                <a:gd name="connsiteX4" fmla="*/ 66675 w 359581"/>
                <a:gd name="connsiteY4" fmla="*/ 11906 h 85725"/>
                <a:gd name="connsiteX5" fmla="*/ 90487 w 359581"/>
                <a:gd name="connsiteY5" fmla="*/ 4763 h 85725"/>
                <a:gd name="connsiteX6" fmla="*/ 97631 w 359581"/>
                <a:gd name="connsiteY6" fmla="*/ 2381 h 85725"/>
                <a:gd name="connsiteX7" fmla="*/ 109537 w 359581"/>
                <a:gd name="connsiteY7" fmla="*/ 0 h 85725"/>
                <a:gd name="connsiteX8" fmla="*/ 202406 w 359581"/>
                <a:gd name="connsiteY8" fmla="*/ 2381 h 85725"/>
                <a:gd name="connsiteX9" fmla="*/ 216693 w 359581"/>
                <a:gd name="connsiteY9" fmla="*/ 4763 h 85725"/>
                <a:gd name="connsiteX10" fmla="*/ 233362 w 359581"/>
                <a:gd name="connsiteY10" fmla="*/ 7144 h 85725"/>
                <a:gd name="connsiteX11" fmla="*/ 309562 w 359581"/>
                <a:gd name="connsiteY11" fmla="*/ 9525 h 85725"/>
                <a:gd name="connsiteX12" fmla="*/ 319087 w 359581"/>
                <a:gd name="connsiteY12" fmla="*/ 11906 h 85725"/>
                <a:gd name="connsiteX13" fmla="*/ 338137 w 359581"/>
                <a:gd name="connsiteY13" fmla="*/ 16669 h 85725"/>
                <a:gd name="connsiteX14" fmla="*/ 345281 w 359581"/>
                <a:gd name="connsiteY14" fmla="*/ 21431 h 85725"/>
                <a:gd name="connsiteX15" fmla="*/ 354806 w 359581"/>
                <a:gd name="connsiteY15" fmla="*/ 35719 h 85725"/>
                <a:gd name="connsiteX16" fmla="*/ 359568 w 359581"/>
                <a:gd name="connsiteY16" fmla="*/ 42863 h 85725"/>
                <a:gd name="connsiteX17" fmla="*/ 350043 w 359581"/>
                <a:gd name="connsiteY17" fmla="*/ 78581 h 85725"/>
                <a:gd name="connsiteX18" fmla="*/ 335756 w 359581"/>
                <a:gd name="connsiteY18" fmla="*/ 83344 h 85725"/>
                <a:gd name="connsiteX19" fmla="*/ 328612 w 359581"/>
                <a:gd name="connsiteY19" fmla="*/ 85725 h 85725"/>
                <a:gd name="connsiteX20" fmla="*/ 283368 w 359581"/>
                <a:gd name="connsiteY20" fmla="*/ 83344 h 85725"/>
                <a:gd name="connsiteX21" fmla="*/ 290513 w 359581"/>
                <a:gd name="connsiteY21" fmla="*/ 74965 h 85725"/>
                <a:gd name="connsiteX22" fmla="*/ 266700 w 359581"/>
                <a:gd name="connsiteY22" fmla="*/ 78581 h 85725"/>
                <a:gd name="connsiteX23" fmla="*/ 278606 w 359581"/>
                <a:gd name="connsiteY23" fmla="*/ 72202 h 85725"/>
                <a:gd name="connsiteX24" fmla="*/ 264320 w 359581"/>
                <a:gd name="connsiteY24" fmla="*/ 67821 h 85725"/>
                <a:gd name="connsiteX25" fmla="*/ 235744 w 359581"/>
                <a:gd name="connsiteY25" fmla="*/ 63058 h 85725"/>
                <a:gd name="connsiteX26" fmla="*/ 207168 w 359581"/>
                <a:gd name="connsiteY26" fmla="*/ 71438 h 85725"/>
                <a:gd name="connsiteX27" fmla="*/ 169069 w 359581"/>
                <a:gd name="connsiteY27" fmla="*/ 70584 h 85725"/>
                <a:gd name="connsiteX28" fmla="*/ 71437 w 359581"/>
                <a:gd name="connsiteY28" fmla="*/ 76200 h 85725"/>
                <a:gd name="connsiteX29" fmla="*/ 14287 w 359581"/>
                <a:gd name="connsiteY29" fmla="*/ 71438 h 85725"/>
                <a:gd name="connsiteX30" fmla="*/ 7143 w 359581"/>
                <a:gd name="connsiteY30" fmla="*/ 66675 h 85725"/>
                <a:gd name="connsiteX31" fmla="*/ 0 w 359581"/>
                <a:gd name="connsiteY31" fmla="*/ 52388 h 85725"/>
                <a:gd name="connsiteX32" fmla="*/ 4762 w 359581"/>
                <a:gd name="connsiteY32" fmla="*/ 26194 h 85725"/>
                <a:gd name="connsiteX0" fmla="*/ 4762 w 359581"/>
                <a:gd name="connsiteY0" fmla="*/ 26194 h 85725"/>
                <a:gd name="connsiteX1" fmla="*/ 11905 w 359581"/>
                <a:gd name="connsiteY1" fmla="*/ 9817 h 85725"/>
                <a:gd name="connsiteX2" fmla="*/ 28574 w 359581"/>
                <a:gd name="connsiteY2" fmla="*/ 9053 h 85725"/>
                <a:gd name="connsiteX3" fmla="*/ 35718 w 359581"/>
                <a:gd name="connsiteY3" fmla="*/ 4673 h 85725"/>
                <a:gd name="connsiteX4" fmla="*/ 66675 w 359581"/>
                <a:gd name="connsiteY4" fmla="*/ 11906 h 85725"/>
                <a:gd name="connsiteX5" fmla="*/ 90487 w 359581"/>
                <a:gd name="connsiteY5" fmla="*/ 4763 h 85725"/>
                <a:gd name="connsiteX6" fmla="*/ 97631 w 359581"/>
                <a:gd name="connsiteY6" fmla="*/ 2381 h 85725"/>
                <a:gd name="connsiteX7" fmla="*/ 109537 w 359581"/>
                <a:gd name="connsiteY7" fmla="*/ 0 h 85725"/>
                <a:gd name="connsiteX8" fmla="*/ 202406 w 359581"/>
                <a:gd name="connsiteY8" fmla="*/ 2381 h 85725"/>
                <a:gd name="connsiteX9" fmla="*/ 216693 w 359581"/>
                <a:gd name="connsiteY9" fmla="*/ 4763 h 85725"/>
                <a:gd name="connsiteX10" fmla="*/ 233362 w 359581"/>
                <a:gd name="connsiteY10" fmla="*/ 7144 h 85725"/>
                <a:gd name="connsiteX11" fmla="*/ 309562 w 359581"/>
                <a:gd name="connsiteY11" fmla="*/ 9525 h 85725"/>
                <a:gd name="connsiteX12" fmla="*/ 319087 w 359581"/>
                <a:gd name="connsiteY12" fmla="*/ 11906 h 85725"/>
                <a:gd name="connsiteX13" fmla="*/ 338137 w 359581"/>
                <a:gd name="connsiteY13" fmla="*/ 16669 h 85725"/>
                <a:gd name="connsiteX14" fmla="*/ 345281 w 359581"/>
                <a:gd name="connsiteY14" fmla="*/ 21431 h 85725"/>
                <a:gd name="connsiteX15" fmla="*/ 354806 w 359581"/>
                <a:gd name="connsiteY15" fmla="*/ 35719 h 85725"/>
                <a:gd name="connsiteX16" fmla="*/ 359568 w 359581"/>
                <a:gd name="connsiteY16" fmla="*/ 42863 h 85725"/>
                <a:gd name="connsiteX17" fmla="*/ 350043 w 359581"/>
                <a:gd name="connsiteY17" fmla="*/ 78581 h 85725"/>
                <a:gd name="connsiteX18" fmla="*/ 335756 w 359581"/>
                <a:gd name="connsiteY18" fmla="*/ 83344 h 85725"/>
                <a:gd name="connsiteX19" fmla="*/ 328612 w 359581"/>
                <a:gd name="connsiteY19" fmla="*/ 85725 h 85725"/>
                <a:gd name="connsiteX20" fmla="*/ 283368 w 359581"/>
                <a:gd name="connsiteY20" fmla="*/ 83344 h 85725"/>
                <a:gd name="connsiteX21" fmla="*/ 290513 w 359581"/>
                <a:gd name="connsiteY21" fmla="*/ 74965 h 85725"/>
                <a:gd name="connsiteX22" fmla="*/ 266700 w 359581"/>
                <a:gd name="connsiteY22" fmla="*/ 78581 h 85725"/>
                <a:gd name="connsiteX23" fmla="*/ 285750 w 359581"/>
                <a:gd name="connsiteY23" fmla="*/ 64205 h 85725"/>
                <a:gd name="connsiteX24" fmla="*/ 264320 w 359581"/>
                <a:gd name="connsiteY24" fmla="*/ 67821 h 85725"/>
                <a:gd name="connsiteX25" fmla="*/ 235744 w 359581"/>
                <a:gd name="connsiteY25" fmla="*/ 63058 h 85725"/>
                <a:gd name="connsiteX26" fmla="*/ 207168 w 359581"/>
                <a:gd name="connsiteY26" fmla="*/ 71438 h 85725"/>
                <a:gd name="connsiteX27" fmla="*/ 169069 w 359581"/>
                <a:gd name="connsiteY27" fmla="*/ 70584 h 85725"/>
                <a:gd name="connsiteX28" fmla="*/ 71437 w 359581"/>
                <a:gd name="connsiteY28" fmla="*/ 76200 h 85725"/>
                <a:gd name="connsiteX29" fmla="*/ 14287 w 359581"/>
                <a:gd name="connsiteY29" fmla="*/ 71438 h 85725"/>
                <a:gd name="connsiteX30" fmla="*/ 7143 w 359581"/>
                <a:gd name="connsiteY30" fmla="*/ 66675 h 85725"/>
                <a:gd name="connsiteX31" fmla="*/ 0 w 359581"/>
                <a:gd name="connsiteY31" fmla="*/ 52388 h 85725"/>
                <a:gd name="connsiteX32" fmla="*/ 4762 w 359581"/>
                <a:gd name="connsiteY32" fmla="*/ 26194 h 85725"/>
                <a:gd name="connsiteX0" fmla="*/ 4762 w 359581"/>
                <a:gd name="connsiteY0" fmla="*/ 26194 h 85725"/>
                <a:gd name="connsiteX1" fmla="*/ 11905 w 359581"/>
                <a:gd name="connsiteY1" fmla="*/ 9817 h 85725"/>
                <a:gd name="connsiteX2" fmla="*/ 28574 w 359581"/>
                <a:gd name="connsiteY2" fmla="*/ 9053 h 85725"/>
                <a:gd name="connsiteX3" fmla="*/ 35718 w 359581"/>
                <a:gd name="connsiteY3" fmla="*/ 4673 h 85725"/>
                <a:gd name="connsiteX4" fmla="*/ 66675 w 359581"/>
                <a:gd name="connsiteY4" fmla="*/ 11906 h 85725"/>
                <a:gd name="connsiteX5" fmla="*/ 90487 w 359581"/>
                <a:gd name="connsiteY5" fmla="*/ 4763 h 85725"/>
                <a:gd name="connsiteX6" fmla="*/ 97631 w 359581"/>
                <a:gd name="connsiteY6" fmla="*/ 2381 h 85725"/>
                <a:gd name="connsiteX7" fmla="*/ 109537 w 359581"/>
                <a:gd name="connsiteY7" fmla="*/ 0 h 85725"/>
                <a:gd name="connsiteX8" fmla="*/ 202406 w 359581"/>
                <a:gd name="connsiteY8" fmla="*/ 2381 h 85725"/>
                <a:gd name="connsiteX9" fmla="*/ 216693 w 359581"/>
                <a:gd name="connsiteY9" fmla="*/ 4763 h 85725"/>
                <a:gd name="connsiteX10" fmla="*/ 233362 w 359581"/>
                <a:gd name="connsiteY10" fmla="*/ 7144 h 85725"/>
                <a:gd name="connsiteX11" fmla="*/ 309562 w 359581"/>
                <a:gd name="connsiteY11" fmla="*/ 9525 h 85725"/>
                <a:gd name="connsiteX12" fmla="*/ 319087 w 359581"/>
                <a:gd name="connsiteY12" fmla="*/ 11906 h 85725"/>
                <a:gd name="connsiteX13" fmla="*/ 338137 w 359581"/>
                <a:gd name="connsiteY13" fmla="*/ 16669 h 85725"/>
                <a:gd name="connsiteX14" fmla="*/ 345281 w 359581"/>
                <a:gd name="connsiteY14" fmla="*/ 21431 h 85725"/>
                <a:gd name="connsiteX15" fmla="*/ 354806 w 359581"/>
                <a:gd name="connsiteY15" fmla="*/ 35719 h 85725"/>
                <a:gd name="connsiteX16" fmla="*/ 359568 w 359581"/>
                <a:gd name="connsiteY16" fmla="*/ 42863 h 85725"/>
                <a:gd name="connsiteX17" fmla="*/ 350043 w 359581"/>
                <a:gd name="connsiteY17" fmla="*/ 78581 h 85725"/>
                <a:gd name="connsiteX18" fmla="*/ 335756 w 359581"/>
                <a:gd name="connsiteY18" fmla="*/ 83344 h 85725"/>
                <a:gd name="connsiteX19" fmla="*/ 328612 w 359581"/>
                <a:gd name="connsiteY19" fmla="*/ 85725 h 85725"/>
                <a:gd name="connsiteX20" fmla="*/ 300037 w 359581"/>
                <a:gd name="connsiteY20" fmla="*/ 83344 h 85725"/>
                <a:gd name="connsiteX21" fmla="*/ 290513 w 359581"/>
                <a:gd name="connsiteY21" fmla="*/ 74965 h 85725"/>
                <a:gd name="connsiteX22" fmla="*/ 266700 w 359581"/>
                <a:gd name="connsiteY22" fmla="*/ 78581 h 85725"/>
                <a:gd name="connsiteX23" fmla="*/ 285750 w 359581"/>
                <a:gd name="connsiteY23" fmla="*/ 64205 h 85725"/>
                <a:gd name="connsiteX24" fmla="*/ 264320 w 359581"/>
                <a:gd name="connsiteY24" fmla="*/ 67821 h 85725"/>
                <a:gd name="connsiteX25" fmla="*/ 235744 w 359581"/>
                <a:gd name="connsiteY25" fmla="*/ 63058 h 85725"/>
                <a:gd name="connsiteX26" fmla="*/ 207168 w 359581"/>
                <a:gd name="connsiteY26" fmla="*/ 71438 h 85725"/>
                <a:gd name="connsiteX27" fmla="*/ 169069 w 359581"/>
                <a:gd name="connsiteY27" fmla="*/ 70584 h 85725"/>
                <a:gd name="connsiteX28" fmla="*/ 71437 w 359581"/>
                <a:gd name="connsiteY28" fmla="*/ 76200 h 85725"/>
                <a:gd name="connsiteX29" fmla="*/ 14287 w 359581"/>
                <a:gd name="connsiteY29" fmla="*/ 71438 h 85725"/>
                <a:gd name="connsiteX30" fmla="*/ 7143 w 359581"/>
                <a:gd name="connsiteY30" fmla="*/ 66675 h 85725"/>
                <a:gd name="connsiteX31" fmla="*/ 0 w 359581"/>
                <a:gd name="connsiteY31" fmla="*/ 52388 h 85725"/>
                <a:gd name="connsiteX32" fmla="*/ 4762 w 359581"/>
                <a:gd name="connsiteY32" fmla="*/ 26194 h 85725"/>
                <a:gd name="connsiteX0" fmla="*/ 4762 w 359581"/>
                <a:gd name="connsiteY0" fmla="*/ 26194 h 85725"/>
                <a:gd name="connsiteX1" fmla="*/ 11905 w 359581"/>
                <a:gd name="connsiteY1" fmla="*/ 9817 h 85725"/>
                <a:gd name="connsiteX2" fmla="*/ 28574 w 359581"/>
                <a:gd name="connsiteY2" fmla="*/ 9053 h 85725"/>
                <a:gd name="connsiteX3" fmla="*/ 35718 w 359581"/>
                <a:gd name="connsiteY3" fmla="*/ 4673 h 85725"/>
                <a:gd name="connsiteX4" fmla="*/ 66675 w 359581"/>
                <a:gd name="connsiteY4" fmla="*/ 11906 h 85725"/>
                <a:gd name="connsiteX5" fmla="*/ 90487 w 359581"/>
                <a:gd name="connsiteY5" fmla="*/ 4763 h 85725"/>
                <a:gd name="connsiteX6" fmla="*/ 97631 w 359581"/>
                <a:gd name="connsiteY6" fmla="*/ 2381 h 85725"/>
                <a:gd name="connsiteX7" fmla="*/ 109537 w 359581"/>
                <a:gd name="connsiteY7" fmla="*/ 0 h 85725"/>
                <a:gd name="connsiteX8" fmla="*/ 202406 w 359581"/>
                <a:gd name="connsiteY8" fmla="*/ 2381 h 85725"/>
                <a:gd name="connsiteX9" fmla="*/ 216693 w 359581"/>
                <a:gd name="connsiteY9" fmla="*/ 4763 h 85725"/>
                <a:gd name="connsiteX10" fmla="*/ 233362 w 359581"/>
                <a:gd name="connsiteY10" fmla="*/ 7144 h 85725"/>
                <a:gd name="connsiteX11" fmla="*/ 309562 w 359581"/>
                <a:gd name="connsiteY11" fmla="*/ 9525 h 85725"/>
                <a:gd name="connsiteX12" fmla="*/ 319087 w 359581"/>
                <a:gd name="connsiteY12" fmla="*/ 11906 h 85725"/>
                <a:gd name="connsiteX13" fmla="*/ 338137 w 359581"/>
                <a:gd name="connsiteY13" fmla="*/ 16669 h 85725"/>
                <a:gd name="connsiteX14" fmla="*/ 345281 w 359581"/>
                <a:gd name="connsiteY14" fmla="*/ 21431 h 85725"/>
                <a:gd name="connsiteX15" fmla="*/ 354806 w 359581"/>
                <a:gd name="connsiteY15" fmla="*/ 35719 h 85725"/>
                <a:gd name="connsiteX16" fmla="*/ 359568 w 359581"/>
                <a:gd name="connsiteY16" fmla="*/ 42863 h 85725"/>
                <a:gd name="connsiteX17" fmla="*/ 350043 w 359581"/>
                <a:gd name="connsiteY17" fmla="*/ 78581 h 85725"/>
                <a:gd name="connsiteX18" fmla="*/ 335756 w 359581"/>
                <a:gd name="connsiteY18" fmla="*/ 83344 h 85725"/>
                <a:gd name="connsiteX19" fmla="*/ 328612 w 359581"/>
                <a:gd name="connsiteY19" fmla="*/ 85725 h 85725"/>
                <a:gd name="connsiteX20" fmla="*/ 300037 w 359581"/>
                <a:gd name="connsiteY20" fmla="*/ 83344 h 85725"/>
                <a:gd name="connsiteX21" fmla="*/ 290513 w 359581"/>
                <a:gd name="connsiteY21" fmla="*/ 74965 h 85725"/>
                <a:gd name="connsiteX22" fmla="*/ 266700 w 359581"/>
                <a:gd name="connsiteY22" fmla="*/ 78581 h 85725"/>
                <a:gd name="connsiteX23" fmla="*/ 285750 w 359581"/>
                <a:gd name="connsiteY23" fmla="*/ 64205 h 85725"/>
                <a:gd name="connsiteX24" fmla="*/ 280989 w 359581"/>
                <a:gd name="connsiteY24" fmla="*/ 71820 h 85725"/>
                <a:gd name="connsiteX25" fmla="*/ 235744 w 359581"/>
                <a:gd name="connsiteY25" fmla="*/ 63058 h 85725"/>
                <a:gd name="connsiteX26" fmla="*/ 207168 w 359581"/>
                <a:gd name="connsiteY26" fmla="*/ 71438 h 85725"/>
                <a:gd name="connsiteX27" fmla="*/ 169069 w 359581"/>
                <a:gd name="connsiteY27" fmla="*/ 70584 h 85725"/>
                <a:gd name="connsiteX28" fmla="*/ 71437 w 359581"/>
                <a:gd name="connsiteY28" fmla="*/ 76200 h 85725"/>
                <a:gd name="connsiteX29" fmla="*/ 14287 w 359581"/>
                <a:gd name="connsiteY29" fmla="*/ 71438 h 85725"/>
                <a:gd name="connsiteX30" fmla="*/ 7143 w 359581"/>
                <a:gd name="connsiteY30" fmla="*/ 66675 h 85725"/>
                <a:gd name="connsiteX31" fmla="*/ 0 w 359581"/>
                <a:gd name="connsiteY31" fmla="*/ 52388 h 85725"/>
                <a:gd name="connsiteX32" fmla="*/ 4762 w 359581"/>
                <a:gd name="connsiteY32" fmla="*/ 26194 h 85725"/>
                <a:gd name="connsiteX0" fmla="*/ 4762 w 359581"/>
                <a:gd name="connsiteY0" fmla="*/ 26194 h 85725"/>
                <a:gd name="connsiteX1" fmla="*/ 11905 w 359581"/>
                <a:gd name="connsiteY1" fmla="*/ 9817 h 85725"/>
                <a:gd name="connsiteX2" fmla="*/ 28574 w 359581"/>
                <a:gd name="connsiteY2" fmla="*/ 9053 h 85725"/>
                <a:gd name="connsiteX3" fmla="*/ 35718 w 359581"/>
                <a:gd name="connsiteY3" fmla="*/ 4673 h 85725"/>
                <a:gd name="connsiteX4" fmla="*/ 66675 w 359581"/>
                <a:gd name="connsiteY4" fmla="*/ 11906 h 85725"/>
                <a:gd name="connsiteX5" fmla="*/ 90487 w 359581"/>
                <a:gd name="connsiteY5" fmla="*/ 4763 h 85725"/>
                <a:gd name="connsiteX6" fmla="*/ 97631 w 359581"/>
                <a:gd name="connsiteY6" fmla="*/ 2381 h 85725"/>
                <a:gd name="connsiteX7" fmla="*/ 109537 w 359581"/>
                <a:gd name="connsiteY7" fmla="*/ 0 h 85725"/>
                <a:gd name="connsiteX8" fmla="*/ 202406 w 359581"/>
                <a:gd name="connsiteY8" fmla="*/ 2381 h 85725"/>
                <a:gd name="connsiteX9" fmla="*/ 216693 w 359581"/>
                <a:gd name="connsiteY9" fmla="*/ 4763 h 85725"/>
                <a:gd name="connsiteX10" fmla="*/ 233362 w 359581"/>
                <a:gd name="connsiteY10" fmla="*/ 7144 h 85725"/>
                <a:gd name="connsiteX11" fmla="*/ 309562 w 359581"/>
                <a:gd name="connsiteY11" fmla="*/ 9525 h 85725"/>
                <a:gd name="connsiteX12" fmla="*/ 319087 w 359581"/>
                <a:gd name="connsiteY12" fmla="*/ 11906 h 85725"/>
                <a:gd name="connsiteX13" fmla="*/ 338137 w 359581"/>
                <a:gd name="connsiteY13" fmla="*/ 16669 h 85725"/>
                <a:gd name="connsiteX14" fmla="*/ 345281 w 359581"/>
                <a:gd name="connsiteY14" fmla="*/ 21431 h 85725"/>
                <a:gd name="connsiteX15" fmla="*/ 354806 w 359581"/>
                <a:gd name="connsiteY15" fmla="*/ 35719 h 85725"/>
                <a:gd name="connsiteX16" fmla="*/ 359568 w 359581"/>
                <a:gd name="connsiteY16" fmla="*/ 42863 h 85725"/>
                <a:gd name="connsiteX17" fmla="*/ 350043 w 359581"/>
                <a:gd name="connsiteY17" fmla="*/ 78581 h 85725"/>
                <a:gd name="connsiteX18" fmla="*/ 335756 w 359581"/>
                <a:gd name="connsiteY18" fmla="*/ 83344 h 85725"/>
                <a:gd name="connsiteX19" fmla="*/ 328612 w 359581"/>
                <a:gd name="connsiteY19" fmla="*/ 85725 h 85725"/>
                <a:gd name="connsiteX20" fmla="*/ 300037 w 359581"/>
                <a:gd name="connsiteY20" fmla="*/ 83344 h 85725"/>
                <a:gd name="connsiteX21" fmla="*/ 290513 w 359581"/>
                <a:gd name="connsiteY21" fmla="*/ 74965 h 85725"/>
                <a:gd name="connsiteX22" fmla="*/ 266700 w 359581"/>
                <a:gd name="connsiteY22" fmla="*/ 78581 h 85725"/>
                <a:gd name="connsiteX23" fmla="*/ 285750 w 359581"/>
                <a:gd name="connsiteY23" fmla="*/ 64205 h 85725"/>
                <a:gd name="connsiteX24" fmla="*/ 280989 w 359581"/>
                <a:gd name="connsiteY24" fmla="*/ 71820 h 85725"/>
                <a:gd name="connsiteX25" fmla="*/ 235744 w 359581"/>
                <a:gd name="connsiteY25" fmla="*/ 63058 h 85725"/>
                <a:gd name="connsiteX26" fmla="*/ 207168 w 359581"/>
                <a:gd name="connsiteY26" fmla="*/ 71438 h 85725"/>
                <a:gd name="connsiteX27" fmla="*/ 150019 w 359581"/>
                <a:gd name="connsiteY27" fmla="*/ 68585 h 85725"/>
                <a:gd name="connsiteX28" fmla="*/ 71437 w 359581"/>
                <a:gd name="connsiteY28" fmla="*/ 76200 h 85725"/>
                <a:gd name="connsiteX29" fmla="*/ 14287 w 359581"/>
                <a:gd name="connsiteY29" fmla="*/ 71438 h 85725"/>
                <a:gd name="connsiteX30" fmla="*/ 7143 w 359581"/>
                <a:gd name="connsiteY30" fmla="*/ 66675 h 85725"/>
                <a:gd name="connsiteX31" fmla="*/ 0 w 359581"/>
                <a:gd name="connsiteY31" fmla="*/ 52388 h 85725"/>
                <a:gd name="connsiteX32" fmla="*/ 4762 w 359581"/>
                <a:gd name="connsiteY32" fmla="*/ 26194 h 85725"/>
                <a:gd name="connsiteX0" fmla="*/ 4762 w 359581"/>
                <a:gd name="connsiteY0" fmla="*/ 26194 h 85725"/>
                <a:gd name="connsiteX1" fmla="*/ 11905 w 359581"/>
                <a:gd name="connsiteY1" fmla="*/ 9817 h 85725"/>
                <a:gd name="connsiteX2" fmla="*/ 28574 w 359581"/>
                <a:gd name="connsiteY2" fmla="*/ 9053 h 85725"/>
                <a:gd name="connsiteX3" fmla="*/ 35718 w 359581"/>
                <a:gd name="connsiteY3" fmla="*/ 4673 h 85725"/>
                <a:gd name="connsiteX4" fmla="*/ 66675 w 359581"/>
                <a:gd name="connsiteY4" fmla="*/ 11906 h 85725"/>
                <a:gd name="connsiteX5" fmla="*/ 90487 w 359581"/>
                <a:gd name="connsiteY5" fmla="*/ 4763 h 85725"/>
                <a:gd name="connsiteX6" fmla="*/ 97631 w 359581"/>
                <a:gd name="connsiteY6" fmla="*/ 2381 h 85725"/>
                <a:gd name="connsiteX7" fmla="*/ 109537 w 359581"/>
                <a:gd name="connsiteY7" fmla="*/ 0 h 85725"/>
                <a:gd name="connsiteX8" fmla="*/ 202406 w 359581"/>
                <a:gd name="connsiteY8" fmla="*/ 2381 h 85725"/>
                <a:gd name="connsiteX9" fmla="*/ 216693 w 359581"/>
                <a:gd name="connsiteY9" fmla="*/ 4763 h 85725"/>
                <a:gd name="connsiteX10" fmla="*/ 233362 w 359581"/>
                <a:gd name="connsiteY10" fmla="*/ 7144 h 85725"/>
                <a:gd name="connsiteX11" fmla="*/ 309562 w 359581"/>
                <a:gd name="connsiteY11" fmla="*/ 9525 h 85725"/>
                <a:gd name="connsiteX12" fmla="*/ 319087 w 359581"/>
                <a:gd name="connsiteY12" fmla="*/ 11906 h 85725"/>
                <a:gd name="connsiteX13" fmla="*/ 338137 w 359581"/>
                <a:gd name="connsiteY13" fmla="*/ 16669 h 85725"/>
                <a:gd name="connsiteX14" fmla="*/ 345281 w 359581"/>
                <a:gd name="connsiteY14" fmla="*/ 21431 h 85725"/>
                <a:gd name="connsiteX15" fmla="*/ 354806 w 359581"/>
                <a:gd name="connsiteY15" fmla="*/ 35719 h 85725"/>
                <a:gd name="connsiteX16" fmla="*/ 359568 w 359581"/>
                <a:gd name="connsiteY16" fmla="*/ 42863 h 85725"/>
                <a:gd name="connsiteX17" fmla="*/ 350043 w 359581"/>
                <a:gd name="connsiteY17" fmla="*/ 78581 h 85725"/>
                <a:gd name="connsiteX18" fmla="*/ 335756 w 359581"/>
                <a:gd name="connsiteY18" fmla="*/ 83344 h 85725"/>
                <a:gd name="connsiteX19" fmla="*/ 328612 w 359581"/>
                <a:gd name="connsiteY19" fmla="*/ 85725 h 85725"/>
                <a:gd name="connsiteX20" fmla="*/ 300037 w 359581"/>
                <a:gd name="connsiteY20" fmla="*/ 83344 h 85725"/>
                <a:gd name="connsiteX21" fmla="*/ 290513 w 359581"/>
                <a:gd name="connsiteY21" fmla="*/ 74965 h 85725"/>
                <a:gd name="connsiteX22" fmla="*/ 266700 w 359581"/>
                <a:gd name="connsiteY22" fmla="*/ 78581 h 85725"/>
                <a:gd name="connsiteX23" fmla="*/ 285750 w 359581"/>
                <a:gd name="connsiteY23" fmla="*/ 64205 h 85725"/>
                <a:gd name="connsiteX24" fmla="*/ 273845 w 359581"/>
                <a:gd name="connsiteY24" fmla="*/ 59824 h 85725"/>
                <a:gd name="connsiteX25" fmla="*/ 235744 w 359581"/>
                <a:gd name="connsiteY25" fmla="*/ 63058 h 85725"/>
                <a:gd name="connsiteX26" fmla="*/ 207168 w 359581"/>
                <a:gd name="connsiteY26" fmla="*/ 71438 h 85725"/>
                <a:gd name="connsiteX27" fmla="*/ 150019 w 359581"/>
                <a:gd name="connsiteY27" fmla="*/ 68585 h 85725"/>
                <a:gd name="connsiteX28" fmla="*/ 71437 w 359581"/>
                <a:gd name="connsiteY28" fmla="*/ 76200 h 85725"/>
                <a:gd name="connsiteX29" fmla="*/ 14287 w 359581"/>
                <a:gd name="connsiteY29" fmla="*/ 71438 h 85725"/>
                <a:gd name="connsiteX30" fmla="*/ 7143 w 359581"/>
                <a:gd name="connsiteY30" fmla="*/ 66675 h 85725"/>
                <a:gd name="connsiteX31" fmla="*/ 0 w 359581"/>
                <a:gd name="connsiteY31" fmla="*/ 52388 h 85725"/>
                <a:gd name="connsiteX32" fmla="*/ 4762 w 359581"/>
                <a:gd name="connsiteY32" fmla="*/ 26194 h 85725"/>
                <a:gd name="connsiteX0" fmla="*/ 4762 w 359581"/>
                <a:gd name="connsiteY0" fmla="*/ 26194 h 85725"/>
                <a:gd name="connsiteX1" fmla="*/ 11905 w 359581"/>
                <a:gd name="connsiteY1" fmla="*/ 9817 h 85725"/>
                <a:gd name="connsiteX2" fmla="*/ 28574 w 359581"/>
                <a:gd name="connsiteY2" fmla="*/ 9053 h 85725"/>
                <a:gd name="connsiteX3" fmla="*/ 35718 w 359581"/>
                <a:gd name="connsiteY3" fmla="*/ 4673 h 85725"/>
                <a:gd name="connsiteX4" fmla="*/ 66675 w 359581"/>
                <a:gd name="connsiteY4" fmla="*/ 11906 h 85725"/>
                <a:gd name="connsiteX5" fmla="*/ 90487 w 359581"/>
                <a:gd name="connsiteY5" fmla="*/ 4763 h 85725"/>
                <a:gd name="connsiteX6" fmla="*/ 97631 w 359581"/>
                <a:gd name="connsiteY6" fmla="*/ 2381 h 85725"/>
                <a:gd name="connsiteX7" fmla="*/ 109537 w 359581"/>
                <a:gd name="connsiteY7" fmla="*/ 0 h 85725"/>
                <a:gd name="connsiteX8" fmla="*/ 202406 w 359581"/>
                <a:gd name="connsiteY8" fmla="*/ 2381 h 85725"/>
                <a:gd name="connsiteX9" fmla="*/ 216693 w 359581"/>
                <a:gd name="connsiteY9" fmla="*/ 4763 h 85725"/>
                <a:gd name="connsiteX10" fmla="*/ 233362 w 359581"/>
                <a:gd name="connsiteY10" fmla="*/ 7144 h 85725"/>
                <a:gd name="connsiteX11" fmla="*/ 309562 w 359581"/>
                <a:gd name="connsiteY11" fmla="*/ 9525 h 85725"/>
                <a:gd name="connsiteX12" fmla="*/ 319087 w 359581"/>
                <a:gd name="connsiteY12" fmla="*/ 11906 h 85725"/>
                <a:gd name="connsiteX13" fmla="*/ 338137 w 359581"/>
                <a:gd name="connsiteY13" fmla="*/ 16669 h 85725"/>
                <a:gd name="connsiteX14" fmla="*/ 345281 w 359581"/>
                <a:gd name="connsiteY14" fmla="*/ 21431 h 85725"/>
                <a:gd name="connsiteX15" fmla="*/ 354806 w 359581"/>
                <a:gd name="connsiteY15" fmla="*/ 35719 h 85725"/>
                <a:gd name="connsiteX16" fmla="*/ 359568 w 359581"/>
                <a:gd name="connsiteY16" fmla="*/ 42863 h 85725"/>
                <a:gd name="connsiteX17" fmla="*/ 350043 w 359581"/>
                <a:gd name="connsiteY17" fmla="*/ 78581 h 85725"/>
                <a:gd name="connsiteX18" fmla="*/ 335756 w 359581"/>
                <a:gd name="connsiteY18" fmla="*/ 83344 h 85725"/>
                <a:gd name="connsiteX19" fmla="*/ 328612 w 359581"/>
                <a:gd name="connsiteY19" fmla="*/ 85725 h 85725"/>
                <a:gd name="connsiteX20" fmla="*/ 300037 w 359581"/>
                <a:gd name="connsiteY20" fmla="*/ 83344 h 85725"/>
                <a:gd name="connsiteX21" fmla="*/ 290513 w 359581"/>
                <a:gd name="connsiteY21" fmla="*/ 74965 h 85725"/>
                <a:gd name="connsiteX22" fmla="*/ 288132 w 359581"/>
                <a:gd name="connsiteY22" fmla="*/ 82580 h 85725"/>
                <a:gd name="connsiteX23" fmla="*/ 285750 w 359581"/>
                <a:gd name="connsiteY23" fmla="*/ 64205 h 85725"/>
                <a:gd name="connsiteX24" fmla="*/ 273845 w 359581"/>
                <a:gd name="connsiteY24" fmla="*/ 59824 h 85725"/>
                <a:gd name="connsiteX25" fmla="*/ 235744 w 359581"/>
                <a:gd name="connsiteY25" fmla="*/ 63058 h 85725"/>
                <a:gd name="connsiteX26" fmla="*/ 207168 w 359581"/>
                <a:gd name="connsiteY26" fmla="*/ 71438 h 85725"/>
                <a:gd name="connsiteX27" fmla="*/ 150019 w 359581"/>
                <a:gd name="connsiteY27" fmla="*/ 68585 h 85725"/>
                <a:gd name="connsiteX28" fmla="*/ 71437 w 359581"/>
                <a:gd name="connsiteY28" fmla="*/ 76200 h 85725"/>
                <a:gd name="connsiteX29" fmla="*/ 14287 w 359581"/>
                <a:gd name="connsiteY29" fmla="*/ 71438 h 85725"/>
                <a:gd name="connsiteX30" fmla="*/ 7143 w 359581"/>
                <a:gd name="connsiteY30" fmla="*/ 66675 h 85725"/>
                <a:gd name="connsiteX31" fmla="*/ 0 w 359581"/>
                <a:gd name="connsiteY31" fmla="*/ 52388 h 85725"/>
                <a:gd name="connsiteX32" fmla="*/ 4762 w 359581"/>
                <a:gd name="connsiteY32" fmla="*/ 26194 h 85725"/>
                <a:gd name="connsiteX0" fmla="*/ 4762 w 359581"/>
                <a:gd name="connsiteY0" fmla="*/ 26194 h 85725"/>
                <a:gd name="connsiteX1" fmla="*/ 11905 w 359581"/>
                <a:gd name="connsiteY1" fmla="*/ 9817 h 85725"/>
                <a:gd name="connsiteX2" fmla="*/ 28574 w 359581"/>
                <a:gd name="connsiteY2" fmla="*/ 9053 h 85725"/>
                <a:gd name="connsiteX3" fmla="*/ 35718 w 359581"/>
                <a:gd name="connsiteY3" fmla="*/ 4673 h 85725"/>
                <a:gd name="connsiteX4" fmla="*/ 66675 w 359581"/>
                <a:gd name="connsiteY4" fmla="*/ 11906 h 85725"/>
                <a:gd name="connsiteX5" fmla="*/ 90487 w 359581"/>
                <a:gd name="connsiteY5" fmla="*/ 4763 h 85725"/>
                <a:gd name="connsiteX6" fmla="*/ 97631 w 359581"/>
                <a:gd name="connsiteY6" fmla="*/ 2381 h 85725"/>
                <a:gd name="connsiteX7" fmla="*/ 109537 w 359581"/>
                <a:gd name="connsiteY7" fmla="*/ 0 h 85725"/>
                <a:gd name="connsiteX8" fmla="*/ 202406 w 359581"/>
                <a:gd name="connsiteY8" fmla="*/ 2381 h 85725"/>
                <a:gd name="connsiteX9" fmla="*/ 216693 w 359581"/>
                <a:gd name="connsiteY9" fmla="*/ 4763 h 85725"/>
                <a:gd name="connsiteX10" fmla="*/ 233362 w 359581"/>
                <a:gd name="connsiteY10" fmla="*/ 7144 h 85725"/>
                <a:gd name="connsiteX11" fmla="*/ 309562 w 359581"/>
                <a:gd name="connsiteY11" fmla="*/ 9525 h 85725"/>
                <a:gd name="connsiteX12" fmla="*/ 319087 w 359581"/>
                <a:gd name="connsiteY12" fmla="*/ 11906 h 85725"/>
                <a:gd name="connsiteX13" fmla="*/ 338137 w 359581"/>
                <a:gd name="connsiteY13" fmla="*/ 16669 h 85725"/>
                <a:gd name="connsiteX14" fmla="*/ 345281 w 359581"/>
                <a:gd name="connsiteY14" fmla="*/ 21431 h 85725"/>
                <a:gd name="connsiteX15" fmla="*/ 354806 w 359581"/>
                <a:gd name="connsiteY15" fmla="*/ 35719 h 85725"/>
                <a:gd name="connsiteX16" fmla="*/ 359568 w 359581"/>
                <a:gd name="connsiteY16" fmla="*/ 42863 h 85725"/>
                <a:gd name="connsiteX17" fmla="*/ 350043 w 359581"/>
                <a:gd name="connsiteY17" fmla="*/ 78581 h 85725"/>
                <a:gd name="connsiteX18" fmla="*/ 335756 w 359581"/>
                <a:gd name="connsiteY18" fmla="*/ 83344 h 85725"/>
                <a:gd name="connsiteX19" fmla="*/ 328612 w 359581"/>
                <a:gd name="connsiteY19" fmla="*/ 85725 h 85725"/>
                <a:gd name="connsiteX20" fmla="*/ 300037 w 359581"/>
                <a:gd name="connsiteY20" fmla="*/ 83344 h 85725"/>
                <a:gd name="connsiteX21" fmla="*/ 290513 w 359581"/>
                <a:gd name="connsiteY21" fmla="*/ 74965 h 85725"/>
                <a:gd name="connsiteX22" fmla="*/ 288132 w 359581"/>
                <a:gd name="connsiteY22" fmla="*/ 82580 h 85725"/>
                <a:gd name="connsiteX23" fmla="*/ 285750 w 359581"/>
                <a:gd name="connsiteY23" fmla="*/ 64205 h 85725"/>
                <a:gd name="connsiteX24" fmla="*/ 273845 w 359581"/>
                <a:gd name="connsiteY24" fmla="*/ 71820 h 85725"/>
                <a:gd name="connsiteX25" fmla="*/ 235744 w 359581"/>
                <a:gd name="connsiteY25" fmla="*/ 63058 h 85725"/>
                <a:gd name="connsiteX26" fmla="*/ 207168 w 359581"/>
                <a:gd name="connsiteY26" fmla="*/ 71438 h 85725"/>
                <a:gd name="connsiteX27" fmla="*/ 150019 w 359581"/>
                <a:gd name="connsiteY27" fmla="*/ 68585 h 85725"/>
                <a:gd name="connsiteX28" fmla="*/ 71437 w 359581"/>
                <a:gd name="connsiteY28" fmla="*/ 76200 h 85725"/>
                <a:gd name="connsiteX29" fmla="*/ 14287 w 359581"/>
                <a:gd name="connsiteY29" fmla="*/ 71438 h 85725"/>
                <a:gd name="connsiteX30" fmla="*/ 7143 w 359581"/>
                <a:gd name="connsiteY30" fmla="*/ 66675 h 85725"/>
                <a:gd name="connsiteX31" fmla="*/ 0 w 359581"/>
                <a:gd name="connsiteY31" fmla="*/ 52388 h 85725"/>
                <a:gd name="connsiteX32" fmla="*/ 4762 w 359581"/>
                <a:gd name="connsiteY32" fmla="*/ 26194 h 85725"/>
                <a:gd name="connsiteX0" fmla="*/ 4762 w 359581"/>
                <a:gd name="connsiteY0" fmla="*/ 26194 h 85725"/>
                <a:gd name="connsiteX1" fmla="*/ 11905 w 359581"/>
                <a:gd name="connsiteY1" fmla="*/ 9817 h 85725"/>
                <a:gd name="connsiteX2" fmla="*/ 28574 w 359581"/>
                <a:gd name="connsiteY2" fmla="*/ 9053 h 85725"/>
                <a:gd name="connsiteX3" fmla="*/ 35718 w 359581"/>
                <a:gd name="connsiteY3" fmla="*/ 4673 h 85725"/>
                <a:gd name="connsiteX4" fmla="*/ 66675 w 359581"/>
                <a:gd name="connsiteY4" fmla="*/ 11906 h 85725"/>
                <a:gd name="connsiteX5" fmla="*/ 90487 w 359581"/>
                <a:gd name="connsiteY5" fmla="*/ 4763 h 85725"/>
                <a:gd name="connsiteX6" fmla="*/ 97631 w 359581"/>
                <a:gd name="connsiteY6" fmla="*/ 2381 h 85725"/>
                <a:gd name="connsiteX7" fmla="*/ 109537 w 359581"/>
                <a:gd name="connsiteY7" fmla="*/ 0 h 85725"/>
                <a:gd name="connsiteX8" fmla="*/ 202406 w 359581"/>
                <a:gd name="connsiteY8" fmla="*/ 2381 h 85725"/>
                <a:gd name="connsiteX9" fmla="*/ 216693 w 359581"/>
                <a:gd name="connsiteY9" fmla="*/ 4763 h 85725"/>
                <a:gd name="connsiteX10" fmla="*/ 233362 w 359581"/>
                <a:gd name="connsiteY10" fmla="*/ 7144 h 85725"/>
                <a:gd name="connsiteX11" fmla="*/ 309562 w 359581"/>
                <a:gd name="connsiteY11" fmla="*/ 9525 h 85725"/>
                <a:gd name="connsiteX12" fmla="*/ 319087 w 359581"/>
                <a:gd name="connsiteY12" fmla="*/ 11906 h 85725"/>
                <a:gd name="connsiteX13" fmla="*/ 338137 w 359581"/>
                <a:gd name="connsiteY13" fmla="*/ 16669 h 85725"/>
                <a:gd name="connsiteX14" fmla="*/ 345281 w 359581"/>
                <a:gd name="connsiteY14" fmla="*/ 21431 h 85725"/>
                <a:gd name="connsiteX15" fmla="*/ 354806 w 359581"/>
                <a:gd name="connsiteY15" fmla="*/ 35719 h 85725"/>
                <a:gd name="connsiteX16" fmla="*/ 359568 w 359581"/>
                <a:gd name="connsiteY16" fmla="*/ 42863 h 85725"/>
                <a:gd name="connsiteX17" fmla="*/ 350043 w 359581"/>
                <a:gd name="connsiteY17" fmla="*/ 78581 h 85725"/>
                <a:gd name="connsiteX18" fmla="*/ 335756 w 359581"/>
                <a:gd name="connsiteY18" fmla="*/ 83344 h 85725"/>
                <a:gd name="connsiteX19" fmla="*/ 328612 w 359581"/>
                <a:gd name="connsiteY19" fmla="*/ 85725 h 85725"/>
                <a:gd name="connsiteX20" fmla="*/ 300037 w 359581"/>
                <a:gd name="connsiteY20" fmla="*/ 83344 h 85725"/>
                <a:gd name="connsiteX21" fmla="*/ 290513 w 359581"/>
                <a:gd name="connsiteY21" fmla="*/ 74965 h 85725"/>
                <a:gd name="connsiteX22" fmla="*/ 288132 w 359581"/>
                <a:gd name="connsiteY22" fmla="*/ 82580 h 85725"/>
                <a:gd name="connsiteX23" fmla="*/ 285750 w 359581"/>
                <a:gd name="connsiteY23" fmla="*/ 64205 h 85725"/>
                <a:gd name="connsiteX24" fmla="*/ 273845 w 359581"/>
                <a:gd name="connsiteY24" fmla="*/ 71820 h 85725"/>
                <a:gd name="connsiteX25" fmla="*/ 235744 w 359581"/>
                <a:gd name="connsiteY25" fmla="*/ 65057 h 85725"/>
                <a:gd name="connsiteX26" fmla="*/ 207168 w 359581"/>
                <a:gd name="connsiteY26" fmla="*/ 71438 h 85725"/>
                <a:gd name="connsiteX27" fmla="*/ 150019 w 359581"/>
                <a:gd name="connsiteY27" fmla="*/ 68585 h 85725"/>
                <a:gd name="connsiteX28" fmla="*/ 71437 w 359581"/>
                <a:gd name="connsiteY28" fmla="*/ 76200 h 85725"/>
                <a:gd name="connsiteX29" fmla="*/ 14287 w 359581"/>
                <a:gd name="connsiteY29" fmla="*/ 71438 h 85725"/>
                <a:gd name="connsiteX30" fmla="*/ 7143 w 359581"/>
                <a:gd name="connsiteY30" fmla="*/ 66675 h 85725"/>
                <a:gd name="connsiteX31" fmla="*/ 0 w 359581"/>
                <a:gd name="connsiteY31" fmla="*/ 52388 h 85725"/>
                <a:gd name="connsiteX32" fmla="*/ 4762 w 359581"/>
                <a:gd name="connsiteY32" fmla="*/ 26194 h 85725"/>
                <a:gd name="connsiteX0" fmla="*/ 4762 w 359581"/>
                <a:gd name="connsiteY0" fmla="*/ 26194 h 85725"/>
                <a:gd name="connsiteX1" fmla="*/ 11905 w 359581"/>
                <a:gd name="connsiteY1" fmla="*/ 9817 h 85725"/>
                <a:gd name="connsiteX2" fmla="*/ 28574 w 359581"/>
                <a:gd name="connsiteY2" fmla="*/ 9053 h 85725"/>
                <a:gd name="connsiteX3" fmla="*/ 35718 w 359581"/>
                <a:gd name="connsiteY3" fmla="*/ 4673 h 85725"/>
                <a:gd name="connsiteX4" fmla="*/ 66675 w 359581"/>
                <a:gd name="connsiteY4" fmla="*/ 11906 h 85725"/>
                <a:gd name="connsiteX5" fmla="*/ 90487 w 359581"/>
                <a:gd name="connsiteY5" fmla="*/ 4763 h 85725"/>
                <a:gd name="connsiteX6" fmla="*/ 97631 w 359581"/>
                <a:gd name="connsiteY6" fmla="*/ 2381 h 85725"/>
                <a:gd name="connsiteX7" fmla="*/ 109537 w 359581"/>
                <a:gd name="connsiteY7" fmla="*/ 0 h 85725"/>
                <a:gd name="connsiteX8" fmla="*/ 202406 w 359581"/>
                <a:gd name="connsiteY8" fmla="*/ 2381 h 85725"/>
                <a:gd name="connsiteX9" fmla="*/ 216693 w 359581"/>
                <a:gd name="connsiteY9" fmla="*/ 4763 h 85725"/>
                <a:gd name="connsiteX10" fmla="*/ 233362 w 359581"/>
                <a:gd name="connsiteY10" fmla="*/ 7144 h 85725"/>
                <a:gd name="connsiteX11" fmla="*/ 309562 w 359581"/>
                <a:gd name="connsiteY11" fmla="*/ 9525 h 85725"/>
                <a:gd name="connsiteX12" fmla="*/ 319087 w 359581"/>
                <a:gd name="connsiteY12" fmla="*/ 11906 h 85725"/>
                <a:gd name="connsiteX13" fmla="*/ 338137 w 359581"/>
                <a:gd name="connsiteY13" fmla="*/ 16669 h 85725"/>
                <a:gd name="connsiteX14" fmla="*/ 345281 w 359581"/>
                <a:gd name="connsiteY14" fmla="*/ 21431 h 85725"/>
                <a:gd name="connsiteX15" fmla="*/ 354806 w 359581"/>
                <a:gd name="connsiteY15" fmla="*/ 35719 h 85725"/>
                <a:gd name="connsiteX16" fmla="*/ 359568 w 359581"/>
                <a:gd name="connsiteY16" fmla="*/ 42863 h 85725"/>
                <a:gd name="connsiteX17" fmla="*/ 350043 w 359581"/>
                <a:gd name="connsiteY17" fmla="*/ 78581 h 85725"/>
                <a:gd name="connsiteX18" fmla="*/ 335756 w 359581"/>
                <a:gd name="connsiteY18" fmla="*/ 83344 h 85725"/>
                <a:gd name="connsiteX19" fmla="*/ 328612 w 359581"/>
                <a:gd name="connsiteY19" fmla="*/ 85725 h 85725"/>
                <a:gd name="connsiteX20" fmla="*/ 300037 w 359581"/>
                <a:gd name="connsiteY20" fmla="*/ 83344 h 85725"/>
                <a:gd name="connsiteX21" fmla="*/ 290513 w 359581"/>
                <a:gd name="connsiteY21" fmla="*/ 74965 h 85725"/>
                <a:gd name="connsiteX22" fmla="*/ 288132 w 359581"/>
                <a:gd name="connsiteY22" fmla="*/ 82580 h 85725"/>
                <a:gd name="connsiteX23" fmla="*/ 285750 w 359581"/>
                <a:gd name="connsiteY23" fmla="*/ 64205 h 85725"/>
                <a:gd name="connsiteX24" fmla="*/ 273845 w 359581"/>
                <a:gd name="connsiteY24" fmla="*/ 71820 h 85725"/>
                <a:gd name="connsiteX25" fmla="*/ 235744 w 359581"/>
                <a:gd name="connsiteY25" fmla="*/ 65057 h 85725"/>
                <a:gd name="connsiteX26" fmla="*/ 207168 w 359581"/>
                <a:gd name="connsiteY26" fmla="*/ 71438 h 85725"/>
                <a:gd name="connsiteX27" fmla="*/ 150019 w 359581"/>
                <a:gd name="connsiteY27" fmla="*/ 68585 h 85725"/>
                <a:gd name="connsiteX28" fmla="*/ 71437 w 359581"/>
                <a:gd name="connsiteY28" fmla="*/ 76200 h 85725"/>
                <a:gd name="connsiteX29" fmla="*/ 14287 w 359581"/>
                <a:gd name="connsiteY29" fmla="*/ 71438 h 85725"/>
                <a:gd name="connsiteX30" fmla="*/ 7143 w 359581"/>
                <a:gd name="connsiteY30" fmla="*/ 66675 h 85725"/>
                <a:gd name="connsiteX31" fmla="*/ 0 w 359581"/>
                <a:gd name="connsiteY31" fmla="*/ 52388 h 85725"/>
                <a:gd name="connsiteX32" fmla="*/ 4762 w 359581"/>
                <a:gd name="connsiteY32" fmla="*/ 26194 h 85725"/>
                <a:gd name="connsiteX0" fmla="*/ 4762 w 359581"/>
                <a:gd name="connsiteY0" fmla="*/ 26194 h 85725"/>
                <a:gd name="connsiteX1" fmla="*/ 11905 w 359581"/>
                <a:gd name="connsiteY1" fmla="*/ 9817 h 85725"/>
                <a:gd name="connsiteX2" fmla="*/ 28574 w 359581"/>
                <a:gd name="connsiteY2" fmla="*/ 9053 h 85725"/>
                <a:gd name="connsiteX3" fmla="*/ 35718 w 359581"/>
                <a:gd name="connsiteY3" fmla="*/ 4673 h 85725"/>
                <a:gd name="connsiteX4" fmla="*/ 66675 w 359581"/>
                <a:gd name="connsiteY4" fmla="*/ 11906 h 85725"/>
                <a:gd name="connsiteX5" fmla="*/ 90487 w 359581"/>
                <a:gd name="connsiteY5" fmla="*/ 4763 h 85725"/>
                <a:gd name="connsiteX6" fmla="*/ 97631 w 359581"/>
                <a:gd name="connsiteY6" fmla="*/ 2381 h 85725"/>
                <a:gd name="connsiteX7" fmla="*/ 109537 w 359581"/>
                <a:gd name="connsiteY7" fmla="*/ 0 h 85725"/>
                <a:gd name="connsiteX8" fmla="*/ 202406 w 359581"/>
                <a:gd name="connsiteY8" fmla="*/ 2381 h 85725"/>
                <a:gd name="connsiteX9" fmla="*/ 216693 w 359581"/>
                <a:gd name="connsiteY9" fmla="*/ 4763 h 85725"/>
                <a:gd name="connsiteX10" fmla="*/ 233362 w 359581"/>
                <a:gd name="connsiteY10" fmla="*/ 7144 h 85725"/>
                <a:gd name="connsiteX11" fmla="*/ 309562 w 359581"/>
                <a:gd name="connsiteY11" fmla="*/ 9525 h 85725"/>
                <a:gd name="connsiteX12" fmla="*/ 319087 w 359581"/>
                <a:gd name="connsiteY12" fmla="*/ 11906 h 85725"/>
                <a:gd name="connsiteX13" fmla="*/ 338137 w 359581"/>
                <a:gd name="connsiteY13" fmla="*/ 16669 h 85725"/>
                <a:gd name="connsiteX14" fmla="*/ 345281 w 359581"/>
                <a:gd name="connsiteY14" fmla="*/ 21431 h 85725"/>
                <a:gd name="connsiteX15" fmla="*/ 354806 w 359581"/>
                <a:gd name="connsiteY15" fmla="*/ 35719 h 85725"/>
                <a:gd name="connsiteX16" fmla="*/ 359568 w 359581"/>
                <a:gd name="connsiteY16" fmla="*/ 42863 h 85725"/>
                <a:gd name="connsiteX17" fmla="*/ 350043 w 359581"/>
                <a:gd name="connsiteY17" fmla="*/ 78581 h 85725"/>
                <a:gd name="connsiteX18" fmla="*/ 335756 w 359581"/>
                <a:gd name="connsiteY18" fmla="*/ 83344 h 85725"/>
                <a:gd name="connsiteX19" fmla="*/ 328612 w 359581"/>
                <a:gd name="connsiteY19" fmla="*/ 85725 h 85725"/>
                <a:gd name="connsiteX20" fmla="*/ 300037 w 359581"/>
                <a:gd name="connsiteY20" fmla="*/ 83344 h 85725"/>
                <a:gd name="connsiteX21" fmla="*/ 290513 w 359581"/>
                <a:gd name="connsiteY21" fmla="*/ 74965 h 85725"/>
                <a:gd name="connsiteX22" fmla="*/ 288132 w 359581"/>
                <a:gd name="connsiteY22" fmla="*/ 82580 h 85725"/>
                <a:gd name="connsiteX23" fmla="*/ 285750 w 359581"/>
                <a:gd name="connsiteY23" fmla="*/ 64205 h 85725"/>
                <a:gd name="connsiteX24" fmla="*/ 273845 w 359581"/>
                <a:gd name="connsiteY24" fmla="*/ 71820 h 85725"/>
                <a:gd name="connsiteX25" fmla="*/ 221457 w 359581"/>
                <a:gd name="connsiteY25" fmla="*/ 69056 h 85725"/>
                <a:gd name="connsiteX26" fmla="*/ 207168 w 359581"/>
                <a:gd name="connsiteY26" fmla="*/ 71438 h 85725"/>
                <a:gd name="connsiteX27" fmla="*/ 150019 w 359581"/>
                <a:gd name="connsiteY27" fmla="*/ 68585 h 85725"/>
                <a:gd name="connsiteX28" fmla="*/ 71437 w 359581"/>
                <a:gd name="connsiteY28" fmla="*/ 76200 h 85725"/>
                <a:gd name="connsiteX29" fmla="*/ 14287 w 359581"/>
                <a:gd name="connsiteY29" fmla="*/ 71438 h 85725"/>
                <a:gd name="connsiteX30" fmla="*/ 7143 w 359581"/>
                <a:gd name="connsiteY30" fmla="*/ 66675 h 85725"/>
                <a:gd name="connsiteX31" fmla="*/ 0 w 359581"/>
                <a:gd name="connsiteY31" fmla="*/ 52388 h 85725"/>
                <a:gd name="connsiteX32" fmla="*/ 4762 w 359581"/>
                <a:gd name="connsiteY32" fmla="*/ 26194 h 85725"/>
                <a:gd name="connsiteX0" fmla="*/ 4762 w 359581"/>
                <a:gd name="connsiteY0" fmla="*/ 26194 h 85725"/>
                <a:gd name="connsiteX1" fmla="*/ 11905 w 359581"/>
                <a:gd name="connsiteY1" fmla="*/ 9817 h 85725"/>
                <a:gd name="connsiteX2" fmla="*/ 28574 w 359581"/>
                <a:gd name="connsiteY2" fmla="*/ 9053 h 85725"/>
                <a:gd name="connsiteX3" fmla="*/ 35718 w 359581"/>
                <a:gd name="connsiteY3" fmla="*/ 4673 h 85725"/>
                <a:gd name="connsiteX4" fmla="*/ 66675 w 359581"/>
                <a:gd name="connsiteY4" fmla="*/ 11906 h 85725"/>
                <a:gd name="connsiteX5" fmla="*/ 90487 w 359581"/>
                <a:gd name="connsiteY5" fmla="*/ 4763 h 85725"/>
                <a:gd name="connsiteX6" fmla="*/ 97631 w 359581"/>
                <a:gd name="connsiteY6" fmla="*/ 2381 h 85725"/>
                <a:gd name="connsiteX7" fmla="*/ 109537 w 359581"/>
                <a:gd name="connsiteY7" fmla="*/ 0 h 85725"/>
                <a:gd name="connsiteX8" fmla="*/ 202406 w 359581"/>
                <a:gd name="connsiteY8" fmla="*/ 2381 h 85725"/>
                <a:gd name="connsiteX9" fmla="*/ 216693 w 359581"/>
                <a:gd name="connsiteY9" fmla="*/ 4763 h 85725"/>
                <a:gd name="connsiteX10" fmla="*/ 233362 w 359581"/>
                <a:gd name="connsiteY10" fmla="*/ 7144 h 85725"/>
                <a:gd name="connsiteX11" fmla="*/ 309562 w 359581"/>
                <a:gd name="connsiteY11" fmla="*/ 9525 h 85725"/>
                <a:gd name="connsiteX12" fmla="*/ 319087 w 359581"/>
                <a:gd name="connsiteY12" fmla="*/ 11906 h 85725"/>
                <a:gd name="connsiteX13" fmla="*/ 338137 w 359581"/>
                <a:gd name="connsiteY13" fmla="*/ 16669 h 85725"/>
                <a:gd name="connsiteX14" fmla="*/ 345281 w 359581"/>
                <a:gd name="connsiteY14" fmla="*/ 21431 h 85725"/>
                <a:gd name="connsiteX15" fmla="*/ 354806 w 359581"/>
                <a:gd name="connsiteY15" fmla="*/ 35719 h 85725"/>
                <a:gd name="connsiteX16" fmla="*/ 359568 w 359581"/>
                <a:gd name="connsiteY16" fmla="*/ 42863 h 85725"/>
                <a:gd name="connsiteX17" fmla="*/ 350043 w 359581"/>
                <a:gd name="connsiteY17" fmla="*/ 78581 h 85725"/>
                <a:gd name="connsiteX18" fmla="*/ 335756 w 359581"/>
                <a:gd name="connsiteY18" fmla="*/ 83344 h 85725"/>
                <a:gd name="connsiteX19" fmla="*/ 328612 w 359581"/>
                <a:gd name="connsiteY19" fmla="*/ 85725 h 85725"/>
                <a:gd name="connsiteX20" fmla="*/ 300037 w 359581"/>
                <a:gd name="connsiteY20" fmla="*/ 83344 h 85725"/>
                <a:gd name="connsiteX21" fmla="*/ 290513 w 359581"/>
                <a:gd name="connsiteY21" fmla="*/ 74965 h 85725"/>
                <a:gd name="connsiteX22" fmla="*/ 288132 w 359581"/>
                <a:gd name="connsiteY22" fmla="*/ 82580 h 85725"/>
                <a:gd name="connsiteX23" fmla="*/ 285750 w 359581"/>
                <a:gd name="connsiteY23" fmla="*/ 64205 h 85725"/>
                <a:gd name="connsiteX24" fmla="*/ 273845 w 359581"/>
                <a:gd name="connsiteY24" fmla="*/ 71820 h 85725"/>
                <a:gd name="connsiteX25" fmla="*/ 221457 w 359581"/>
                <a:gd name="connsiteY25" fmla="*/ 69056 h 85725"/>
                <a:gd name="connsiteX26" fmla="*/ 207168 w 359581"/>
                <a:gd name="connsiteY26" fmla="*/ 71438 h 85725"/>
                <a:gd name="connsiteX27" fmla="*/ 142875 w 359581"/>
                <a:gd name="connsiteY27" fmla="*/ 76583 h 85725"/>
                <a:gd name="connsiteX28" fmla="*/ 71437 w 359581"/>
                <a:gd name="connsiteY28" fmla="*/ 76200 h 85725"/>
                <a:gd name="connsiteX29" fmla="*/ 14287 w 359581"/>
                <a:gd name="connsiteY29" fmla="*/ 71438 h 85725"/>
                <a:gd name="connsiteX30" fmla="*/ 7143 w 359581"/>
                <a:gd name="connsiteY30" fmla="*/ 66675 h 85725"/>
                <a:gd name="connsiteX31" fmla="*/ 0 w 359581"/>
                <a:gd name="connsiteY31" fmla="*/ 52388 h 85725"/>
                <a:gd name="connsiteX32" fmla="*/ 4762 w 359581"/>
                <a:gd name="connsiteY32" fmla="*/ 26194 h 85725"/>
                <a:gd name="connsiteX0" fmla="*/ 4762 w 359581"/>
                <a:gd name="connsiteY0" fmla="*/ 26194 h 85725"/>
                <a:gd name="connsiteX1" fmla="*/ 11905 w 359581"/>
                <a:gd name="connsiteY1" fmla="*/ 9817 h 85725"/>
                <a:gd name="connsiteX2" fmla="*/ 28574 w 359581"/>
                <a:gd name="connsiteY2" fmla="*/ 9053 h 85725"/>
                <a:gd name="connsiteX3" fmla="*/ 35718 w 359581"/>
                <a:gd name="connsiteY3" fmla="*/ 4673 h 85725"/>
                <a:gd name="connsiteX4" fmla="*/ 66675 w 359581"/>
                <a:gd name="connsiteY4" fmla="*/ 11906 h 85725"/>
                <a:gd name="connsiteX5" fmla="*/ 90487 w 359581"/>
                <a:gd name="connsiteY5" fmla="*/ 4763 h 85725"/>
                <a:gd name="connsiteX6" fmla="*/ 97631 w 359581"/>
                <a:gd name="connsiteY6" fmla="*/ 2381 h 85725"/>
                <a:gd name="connsiteX7" fmla="*/ 109537 w 359581"/>
                <a:gd name="connsiteY7" fmla="*/ 0 h 85725"/>
                <a:gd name="connsiteX8" fmla="*/ 202406 w 359581"/>
                <a:gd name="connsiteY8" fmla="*/ 2381 h 85725"/>
                <a:gd name="connsiteX9" fmla="*/ 216693 w 359581"/>
                <a:gd name="connsiteY9" fmla="*/ 4763 h 85725"/>
                <a:gd name="connsiteX10" fmla="*/ 233362 w 359581"/>
                <a:gd name="connsiteY10" fmla="*/ 7144 h 85725"/>
                <a:gd name="connsiteX11" fmla="*/ 309562 w 359581"/>
                <a:gd name="connsiteY11" fmla="*/ 9525 h 85725"/>
                <a:gd name="connsiteX12" fmla="*/ 319087 w 359581"/>
                <a:gd name="connsiteY12" fmla="*/ 11906 h 85725"/>
                <a:gd name="connsiteX13" fmla="*/ 338137 w 359581"/>
                <a:gd name="connsiteY13" fmla="*/ 16669 h 85725"/>
                <a:gd name="connsiteX14" fmla="*/ 345281 w 359581"/>
                <a:gd name="connsiteY14" fmla="*/ 21431 h 85725"/>
                <a:gd name="connsiteX15" fmla="*/ 354806 w 359581"/>
                <a:gd name="connsiteY15" fmla="*/ 35719 h 85725"/>
                <a:gd name="connsiteX16" fmla="*/ 359568 w 359581"/>
                <a:gd name="connsiteY16" fmla="*/ 42863 h 85725"/>
                <a:gd name="connsiteX17" fmla="*/ 350043 w 359581"/>
                <a:gd name="connsiteY17" fmla="*/ 78581 h 85725"/>
                <a:gd name="connsiteX18" fmla="*/ 335756 w 359581"/>
                <a:gd name="connsiteY18" fmla="*/ 83344 h 85725"/>
                <a:gd name="connsiteX19" fmla="*/ 328612 w 359581"/>
                <a:gd name="connsiteY19" fmla="*/ 85725 h 85725"/>
                <a:gd name="connsiteX20" fmla="*/ 300037 w 359581"/>
                <a:gd name="connsiteY20" fmla="*/ 83344 h 85725"/>
                <a:gd name="connsiteX21" fmla="*/ 290513 w 359581"/>
                <a:gd name="connsiteY21" fmla="*/ 74965 h 85725"/>
                <a:gd name="connsiteX22" fmla="*/ 288132 w 359581"/>
                <a:gd name="connsiteY22" fmla="*/ 82580 h 85725"/>
                <a:gd name="connsiteX23" fmla="*/ 285750 w 359581"/>
                <a:gd name="connsiteY23" fmla="*/ 64205 h 85725"/>
                <a:gd name="connsiteX24" fmla="*/ 273845 w 359581"/>
                <a:gd name="connsiteY24" fmla="*/ 71820 h 85725"/>
                <a:gd name="connsiteX25" fmla="*/ 226220 w 359581"/>
                <a:gd name="connsiteY25" fmla="*/ 75054 h 85725"/>
                <a:gd name="connsiteX26" fmla="*/ 207168 w 359581"/>
                <a:gd name="connsiteY26" fmla="*/ 71438 h 85725"/>
                <a:gd name="connsiteX27" fmla="*/ 142875 w 359581"/>
                <a:gd name="connsiteY27" fmla="*/ 76583 h 85725"/>
                <a:gd name="connsiteX28" fmla="*/ 71437 w 359581"/>
                <a:gd name="connsiteY28" fmla="*/ 76200 h 85725"/>
                <a:gd name="connsiteX29" fmla="*/ 14287 w 359581"/>
                <a:gd name="connsiteY29" fmla="*/ 71438 h 85725"/>
                <a:gd name="connsiteX30" fmla="*/ 7143 w 359581"/>
                <a:gd name="connsiteY30" fmla="*/ 66675 h 85725"/>
                <a:gd name="connsiteX31" fmla="*/ 0 w 359581"/>
                <a:gd name="connsiteY31" fmla="*/ 52388 h 85725"/>
                <a:gd name="connsiteX32" fmla="*/ 4762 w 359581"/>
                <a:gd name="connsiteY32" fmla="*/ 26194 h 85725"/>
                <a:gd name="connsiteX0" fmla="*/ 4762 w 359581"/>
                <a:gd name="connsiteY0" fmla="*/ 26194 h 85725"/>
                <a:gd name="connsiteX1" fmla="*/ 11905 w 359581"/>
                <a:gd name="connsiteY1" fmla="*/ 9817 h 85725"/>
                <a:gd name="connsiteX2" fmla="*/ 28574 w 359581"/>
                <a:gd name="connsiteY2" fmla="*/ 9053 h 85725"/>
                <a:gd name="connsiteX3" fmla="*/ 35718 w 359581"/>
                <a:gd name="connsiteY3" fmla="*/ 4673 h 85725"/>
                <a:gd name="connsiteX4" fmla="*/ 66675 w 359581"/>
                <a:gd name="connsiteY4" fmla="*/ 11906 h 85725"/>
                <a:gd name="connsiteX5" fmla="*/ 90487 w 359581"/>
                <a:gd name="connsiteY5" fmla="*/ 4763 h 85725"/>
                <a:gd name="connsiteX6" fmla="*/ 97631 w 359581"/>
                <a:gd name="connsiteY6" fmla="*/ 2381 h 85725"/>
                <a:gd name="connsiteX7" fmla="*/ 109537 w 359581"/>
                <a:gd name="connsiteY7" fmla="*/ 0 h 85725"/>
                <a:gd name="connsiteX8" fmla="*/ 202406 w 359581"/>
                <a:gd name="connsiteY8" fmla="*/ 2381 h 85725"/>
                <a:gd name="connsiteX9" fmla="*/ 216693 w 359581"/>
                <a:gd name="connsiteY9" fmla="*/ 4763 h 85725"/>
                <a:gd name="connsiteX10" fmla="*/ 233362 w 359581"/>
                <a:gd name="connsiteY10" fmla="*/ 7144 h 85725"/>
                <a:gd name="connsiteX11" fmla="*/ 309562 w 359581"/>
                <a:gd name="connsiteY11" fmla="*/ 9525 h 85725"/>
                <a:gd name="connsiteX12" fmla="*/ 319087 w 359581"/>
                <a:gd name="connsiteY12" fmla="*/ 11906 h 85725"/>
                <a:gd name="connsiteX13" fmla="*/ 338137 w 359581"/>
                <a:gd name="connsiteY13" fmla="*/ 16669 h 85725"/>
                <a:gd name="connsiteX14" fmla="*/ 345281 w 359581"/>
                <a:gd name="connsiteY14" fmla="*/ 21431 h 85725"/>
                <a:gd name="connsiteX15" fmla="*/ 354806 w 359581"/>
                <a:gd name="connsiteY15" fmla="*/ 35719 h 85725"/>
                <a:gd name="connsiteX16" fmla="*/ 359568 w 359581"/>
                <a:gd name="connsiteY16" fmla="*/ 42863 h 85725"/>
                <a:gd name="connsiteX17" fmla="*/ 350043 w 359581"/>
                <a:gd name="connsiteY17" fmla="*/ 78581 h 85725"/>
                <a:gd name="connsiteX18" fmla="*/ 335756 w 359581"/>
                <a:gd name="connsiteY18" fmla="*/ 83344 h 85725"/>
                <a:gd name="connsiteX19" fmla="*/ 328612 w 359581"/>
                <a:gd name="connsiteY19" fmla="*/ 85725 h 85725"/>
                <a:gd name="connsiteX20" fmla="*/ 300037 w 359581"/>
                <a:gd name="connsiteY20" fmla="*/ 83344 h 85725"/>
                <a:gd name="connsiteX21" fmla="*/ 290513 w 359581"/>
                <a:gd name="connsiteY21" fmla="*/ 74965 h 85725"/>
                <a:gd name="connsiteX22" fmla="*/ 288132 w 359581"/>
                <a:gd name="connsiteY22" fmla="*/ 82580 h 85725"/>
                <a:gd name="connsiteX23" fmla="*/ 285750 w 359581"/>
                <a:gd name="connsiteY23" fmla="*/ 64205 h 85725"/>
                <a:gd name="connsiteX24" fmla="*/ 276227 w 359581"/>
                <a:gd name="connsiteY24" fmla="*/ 71820 h 85725"/>
                <a:gd name="connsiteX25" fmla="*/ 226220 w 359581"/>
                <a:gd name="connsiteY25" fmla="*/ 75054 h 85725"/>
                <a:gd name="connsiteX26" fmla="*/ 207168 w 359581"/>
                <a:gd name="connsiteY26" fmla="*/ 71438 h 85725"/>
                <a:gd name="connsiteX27" fmla="*/ 142875 w 359581"/>
                <a:gd name="connsiteY27" fmla="*/ 76583 h 85725"/>
                <a:gd name="connsiteX28" fmla="*/ 71437 w 359581"/>
                <a:gd name="connsiteY28" fmla="*/ 76200 h 85725"/>
                <a:gd name="connsiteX29" fmla="*/ 14287 w 359581"/>
                <a:gd name="connsiteY29" fmla="*/ 71438 h 85725"/>
                <a:gd name="connsiteX30" fmla="*/ 7143 w 359581"/>
                <a:gd name="connsiteY30" fmla="*/ 66675 h 85725"/>
                <a:gd name="connsiteX31" fmla="*/ 0 w 359581"/>
                <a:gd name="connsiteY31" fmla="*/ 52388 h 85725"/>
                <a:gd name="connsiteX32" fmla="*/ 4762 w 359581"/>
                <a:gd name="connsiteY32" fmla="*/ 26194 h 85725"/>
                <a:gd name="connsiteX0" fmla="*/ 4762 w 359581"/>
                <a:gd name="connsiteY0" fmla="*/ 26194 h 85725"/>
                <a:gd name="connsiteX1" fmla="*/ 11905 w 359581"/>
                <a:gd name="connsiteY1" fmla="*/ 9817 h 85725"/>
                <a:gd name="connsiteX2" fmla="*/ 28574 w 359581"/>
                <a:gd name="connsiteY2" fmla="*/ 9053 h 85725"/>
                <a:gd name="connsiteX3" fmla="*/ 35718 w 359581"/>
                <a:gd name="connsiteY3" fmla="*/ 4673 h 85725"/>
                <a:gd name="connsiteX4" fmla="*/ 66675 w 359581"/>
                <a:gd name="connsiteY4" fmla="*/ 11906 h 85725"/>
                <a:gd name="connsiteX5" fmla="*/ 90487 w 359581"/>
                <a:gd name="connsiteY5" fmla="*/ 4763 h 85725"/>
                <a:gd name="connsiteX6" fmla="*/ 97631 w 359581"/>
                <a:gd name="connsiteY6" fmla="*/ 2381 h 85725"/>
                <a:gd name="connsiteX7" fmla="*/ 109537 w 359581"/>
                <a:gd name="connsiteY7" fmla="*/ 0 h 85725"/>
                <a:gd name="connsiteX8" fmla="*/ 202406 w 359581"/>
                <a:gd name="connsiteY8" fmla="*/ 2381 h 85725"/>
                <a:gd name="connsiteX9" fmla="*/ 216693 w 359581"/>
                <a:gd name="connsiteY9" fmla="*/ 4763 h 85725"/>
                <a:gd name="connsiteX10" fmla="*/ 233362 w 359581"/>
                <a:gd name="connsiteY10" fmla="*/ 7144 h 85725"/>
                <a:gd name="connsiteX11" fmla="*/ 309562 w 359581"/>
                <a:gd name="connsiteY11" fmla="*/ 9525 h 85725"/>
                <a:gd name="connsiteX12" fmla="*/ 319087 w 359581"/>
                <a:gd name="connsiteY12" fmla="*/ 11906 h 85725"/>
                <a:gd name="connsiteX13" fmla="*/ 338137 w 359581"/>
                <a:gd name="connsiteY13" fmla="*/ 16669 h 85725"/>
                <a:gd name="connsiteX14" fmla="*/ 345281 w 359581"/>
                <a:gd name="connsiteY14" fmla="*/ 21431 h 85725"/>
                <a:gd name="connsiteX15" fmla="*/ 354806 w 359581"/>
                <a:gd name="connsiteY15" fmla="*/ 35719 h 85725"/>
                <a:gd name="connsiteX16" fmla="*/ 359568 w 359581"/>
                <a:gd name="connsiteY16" fmla="*/ 42863 h 85725"/>
                <a:gd name="connsiteX17" fmla="*/ 350043 w 359581"/>
                <a:gd name="connsiteY17" fmla="*/ 78581 h 85725"/>
                <a:gd name="connsiteX18" fmla="*/ 335756 w 359581"/>
                <a:gd name="connsiteY18" fmla="*/ 83344 h 85725"/>
                <a:gd name="connsiteX19" fmla="*/ 328612 w 359581"/>
                <a:gd name="connsiteY19" fmla="*/ 85725 h 85725"/>
                <a:gd name="connsiteX20" fmla="*/ 300037 w 359581"/>
                <a:gd name="connsiteY20" fmla="*/ 83344 h 85725"/>
                <a:gd name="connsiteX21" fmla="*/ 290513 w 359581"/>
                <a:gd name="connsiteY21" fmla="*/ 74965 h 85725"/>
                <a:gd name="connsiteX22" fmla="*/ 288132 w 359581"/>
                <a:gd name="connsiteY22" fmla="*/ 82580 h 85725"/>
                <a:gd name="connsiteX23" fmla="*/ 278606 w 359581"/>
                <a:gd name="connsiteY23" fmla="*/ 78201 h 85725"/>
                <a:gd name="connsiteX24" fmla="*/ 276227 w 359581"/>
                <a:gd name="connsiteY24" fmla="*/ 71820 h 85725"/>
                <a:gd name="connsiteX25" fmla="*/ 226220 w 359581"/>
                <a:gd name="connsiteY25" fmla="*/ 75054 h 85725"/>
                <a:gd name="connsiteX26" fmla="*/ 207168 w 359581"/>
                <a:gd name="connsiteY26" fmla="*/ 71438 h 85725"/>
                <a:gd name="connsiteX27" fmla="*/ 142875 w 359581"/>
                <a:gd name="connsiteY27" fmla="*/ 76583 h 85725"/>
                <a:gd name="connsiteX28" fmla="*/ 71437 w 359581"/>
                <a:gd name="connsiteY28" fmla="*/ 76200 h 85725"/>
                <a:gd name="connsiteX29" fmla="*/ 14287 w 359581"/>
                <a:gd name="connsiteY29" fmla="*/ 71438 h 85725"/>
                <a:gd name="connsiteX30" fmla="*/ 7143 w 359581"/>
                <a:gd name="connsiteY30" fmla="*/ 66675 h 85725"/>
                <a:gd name="connsiteX31" fmla="*/ 0 w 359581"/>
                <a:gd name="connsiteY31" fmla="*/ 52388 h 85725"/>
                <a:gd name="connsiteX32" fmla="*/ 4762 w 359581"/>
                <a:gd name="connsiteY32" fmla="*/ 26194 h 85725"/>
                <a:gd name="connsiteX0" fmla="*/ 4762 w 359581"/>
                <a:gd name="connsiteY0" fmla="*/ 26194 h 85725"/>
                <a:gd name="connsiteX1" fmla="*/ 11905 w 359581"/>
                <a:gd name="connsiteY1" fmla="*/ 9817 h 85725"/>
                <a:gd name="connsiteX2" fmla="*/ 28574 w 359581"/>
                <a:gd name="connsiteY2" fmla="*/ 9053 h 85725"/>
                <a:gd name="connsiteX3" fmla="*/ 35718 w 359581"/>
                <a:gd name="connsiteY3" fmla="*/ 4673 h 85725"/>
                <a:gd name="connsiteX4" fmla="*/ 66675 w 359581"/>
                <a:gd name="connsiteY4" fmla="*/ 11906 h 85725"/>
                <a:gd name="connsiteX5" fmla="*/ 90487 w 359581"/>
                <a:gd name="connsiteY5" fmla="*/ 4763 h 85725"/>
                <a:gd name="connsiteX6" fmla="*/ 97631 w 359581"/>
                <a:gd name="connsiteY6" fmla="*/ 2381 h 85725"/>
                <a:gd name="connsiteX7" fmla="*/ 109537 w 359581"/>
                <a:gd name="connsiteY7" fmla="*/ 0 h 85725"/>
                <a:gd name="connsiteX8" fmla="*/ 202406 w 359581"/>
                <a:gd name="connsiteY8" fmla="*/ 2381 h 85725"/>
                <a:gd name="connsiteX9" fmla="*/ 216693 w 359581"/>
                <a:gd name="connsiteY9" fmla="*/ 4763 h 85725"/>
                <a:gd name="connsiteX10" fmla="*/ 233362 w 359581"/>
                <a:gd name="connsiteY10" fmla="*/ 7144 h 85725"/>
                <a:gd name="connsiteX11" fmla="*/ 309562 w 359581"/>
                <a:gd name="connsiteY11" fmla="*/ 9525 h 85725"/>
                <a:gd name="connsiteX12" fmla="*/ 319087 w 359581"/>
                <a:gd name="connsiteY12" fmla="*/ 11906 h 85725"/>
                <a:gd name="connsiteX13" fmla="*/ 338137 w 359581"/>
                <a:gd name="connsiteY13" fmla="*/ 16669 h 85725"/>
                <a:gd name="connsiteX14" fmla="*/ 345281 w 359581"/>
                <a:gd name="connsiteY14" fmla="*/ 21431 h 85725"/>
                <a:gd name="connsiteX15" fmla="*/ 354806 w 359581"/>
                <a:gd name="connsiteY15" fmla="*/ 35719 h 85725"/>
                <a:gd name="connsiteX16" fmla="*/ 359568 w 359581"/>
                <a:gd name="connsiteY16" fmla="*/ 42863 h 85725"/>
                <a:gd name="connsiteX17" fmla="*/ 350043 w 359581"/>
                <a:gd name="connsiteY17" fmla="*/ 78581 h 85725"/>
                <a:gd name="connsiteX18" fmla="*/ 335756 w 359581"/>
                <a:gd name="connsiteY18" fmla="*/ 83344 h 85725"/>
                <a:gd name="connsiteX19" fmla="*/ 328612 w 359581"/>
                <a:gd name="connsiteY19" fmla="*/ 85725 h 85725"/>
                <a:gd name="connsiteX20" fmla="*/ 300037 w 359581"/>
                <a:gd name="connsiteY20" fmla="*/ 83344 h 85725"/>
                <a:gd name="connsiteX21" fmla="*/ 290513 w 359581"/>
                <a:gd name="connsiteY21" fmla="*/ 74965 h 85725"/>
                <a:gd name="connsiteX22" fmla="*/ 288132 w 359581"/>
                <a:gd name="connsiteY22" fmla="*/ 82580 h 85725"/>
                <a:gd name="connsiteX23" fmla="*/ 283369 w 359581"/>
                <a:gd name="connsiteY23" fmla="*/ 80200 h 85725"/>
                <a:gd name="connsiteX24" fmla="*/ 276227 w 359581"/>
                <a:gd name="connsiteY24" fmla="*/ 71820 h 85725"/>
                <a:gd name="connsiteX25" fmla="*/ 226220 w 359581"/>
                <a:gd name="connsiteY25" fmla="*/ 75054 h 85725"/>
                <a:gd name="connsiteX26" fmla="*/ 207168 w 359581"/>
                <a:gd name="connsiteY26" fmla="*/ 71438 h 85725"/>
                <a:gd name="connsiteX27" fmla="*/ 142875 w 359581"/>
                <a:gd name="connsiteY27" fmla="*/ 76583 h 85725"/>
                <a:gd name="connsiteX28" fmla="*/ 71437 w 359581"/>
                <a:gd name="connsiteY28" fmla="*/ 76200 h 85725"/>
                <a:gd name="connsiteX29" fmla="*/ 14287 w 359581"/>
                <a:gd name="connsiteY29" fmla="*/ 71438 h 85725"/>
                <a:gd name="connsiteX30" fmla="*/ 7143 w 359581"/>
                <a:gd name="connsiteY30" fmla="*/ 66675 h 85725"/>
                <a:gd name="connsiteX31" fmla="*/ 0 w 359581"/>
                <a:gd name="connsiteY31" fmla="*/ 52388 h 85725"/>
                <a:gd name="connsiteX32" fmla="*/ 4762 w 359581"/>
                <a:gd name="connsiteY32" fmla="*/ 26194 h 85725"/>
                <a:gd name="connsiteX0" fmla="*/ 4762 w 359581"/>
                <a:gd name="connsiteY0" fmla="*/ 26194 h 85725"/>
                <a:gd name="connsiteX1" fmla="*/ 11905 w 359581"/>
                <a:gd name="connsiteY1" fmla="*/ 9817 h 85725"/>
                <a:gd name="connsiteX2" fmla="*/ 28574 w 359581"/>
                <a:gd name="connsiteY2" fmla="*/ 9053 h 85725"/>
                <a:gd name="connsiteX3" fmla="*/ 35718 w 359581"/>
                <a:gd name="connsiteY3" fmla="*/ 4673 h 85725"/>
                <a:gd name="connsiteX4" fmla="*/ 66675 w 359581"/>
                <a:gd name="connsiteY4" fmla="*/ 11906 h 85725"/>
                <a:gd name="connsiteX5" fmla="*/ 90487 w 359581"/>
                <a:gd name="connsiteY5" fmla="*/ 4763 h 85725"/>
                <a:gd name="connsiteX6" fmla="*/ 97631 w 359581"/>
                <a:gd name="connsiteY6" fmla="*/ 2381 h 85725"/>
                <a:gd name="connsiteX7" fmla="*/ 109537 w 359581"/>
                <a:gd name="connsiteY7" fmla="*/ 0 h 85725"/>
                <a:gd name="connsiteX8" fmla="*/ 202406 w 359581"/>
                <a:gd name="connsiteY8" fmla="*/ 2381 h 85725"/>
                <a:gd name="connsiteX9" fmla="*/ 216693 w 359581"/>
                <a:gd name="connsiteY9" fmla="*/ 4763 h 85725"/>
                <a:gd name="connsiteX10" fmla="*/ 233362 w 359581"/>
                <a:gd name="connsiteY10" fmla="*/ 7144 h 85725"/>
                <a:gd name="connsiteX11" fmla="*/ 309562 w 359581"/>
                <a:gd name="connsiteY11" fmla="*/ 9525 h 85725"/>
                <a:gd name="connsiteX12" fmla="*/ 319087 w 359581"/>
                <a:gd name="connsiteY12" fmla="*/ 11906 h 85725"/>
                <a:gd name="connsiteX13" fmla="*/ 338137 w 359581"/>
                <a:gd name="connsiteY13" fmla="*/ 16669 h 85725"/>
                <a:gd name="connsiteX14" fmla="*/ 345281 w 359581"/>
                <a:gd name="connsiteY14" fmla="*/ 21431 h 85725"/>
                <a:gd name="connsiteX15" fmla="*/ 354806 w 359581"/>
                <a:gd name="connsiteY15" fmla="*/ 35719 h 85725"/>
                <a:gd name="connsiteX16" fmla="*/ 359568 w 359581"/>
                <a:gd name="connsiteY16" fmla="*/ 42863 h 85725"/>
                <a:gd name="connsiteX17" fmla="*/ 350043 w 359581"/>
                <a:gd name="connsiteY17" fmla="*/ 78581 h 85725"/>
                <a:gd name="connsiteX18" fmla="*/ 335756 w 359581"/>
                <a:gd name="connsiteY18" fmla="*/ 83344 h 85725"/>
                <a:gd name="connsiteX19" fmla="*/ 328612 w 359581"/>
                <a:gd name="connsiteY19" fmla="*/ 85725 h 85725"/>
                <a:gd name="connsiteX20" fmla="*/ 300037 w 359581"/>
                <a:gd name="connsiteY20" fmla="*/ 83344 h 85725"/>
                <a:gd name="connsiteX21" fmla="*/ 290513 w 359581"/>
                <a:gd name="connsiteY21" fmla="*/ 74965 h 85725"/>
                <a:gd name="connsiteX22" fmla="*/ 288132 w 359581"/>
                <a:gd name="connsiteY22" fmla="*/ 82580 h 85725"/>
                <a:gd name="connsiteX23" fmla="*/ 283369 w 359581"/>
                <a:gd name="connsiteY23" fmla="*/ 80200 h 85725"/>
                <a:gd name="connsiteX24" fmla="*/ 276227 w 359581"/>
                <a:gd name="connsiteY24" fmla="*/ 71820 h 85725"/>
                <a:gd name="connsiteX25" fmla="*/ 226220 w 359581"/>
                <a:gd name="connsiteY25" fmla="*/ 75054 h 85725"/>
                <a:gd name="connsiteX26" fmla="*/ 207168 w 359581"/>
                <a:gd name="connsiteY26" fmla="*/ 71438 h 85725"/>
                <a:gd name="connsiteX27" fmla="*/ 142875 w 359581"/>
                <a:gd name="connsiteY27" fmla="*/ 76583 h 85725"/>
                <a:gd name="connsiteX28" fmla="*/ 71437 w 359581"/>
                <a:gd name="connsiteY28" fmla="*/ 76200 h 85725"/>
                <a:gd name="connsiteX29" fmla="*/ 14287 w 359581"/>
                <a:gd name="connsiteY29" fmla="*/ 71438 h 85725"/>
                <a:gd name="connsiteX30" fmla="*/ 7143 w 359581"/>
                <a:gd name="connsiteY30" fmla="*/ 66675 h 85725"/>
                <a:gd name="connsiteX31" fmla="*/ 0 w 359581"/>
                <a:gd name="connsiteY31" fmla="*/ 52388 h 85725"/>
                <a:gd name="connsiteX32" fmla="*/ 4762 w 359581"/>
                <a:gd name="connsiteY32" fmla="*/ 26194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59581" h="85725">
                  <a:moveTo>
                    <a:pt x="4762" y="26194"/>
                  </a:moveTo>
                  <a:cubicBezTo>
                    <a:pt x="6746" y="19099"/>
                    <a:pt x="7936" y="12674"/>
                    <a:pt x="11905" y="9817"/>
                  </a:cubicBezTo>
                  <a:cubicBezTo>
                    <a:pt x="15874" y="6960"/>
                    <a:pt x="24605" y="9910"/>
                    <a:pt x="28574" y="9053"/>
                  </a:cubicBezTo>
                  <a:cubicBezTo>
                    <a:pt x="32543" y="8196"/>
                    <a:pt x="29368" y="4198"/>
                    <a:pt x="35718" y="4673"/>
                  </a:cubicBezTo>
                  <a:cubicBezTo>
                    <a:pt x="42068" y="5148"/>
                    <a:pt x="57547" y="11891"/>
                    <a:pt x="66675" y="11906"/>
                  </a:cubicBezTo>
                  <a:cubicBezTo>
                    <a:pt x="75803" y="11921"/>
                    <a:pt x="73103" y="10558"/>
                    <a:pt x="90487" y="4763"/>
                  </a:cubicBezTo>
                  <a:cubicBezTo>
                    <a:pt x="92868" y="3969"/>
                    <a:pt x="95170" y="2873"/>
                    <a:pt x="97631" y="2381"/>
                  </a:cubicBezTo>
                  <a:lnTo>
                    <a:pt x="109537" y="0"/>
                  </a:lnTo>
                  <a:lnTo>
                    <a:pt x="202406" y="2381"/>
                  </a:lnTo>
                  <a:cubicBezTo>
                    <a:pt x="207229" y="2595"/>
                    <a:pt x="211921" y="4029"/>
                    <a:pt x="216693" y="4763"/>
                  </a:cubicBezTo>
                  <a:cubicBezTo>
                    <a:pt x="222240" y="5617"/>
                    <a:pt x="227757" y="6857"/>
                    <a:pt x="233362" y="7144"/>
                  </a:cubicBezTo>
                  <a:cubicBezTo>
                    <a:pt x="258741" y="8445"/>
                    <a:pt x="284162" y="8731"/>
                    <a:pt x="309562" y="9525"/>
                  </a:cubicBezTo>
                  <a:cubicBezTo>
                    <a:pt x="312737" y="10319"/>
                    <a:pt x="315892" y="11196"/>
                    <a:pt x="319087" y="11906"/>
                  </a:cubicBezTo>
                  <a:cubicBezTo>
                    <a:pt x="323974" y="12992"/>
                    <a:pt x="333033" y="14117"/>
                    <a:pt x="338137" y="16669"/>
                  </a:cubicBezTo>
                  <a:cubicBezTo>
                    <a:pt x="340697" y="17949"/>
                    <a:pt x="342900" y="19844"/>
                    <a:pt x="345281" y="21431"/>
                  </a:cubicBezTo>
                  <a:lnTo>
                    <a:pt x="354806" y="35719"/>
                  </a:lnTo>
                  <a:lnTo>
                    <a:pt x="359568" y="42863"/>
                  </a:lnTo>
                  <a:cubicBezTo>
                    <a:pt x="358439" y="56410"/>
                    <a:pt x="363406" y="71157"/>
                    <a:pt x="350043" y="78581"/>
                  </a:cubicBezTo>
                  <a:cubicBezTo>
                    <a:pt x="345655" y="81019"/>
                    <a:pt x="340518" y="81756"/>
                    <a:pt x="335756" y="83344"/>
                  </a:cubicBezTo>
                  <a:cubicBezTo>
                    <a:pt x="333375" y="84138"/>
                    <a:pt x="334565" y="85725"/>
                    <a:pt x="328612" y="85725"/>
                  </a:cubicBezTo>
                  <a:cubicBezTo>
                    <a:pt x="322659" y="85725"/>
                    <a:pt x="306387" y="85137"/>
                    <a:pt x="300037" y="83344"/>
                  </a:cubicBezTo>
                  <a:cubicBezTo>
                    <a:pt x="293687" y="81551"/>
                    <a:pt x="292497" y="75092"/>
                    <a:pt x="290513" y="74965"/>
                  </a:cubicBezTo>
                  <a:cubicBezTo>
                    <a:pt x="288529" y="74838"/>
                    <a:pt x="289323" y="81708"/>
                    <a:pt x="288132" y="82580"/>
                  </a:cubicBezTo>
                  <a:cubicBezTo>
                    <a:pt x="286941" y="83453"/>
                    <a:pt x="285353" y="81993"/>
                    <a:pt x="283369" y="80200"/>
                  </a:cubicBezTo>
                  <a:cubicBezTo>
                    <a:pt x="281385" y="78407"/>
                    <a:pt x="285752" y="72678"/>
                    <a:pt x="276227" y="71820"/>
                  </a:cubicBezTo>
                  <a:cubicBezTo>
                    <a:pt x="266702" y="70962"/>
                    <a:pt x="237730" y="75118"/>
                    <a:pt x="226220" y="75054"/>
                  </a:cubicBezTo>
                  <a:cubicBezTo>
                    <a:pt x="214710" y="74990"/>
                    <a:pt x="221059" y="71183"/>
                    <a:pt x="207168" y="71438"/>
                  </a:cubicBezTo>
                  <a:cubicBezTo>
                    <a:pt x="193277" y="71693"/>
                    <a:pt x="151904" y="73573"/>
                    <a:pt x="142875" y="76583"/>
                  </a:cubicBezTo>
                  <a:cubicBezTo>
                    <a:pt x="110331" y="78455"/>
                    <a:pt x="92868" y="77057"/>
                    <a:pt x="71437" y="76200"/>
                  </a:cubicBezTo>
                  <a:cubicBezTo>
                    <a:pt x="50006" y="75343"/>
                    <a:pt x="39674" y="75064"/>
                    <a:pt x="14287" y="71438"/>
                  </a:cubicBezTo>
                  <a:cubicBezTo>
                    <a:pt x="11906" y="69850"/>
                    <a:pt x="9167" y="68699"/>
                    <a:pt x="7143" y="66675"/>
                  </a:cubicBezTo>
                  <a:cubicBezTo>
                    <a:pt x="2528" y="62060"/>
                    <a:pt x="1936" y="58197"/>
                    <a:pt x="0" y="52388"/>
                  </a:cubicBezTo>
                  <a:cubicBezTo>
                    <a:pt x="2632" y="33962"/>
                    <a:pt x="2778" y="33289"/>
                    <a:pt x="4762" y="26194"/>
                  </a:cubicBezTo>
                  <a:close/>
                </a:path>
              </a:pathLst>
            </a:custGeom>
            <a:solidFill>
              <a:srgbClr val="ECD8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3719934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Rounded Rectangle 27"/>
          <p:cNvSpPr/>
          <p:nvPr/>
        </p:nvSpPr>
        <p:spPr>
          <a:xfrm>
            <a:off x="539750" y="2276872"/>
            <a:ext cx="8064500" cy="4031853"/>
          </a:xfrm>
          <a:prstGeom prst="roundRect">
            <a:avLst>
              <a:gd name="adj" fmla="val 5043"/>
            </a:avLst>
          </a:prstGeom>
          <a:solidFill>
            <a:srgbClr val="F7BC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5" name="Picture 2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675214" y="2434674"/>
            <a:ext cx="2637389" cy="3730630"/>
          </a:xfrm>
          <a:prstGeom prst="rect">
            <a:avLst/>
          </a:prstGeom>
          <a:ln>
            <a:solidFill>
              <a:schemeClr val="tx1"/>
            </a:solidFill>
          </a:ln>
        </p:spPr>
      </p:pic>
      <p:pic>
        <p:nvPicPr>
          <p:cNvPr id="24" name="Picture 2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262946" y="2434674"/>
            <a:ext cx="2637389" cy="3730630"/>
          </a:xfrm>
          <a:prstGeom prst="rect">
            <a:avLst/>
          </a:prstGeom>
          <a:ln>
            <a:solidFill>
              <a:schemeClr val="tx1"/>
            </a:solidFill>
          </a:ln>
        </p:spPr>
      </p:pic>
      <p:sp>
        <p:nvSpPr>
          <p:cNvPr id="2" name="Title 1"/>
          <p:cNvSpPr>
            <a:spLocks noGrp="1"/>
          </p:cNvSpPr>
          <p:nvPr>
            <p:ph type="title"/>
          </p:nvPr>
        </p:nvSpPr>
        <p:spPr>
          <a:xfrm>
            <a:off x="457198" y="478895"/>
            <a:ext cx="8220075" cy="933881"/>
          </a:xfrm>
        </p:spPr>
        <p:txBody>
          <a:bodyPr/>
          <a:lstStyle/>
          <a:p>
            <a:r>
              <a:rPr lang="en-GB" dirty="0">
                <a:latin typeface="Twinkl" pitchFamily="2" charset="0"/>
              </a:rPr>
              <a:t>What’s the Danger?</a:t>
            </a:r>
          </a:p>
        </p:txBody>
      </p:sp>
      <p:pic>
        <p:nvPicPr>
          <p:cNvPr id="13" name="Group Work"/>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pic>
        <p:nvPicPr>
          <p:cNvPr id="3" name="Picture 2"/>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50677" y="2434674"/>
            <a:ext cx="2637390" cy="3730630"/>
          </a:xfrm>
          <a:prstGeom prst="rect">
            <a:avLst/>
          </a:prstGeom>
          <a:ln>
            <a:solidFill>
              <a:schemeClr val="tx1"/>
            </a:solidFill>
          </a:ln>
        </p:spPr>
      </p:pic>
      <p:sp>
        <p:nvSpPr>
          <p:cNvPr id="5" name="Rectangle 4"/>
          <p:cNvSpPr/>
          <p:nvPr/>
        </p:nvSpPr>
        <p:spPr>
          <a:xfrm>
            <a:off x="827088" y="1418302"/>
            <a:ext cx="7561262" cy="923330"/>
          </a:xfrm>
          <a:prstGeom prst="rect">
            <a:avLst/>
          </a:prstGeom>
        </p:spPr>
        <p:txBody>
          <a:bodyPr wrap="square">
            <a:spAutoFit/>
          </a:bodyPr>
          <a:lstStyle/>
          <a:p>
            <a:r>
              <a:rPr lang="en-GB" dirty="0"/>
              <a:t>In your groups, you are going to look at some pictures of household objects. Discuss why these objects might be dangerous and see if you can sort them into three sets.</a:t>
            </a:r>
          </a:p>
        </p:txBody>
      </p:sp>
      <p:sp>
        <p:nvSpPr>
          <p:cNvPr id="27" name="Oval 26"/>
          <p:cNvSpPr/>
          <p:nvPr/>
        </p:nvSpPr>
        <p:spPr>
          <a:xfrm>
            <a:off x="6091957" y="3868021"/>
            <a:ext cx="2585316" cy="2585316"/>
          </a:xfrm>
          <a:prstGeom prst="ellipse">
            <a:avLst/>
          </a:prstGeom>
          <a:solidFill>
            <a:srgbClr val="009285"/>
          </a:solidFill>
          <a:ln w="12700">
            <a:solidFill>
              <a:srgbClr val="FFFBF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Make sure everyone in the group gets to speak and share their ideas.</a:t>
            </a:r>
          </a:p>
        </p:txBody>
      </p:sp>
    </p:spTree>
    <p:extLst>
      <p:ext uri="{BB962C8B-B14F-4D97-AF65-F5344CB8AC3E}">
        <p14:creationId xmlns:p14="http://schemas.microsoft.com/office/powerpoint/2010/main" val="2916763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fade">
                                      <p:cBhvr>
                                        <p:cTn id="10" dur="1500"/>
                                        <p:tgtEl>
                                          <p:spTgt spid="2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fade">
                                      <p:cBhvr>
                                        <p:cTn id="15" dur="500"/>
                                        <p:tgtEl>
                                          <p:spTgt spid="24"/>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fade">
                                      <p:cBhvr>
                                        <p:cTn id="20" dur="5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27"/>
                                        </p:tgtEl>
                                        <p:attrNameLst>
                                          <p:attrName>style.visibility</p:attrName>
                                        </p:attrNameLst>
                                      </p:cBhvr>
                                      <p:to>
                                        <p:strVal val="visible"/>
                                      </p:to>
                                    </p:set>
                                    <p:animEffect transition="in" filter="fade">
                                      <p:cBhvr>
                                        <p:cTn id="25" dur="1000"/>
                                        <p:tgtEl>
                                          <p:spTgt spid="27"/>
                                        </p:tgtEl>
                                      </p:cBhvr>
                                    </p:animEffect>
                                    <p:anim calcmode="lin" valueType="num">
                                      <p:cBhvr>
                                        <p:cTn id="26" dur="1000" fill="hold"/>
                                        <p:tgtEl>
                                          <p:spTgt spid="27"/>
                                        </p:tgtEl>
                                        <p:attrNameLst>
                                          <p:attrName>ppt_x</p:attrName>
                                        </p:attrNameLst>
                                      </p:cBhvr>
                                      <p:tavLst>
                                        <p:tav tm="0">
                                          <p:val>
                                            <p:strVal val="#ppt_x"/>
                                          </p:val>
                                        </p:tav>
                                        <p:tav tm="100000">
                                          <p:val>
                                            <p:strVal val="#ppt_x"/>
                                          </p:val>
                                        </p:tav>
                                      </p:tavLst>
                                    </p:anim>
                                    <p:anim calcmode="lin" valueType="num">
                                      <p:cBhvr>
                                        <p:cTn id="27" dur="1000" fill="hold"/>
                                        <p:tgtEl>
                                          <p:spTgt spid="27"/>
                                        </p:tgtEl>
                                        <p:attrNameLst>
                                          <p:attrName>ppt_y</p:attrName>
                                        </p:attrNameLst>
                                      </p:cBhvr>
                                      <p:tavLst>
                                        <p:tav tm="0">
                                          <p:val>
                                            <p:strVal val="#ppt_y+.1"/>
                                          </p:val>
                                        </p:tav>
                                        <p:tav tm="100000">
                                          <p:val>
                                            <p:strVal val="#ppt_y"/>
                                          </p:val>
                                        </p:tav>
                                      </p:tavLst>
                                    </p:anim>
                                  </p:childTnLst>
                                </p:cTn>
                              </p:par>
                            </p:childTnLst>
                          </p:cTn>
                        </p:par>
                        <p:par>
                          <p:cTn id="28" fill="hold">
                            <p:stCondLst>
                              <p:cond delay="1000"/>
                            </p:stCondLst>
                            <p:childTnLst>
                              <p:par>
                                <p:cTn id="29" presetID="32" presetClass="emph" presetSubtype="0" fill="hold" grpId="1" nodeType="afterEffect">
                                  <p:stCondLst>
                                    <p:cond delay="0"/>
                                  </p:stCondLst>
                                  <p:childTnLst>
                                    <p:animRot by="120000">
                                      <p:cBhvr>
                                        <p:cTn id="30" dur="150" fill="hold">
                                          <p:stCondLst>
                                            <p:cond delay="0"/>
                                          </p:stCondLst>
                                        </p:cTn>
                                        <p:tgtEl>
                                          <p:spTgt spid="27"/>
                                        </p:tgtEl>
                                        <p:attrNameLst>
                                          <p:attrName>r</p:attrName>
                                        </p:attrNameLst>
                                      </p:cBhvr>
                                    </p:animRot>
                                    <p:animRot by="-240000">
                                      <p:cBhvr>
                                        <p:cTn id="31" dur="300" fill="hold">
                                          <p:stCondLst>
                                            <p:cond delay="300"/>
                                          </p:stCondLst>
                                        </p:cTn>
                                        <p:tgtEl>
                                          <p:spTgt spid="27"/>
                                        </p:tgtEl>
                                        <p:attrNameLst>
                                          <p:attrName>r</p:attrName>
                                        </p:attrNameLst>
                                      </p:cBhvr>
                                    </p:animRot>
                                    <p:animRot by="240000">
                                      <p:cBhvr>
                                        <p:cTn id="32" dur="300" fill="hold">
                                          <p:stCondLst>
                                            <p:cond delay="600"/>
                                          </p:stCondLst>
                                        </p:cTn>
                                        <p:tgtEl>
                                          <p:spTgt spid="27"/>
                                        </p:tgtEl>
                                        <p:attrNameLst>
                                          <p:attrName>r</p:attrName>
                                        </p:attrNameLst>
                                      </p:cBhvr>
                                    </p:animRot>
                                    <p:animRot by="-240000">
                                      <p:cBhvr>
                                        <p:cTn id="33" dur="300" fill="hold">
                                          <p:stCondLst>
                                            <p:cond delay="900"/>
                                          </p:stCondLst>
                                        </p:cTn>
                                        <p:tgtEl>
                                          <p:spTgt spid="27"/>
                                        </p:tgtEl>
                                        <p:attrNameLst>
                                          <p:attrName>r</p:attrName>
                                        </p:attrNameLst>
                                      </p:cBhvr>
                                    </p:animRot>
                                    <p:animRot by="120000">
                                      <p:cBhvr>
                                        <p:cTn id="34" dur="300" fill="hold">
                                          <p:stCondLst>
                                            <p:cond delay="1200"/>
                                          </p:stCondLst>
                                        </p:cTn>
                                        <p:tgtEl>
                                          <p:spTgt spid="2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7" grpId="0" animBg="1"/>
      <p:bldP spid="27"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539750" y="1472305"/>
            <a:ext cx="8064250" cy="4044927"/>
          </a:xfrm>
          <a:prstGeom prst="roundRect">
            <a:avLst>
              <a:gd name="adj" fmla="val 8357"/>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nchorCtr="0"/>
          <a:lstStyle/>
          <a:p>
            <a:r>
              <a:rPr lang="en-GB" dirty="0">
                <a:solidFill>
                  <a:schemeClr val="bg1"/>
                </a:solidFill>
              </a:rPr>
              <a:t>You might have grouped the objects into:</a:t>
            </a:r>
          </a:p>
          <a:p>
            <a:pPr marL="285750" indent="-285750">
              <a:buFont typeface="Arial" panose="020B0604020202020204" pitchFamily="34" charset="0"/>
              <a:buChar char="•"/>
            </a:pPr>
            <a:r>
              <a:rPr lang="en-GB" dirty="0">
                <a:solidFill>
                  <a:schemeClr val="bg1"/>
                </a:solidFill>
              </a:rPr>
              <a:t>things that are sharp;</a:t>
            </a:r>
          </a:p>
          <a:p>
            <a:pPr marL="285750" indent="-285750">
              <a:buFont typeface="Arial" panose="020B0604020202020204" pitchFamily="34" charset="0"/>
              <a:buChar char="•"/>
            </a:pPr>
            <a:r>
              <a:rPr lang="en-GB" dirty="0">
                <a:solidFill>
                  <a:schemeClr val="bg1"/>
                </a:solidFill>
              </a:rPr>
              <a:t>things that are hot;</a:t>
            </a:r>
          </a:p>
          <a:p>
            <a:pPr marL="285750" indent="-285750">
              <a:buFont typeface="Arial" panose="020B0604020202020204" pitchFamily="34" charset="0"/>
              <a:buChar char="•"/>
            </a:pPr>
            <a:r>
              <a:rPr lang="en-GB" dirty="0">
                <a:solidFill>
                  <a:schemeClr val="bg1"/>
                </a:solidFill>
              </a:rPr>
              <a:t>things that you can trip over or slip on.</a:t>
            </a:r>
          </a:p>
        </p:txBody>
      </p:sp>
      <p:sp>
        <p:nvSpPr>
          <p:cNvPr id="2" name="Title 1"/>
          <p:cNvSpPr>
            <a:spLocks noGrp="1"/>
          </p:cNvSpPr>
          <p:nvPr>
            <p:ph type="title"/>
          </p:nvPr>
        </p:nvSpPr>
        <p:spPr>
          <a:xfrm>
            <a:off x="457198" y="478895"/>
            <a:ext cx="8220075" cy="933881"/>
          </a:xfrm>
        </p:spPr>
        <p:txBody>
          <a:bodyPr/>
          <a:lstStyle/>
          <a:p>
            <a:r>
              <a:rPr lang="en-GB" dirty="0">
                <a:latin typeface="Twinkl" pitchFamily="2" charset="0"/>
              </a:rPr>
              <a:t>What’s the Danger?</a:t>
            </a:r>
          </a:p>
        </p:txBody>
      </p:sp>
      <p:pic>
        <p:nvPicPr>
          <p:cNvPr id="13" name="Group Work"/>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
        <p:nvSpPr>
          <p:cNvPr id="5" name="Rectangle 4"/>
          <p:cNvSpPr/>
          <p:nvPr/>
        </p:nvSpPr>
        <p:spPr>
          <a:xfrm>
            <a:off x="827088" y="1418302"/>
            <a:ext cx="7561262" cy="369332"/>
          </a:xfrm>
          <a:prstGeom prst="rect">
            <a:avLst/>
          </a:prstGeom>
        </p:spPr>
        <p:txBody>
          <a:bodyPr wrap="square">
            <a:spAutoFit/>
          </a:bodyPr>
          <a:lstStyle/>
          <a:p>
            <a:pPr algn="ctr"/>
            <a:r>
              <a:rPr lang="en-GB" dirty="0"/>
              <a:t>How did you find that challenge? </a:t>
            </a:r>
          </a:p>
        </p:txBody>
      </p:sp>
      <p:sp>
        <p:nvSpPr>
          <p:cNvPr id="27" name="Oval 26"/>
          <p:cNvSpPr/>
          <p:nvPr/>
        </p:nvSpPr>
        <p:spPr>
          <a:xfrm>
            <a:off x="827584" y="1839859"/>
            <a:ext cx="2067846" cy="2067846"/>
          </a:xfrm>
          <a:prstGeom prst="ellipse">
            <a:avLst/>
          </a:prstGeom>
          <a:solidFill>
            <a:srgbClr val="F08115"/>
          </a:solidFill>
          <a:ln w="12700">
            <a:solidFill>
              <a:srgbClr val="FFFBF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Was it tricky? </a:t>
            </a:r>
          </a:p>
        </p:txBody>
      </p:sp>
      <p:sp>
        <p:nvSpPr>
          <p:cNvPr id="29" name="Oval 28"/>
          <p:cNvSpPr/>
          <p:nvPr/>
        </p:nvSpPr>
        <p:spPr>
          <a:xfrm>
            <a:off x="3563888" y="1847668"/>
            <a:ext cx="2052228" cy="2052228"/>
          </a:xfrm>
          <a:prstGeom prst="ellipse">
            <a:avLst/>
          </a:prstGeom>
          <a:solidFill>
            <a:srgbClr val="00A7E7"/>
          </a:solidFill>
          <a:ln w="12700">
            <a:solidFill>
              <a:srgbClr val="FFFBF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How did you sort the cards out? </a:t>
            </a:r>
          </a:p>
        </p:txBody>
      </p:sp>
      <p:pic>
        <p:nvPicPr>
          <p:cNvPr id="6" name="Picture 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028677" y="2834655"/>
            <a:ext cx="2514035" cy="3978721"/>
          </a:xfrm>
          <a:prstGeom prst="rect">
            <a:avLst/>
          </a:prstGeom>
        </p:spPr>
      </p:pic>
      <p:sp>
        <p:nvSpPr>
          <p:cNvPr id="26" name="Oval 25"/>
          <p:cNvSpPr/>
          <p:nvPr/>
        </p:nvSpPr>
        <p:spPr>
          <a:xfrm>
            <a:off x="6336196" y="1847668"/>
            <a:ext cx="2052228" cy="2052228"/>
          </a:xfrm>
          <a:prstGeom prst="ellipse">
            <a:avLst/>
          </a:prstGeom>
          <a:solidFill>
            <a:srgbClr val="009285"/>
          </a:solidFill>
          <a:ln w="12700">
            <a:solidFill>
              <a:srgbClr val="FFFBF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Did your group members all agree? </a:t>
            </a:r>
          </a:p>
        </p:txBody>
      </p:sp>
      <p:pic>
        <p:nvPicPr>
          <p:cNvPr id="30" name="Picture 29"/>
          <p:cNvPicPr>
            <a:picLocks noChangeAspect="1"/>
          </p:cNvPicPr>
          <p:nvPr/>
        </p:nvPicPr>
        <p:blipFill rotWithShape="1">
          <a:blip r:embed="rId4" cstate="screen">
            <a:extLst>
              <a:ext uri="{28A0092B-C50C-407E-A947-70E740481C1C}">
                <a14:useLocalDpi xmlns:a14="http://schemas.microsoft.com/office/drawing/2010/main"/>
              </a:ext>
            </a:extLst>
          </a:blip>
          <a:srcRect r="-7691"/>
          <a:stretch/>
        </p:blipFill>
        <p:spPr>
          <a:xfrm>
            <a:off x="4670595" y="2954724"/>
            <a:ext cx="2423036" cy="3834705"/>
          </a:xfrm>
          <a:prstGeom prst="rect">
            <a:avLst/>
          </a:prstGeom>
        </p:spPr>
      </p:pic>
      <p:pic>
        <p:nvPicPr>
          <p:cNvPr id="12" name="Picture 1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075499" y="3240180"/>
            <a:ext cx="2384933" cy="1949498"/>
          </a:xfrm>
          <a:prstGeom prst="rect">
            <a:avLst/>
          </a:prstGeom>
        </p:spPr>
      </p:pic>
      <p:pic>
        <p:nvPicPr>
          <p:cNvPr id="10" name="Picture 9"/>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flipH="1">
            <a:off x="2389701" y="3121082"/>
            <a:ext cx="3541607" cy="2143781"/>
          </a:xfrm>
          <a:prstGeom prst="rect">
            <a:avLst/>
          </a:prstGeom>
        </p:spPr>
      </p:pic>
      <p:pic>
        <p:nvPicPr>
          <p:cNvPr id="31" name="Picture 30"/>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rot="18616268" flipH="1">
            <a:off x="343746" y="3624880"/>
            <a:ext cx="2834148" cy="1002227"/>
          </a:xfrm>
          <a:prstGeom prst="rect">
            <a:avLst/>
          </a:prstGeom>
        </p:spPr>
      </p:pic>
      <p:sp>
        <p:nvSpPr>
          <p:cNvPr id="32" name="Rounded Rectangle 31"/>
          <p:cNvSpPr/>
          <p:nvPr/>
        </p:nvSpPr>
        <p:spPr>
          <a:xfrm>
            <a:off x="539750" y="5576761"/>
            <a:ext cx="8064250" cy="780007"/>
          </a:xfrm>
          <a:prstGeom prst="roundRect">
            <a:avLst>
              <a:gd name="adj" fmla="val 27498"/>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44000" rtlCol="0" anchor="t" anchorCtr="0"/>
          <a:lstStyle/>
          <a:p>
            <a:pPr algn="ctr"/>
            <a:r>
              <a:rPr lang="en-GB" b="1" dirty="0">
                <a:solidFill>
                  <a:schemeClr val="bg1"/>
                </a:solidFill>
              </a:rPr>
              <a:t>Were you surprised that all of these objects could </a:t>
            </a:r>
            <a:br>
              <a:rPr lang="en-GB" b="1" dirty="0">
                <a:solidFill>
                  <a:schemeClr val="bg1"/>
                </a:solidFill>
              </a:rPr>
            </a:br>
            <a:r>
              <a:rPr lang="en-GB" b="1" dirty="0">
                <a:solidFill>
                  <a:schemeClr val="bg1"/>
                </a:solidFill>
              </a:rPr>
              <a:t>be considered dangerous?</a:t>
            </a:r>
          </a:p>
        </p:txBody>
      </p:sp>
    </p:spTree>
    <p:extLst>
      <p:ext uri="{BB962C8B-B14F-4D97-AF65-F5344CB8AC3E}">
        <p14:creationId xmlns:p14="http://schemas.microsoft.com/office/powerpoint/2010/main" val="1773715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1000"/>
                                        <p:tgtEl>
                                          <p:spTgt spid="27"/>
                                        </p:tgtEl>
                                      </p:cBhvr>
                                    </p:animEffect>
                                    <p:anim calcmode="lin" valueType="num">
                                      <p:cBhvr>
                                        <p:cTn id="8" dur="1000" fill="hold"/>
                                        <p:tgtEl>
                                          <p:spTgt spid="27"/>
                                        </p:tgtEl>
                                        <p:attrNameLst>
                                          <p:attrName>ppt_x</p:attrName>
                                        </p:attrNameLst>
                                      </p:cBhvr>
                                      <p:tavLst>
                                        <p:tav tm="0">
                                          <p:val>
                                            <p:strVal val="#ppt_x"/>
                                          </p:val>
                                        </p:tav>
                                        <p:tav tm="100000">
                                          <p:val>
                                            <p:strVal val="#ppt_x"/>
                                          </p:val>
                                        </p:tav>
                                      </p:tavLst>
                                    </p:anim>
                                    <p:anim calcmode="lin" valueType="num">
                                      <p:cBhvr>
                                        <p:cTn id="9" dur="1000" fill="hold"/>
                                        <p:tgtEl>
                                          <p:spTgt spid="27"/>
                                        </p:tgtEl>
                                        <p:attrNameLst>
                                          <p:attrName>ppt_y</p:attrName>
                                        </p:attrNameLst>
                                      </p:cBhvr>
                                      <p:tavLst>
                                        <p:tav tm="0">
                                          <p:val>
                                            <p:strVal val="#ppt_y+.1"/>
                                          </p:val>
                                        </p:tav>
                                        <p:tav tm="100000">
                                          <p:val>
                                            <p:strVal val="#ppt_y"/>
                                          </p:val>
                                        </p:tav>
                                      </p:tavLst>
                                    </p:anim>
                                  </p:childTnLst>
                                </p:cTn>
                              </p:par>
                              <p:par>
                                <p:cTn id="10" presetID="8" presetClass="emph" presetSubtype="0" fill="hold" grpId="2" nodeType="withEffect">
                                  <p:stCondLst>
                                    <p:cond delay="0"/>
                                  </p:stCondLst>
                                  <p:childTnLst>
                                    <p:animRot by="21600000">
                                      <p:cBhvr>
                                        <p:cTn id="11" dur="1000" fill="hold"/>
                                        <p:tgtEl>
                                          <p:spTgt spid="27"/>
                                        </p:tgtEl>
                                        <p:attrNameLst>
                                          <p:attrName>r</p:attrName>
                                        </p:attrNameLst>
                                      </p:cBhvr>
                                    </p:animRot>
                                  </p:childTnLst>
                                </p:cTn>
                              </p:par>
                            </p:childTnLst>
                          </p:cTn>
                        </p:par>
                      </p:childTnLst>
                    </p:cTn>
                  </p:par>
                  <p:par>
                    <p:cTn id="12" fill="hold">
                      <p:stCondLst>
                        <p:cond delay="indefinite"/>
                      </p:stCondLst>
                      <p:childTnLst>
                        <p:par>
                          <p:cTn id="13" fill="hold">
                            <p:stCondLst>
                              <p:cond delay="0"/>
                            </p:stCondLst>
                            <p:childTnLst>
                              <p:par>
                                <p:cTn id="14" presetID="42" presetClass="entr" presetSubtype="0" fill="hold" grpId="0" nodeType="clickEffect">
                                  <p:stCondLst>
                                    <p:cond delay="0"/>
                                  </p:stCondLst>
                                  <p:childTnLst>
                                    <p:set>
                                      <p:cBhvr>
                                        <p:cTn id="15" dur="1" fill="hold">
                                          <p:stCondLst>
                                            <p:cond delay="0"/>
                                          </p:stCondLst>
                                        </p:cTn>
                                        <p:tgtEl>
                                          <p:spTgt spid="29"/>
                                        </p:tgtEl>
                                        <p:attrNameLst>
                                          <p:attrName>style.visibility</p:attrName>
                                        </p:attrNameLst>
                                      </p:cBhvr>
                                      <p:to>
                                        <p:strVal val="visible"/>
                                      </p:to>
                                    </p:set>
                                    <p:animEffect transition="in" filter="fade">
                                      <p:cBhvr>
                                        <p:cTn id="16" dur="1000"/>
                                        <p:tgtEl>
                                          <p:spTgt spid="29"/>
                                        </p:tgtEl>
                                      </p:cBhvr>
                                    </p:animEffect>
                                    <p:anim calcmode="lin" valueType="num">
                                      <p:cBhvr>
                                        <p:cTn id="17" dur="1000" fill="hold"/>
                                        <p:tgtEl>
                                          <p:spTgt spid="29"/>
                                        </p:tgtEl>
                                        <p:attrNameLst>
                                          <p:attrName>ppt_x</p:attrName>
                                        </p:attrNameLst>
                                      </p:cBhvr>
                                      <p:tavLst>
                                        <p:tav tm="0">
                                          <p:val>
                                            <p:strVal val="#ppt_x"/>
                                          </p:val>
                                        </p:tav>
                                        <p:tav tm="100000">
                                          <p:val>
                                            <p:strVal val="#ppt_x"/>
                                          </p:val>
                                        </p:tav>
                                      </p:tavLst>
                                    </p:anim>
                                    <p:anim calcmode="lin" valueType="num">
                                      <p:cBhvr>
                                        <p:cTn id="18" dur="1000" fill="hold"/>
                                        <p:tgtEl>
                                          <p:spTgt spid="29"/>
                                        </p:tgtEl>
                                        <p:attrNameLst>
                                          <p:attrName>ppt_y</p:attrName>
                                        </p:attrNameLst>
                                      </p:cBhvr>
                                      <p:tavLst>
                                        <p:tav tm="0">
                                          <p:val>
                                            <p:strVal val="#ppt_y+.1"/>
                                          </p:val>
                                        </p:tav>
                                        <p:tav tm="100000">
                                          <p:val>
                                            <p:strVal val="#ppt_y"/>
                                          </p:val>
                                        </p:tav>
                                      </p:tavLst>
                                    </p:anim>
                                  </p:childTnLst>
                                </p:cTn>
                              </p:par>
                              <p:par>
                                <p:cTn id="19" presetID="32" presetClass="emph" presetSubtype="0" fill="hold" grpId="1" nodeType="withEffect">
                                  <p:stCondLst>
                                    <p:cond delay="0"/>
                                  </p:stCondLst>
                                  <p:childTnLst>
                                    <p:animRot by="120000">
                                      <p:cBhvr>
                                        <p:cTn id="20" dur="100" fill="hold">
                                          <p:stCondLst>
                                            <p:cond delay="0"/>
                                          </p:stCondLst>
                                        </p:cTn>
                                        <p:tgtEl>
                                          <p:spTgt spid="29"/>
                                        </p:tgtEl>
                                        <p:attrNameLst>
                                          <p:attrName>r</p:attrName>
                                        </p:attrNameLst>
                                      </p:cBhvr>
                                    </p:animRot>
                                    <p:animRot by="-240000">
                                      <p:cBhvr>
                                        <p:cTn id="21" dur="200" fill="hold">
                                          <p:stCondLst>
                                            <p:cond delay="200"/>
                                          </p:stCondLst>
                                        </p:cTn>
                                        <p:tgtEl>
                                          <p:spTgt spid="29"/>
                                        </p:tgtEl>
                                        <p:attrNameLst>
                                          <p:attrName>r</p:attrName>
                                        </p:attrNameLst>
                                      </p:cBhvr>
                                    </p:animRot>
                                    <p:animRot by="240000">
                                      <p:cBhvr>
                                        <p:cTn id="22" dur="200" fill="hold">
                                          <p:stCondLst>
                                            <p:cond delay="400"/>
                                          </p:stCondLst>
                                        </p:cTn>
                                        <p:tgtEl>
                                          <p:spTgt spid="29"/>
                                        </p:tgtEl>
                                        <p:attrNameLst>
                                          <p:attrName>r</p:attrName>
                                        </p:attrNameLst>
                                      </p:cBhvr>
                                    </p:animRot>
                                    <p:animRot by="-240000">
                                      <p:cBhvr>
                                        <p:cTn id="23" dur="200" fill="hold">
                                          <p:stCondLst>
                                            <p:cond delay="600"/>
                                          </p:stCondLst>
                                        </p:cTn>
                                        <p:tgtEl>
                                          <p:spTgt spid="29"/>
                                        </p:tgtEl>
                                        <p:attrNameLst>
                                          <p:attrName>r</p:attrName>
                                        </p:attrNameLst>
                                      </p:cBhvr>
                                    </p:animRot>
                                    <p:animRot by="120000">
                                      <p:cBhvr>
                                        <p:cTn id="24" dur="200" fill="hold">
                                          <p:stCondLst>
                                            <p:cond delay="800"/>
                                          </p:stCondLst>
                                        </p:cTn>
                                        <p:tgtEl>
                                          <p:spTgt spid="29"/>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fade">
                                      <p:cBhvr>
                                        <p:cTn id="29" dur="1000"/>
                                        <p:tgtEl>
                                          <p:spTgt spid="26"/>
                                        </p:tgtEl>
                                      </p:cBhvr>
                                    </p:animEffect>
                                    <p:anim calcmode="lin" valueType="num">
                                      <p:cBhvr>
                                        <p:cTn id="30" dur="1000" fill="hold"/>
                                        <p:tgtEl>
                                          <p:spTgt spid="26"/>
                                        </p:tgtEl>
                                        <p:attrNameLst>
                                          <p:attrName>ppt_x</p:attrName>
                                        </p:attrNameLst>
                                      </p:cBhvr>
                                      <p:tavLst>
                                        <p:tav tm="0">
                                          <p:val>
                                            <p:strVal val="#ppt_x"/>
                                          </p:val>
                                        </p:tav>
                                        <p:tav tm="100000">
                                          <p:val>
                                            <p:strVal val="#ppt_x"/>
                                          </p:val>
                                        </p:tav>
                                      </p:tavLst>
                                    </p:anim>
                                    <p:anim calcmode="lin" valueType="num">
                                      <p:cBhvr>
                                        <p:cTn id="31" dur="1000" fill="hold"/>
                                        <p:tgtEl>
                                          <p:spTgt spid="26"/>
                                        </p:tgtEl>
                                        <p:attrNameLst>
                                          <p:attrName>ppt_y</p:attrName>
                                        </p:attrNameLst>
                                      </p:cBhvr>
                                      <p:tavLst>
                                        <p:tav tm="0">
                                          <p:val>
                                            <p:strVal val="#ppt_y+.1"/>
                                          </p:val>
                                        </p:tav>
                                        <p:tav tm="100000">
                                          <p:val>
                                            <p:strVal val="#ppt_y"/>
                                          </p:val>
                                        </p:tav>
                                      </p:tavLst>
                                    </p:anim>
                                  </p:childTnLst>
                                </p:cTn>
                              </p:par>
                              <p:par>
                                <p:cTn id="32" presetID="8" presetClass="emph" presetSubtype="0" fill="hold" grpId="1" nodeType="withEffect">
                                  <p:stCondLst>
                                    <p:cond delay="0"/>
                                  </p:stCondLst>
                                  <p:childTnLst>
                                    <p:animRot by="21600000">
                                      <p:cBhvr>
                                        <p:cTn id="33" dur="1000" fill="hold"/>
                                        <p:tgtEl>
                                          <p:spTgt spid="26"/>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42" presetClass="exit" presetSubtype="0" fill="hold" grpId="3" nodeType="clickEffect">
                                  <p:stCondLst>
                                    <p:cond delay="0"/>
                                  </p:stCondLst>
                                  <p:childTnLst>
                                    <p:animEffect transition="out" filter="fade">
                                      <p:cBhvr>
                                        <p:cTn id="37" dur="1000"/>
                                        <p:tgtEl>
                                          <p:spTgt spid="27"/>
                                        </p:tgtEl>
                                      </p:cBhvr>
                                    </p:animEffect>
                                    <p:anim calcmode="lin" valueType="num">
                                      <p:cBhvr>
                                        <p:cTn id="38" dur="1000"/>
                                        <p:tgtEl>
                                          <p:spTgt spid="27"/>
                                        </p:tgtEl>
                                        <p:attrNameLst>
                                          <p:attrName>ppt_x</p:attrName>
                                        </p:attrNameLst>
                                      </p:cBhvr>
                                      <p:tavLst>
                                        <p:tav tm="0">
                                          <p:val>
                                            <p:strVal val="ppt_x"/>
                                          </p:val>
                                        </p:tav>
                                        <p:tav tm="100000">
                                          <p:val>
                                            <p:strVal val="ppt_x"/>
                                          </p:val>
                                        </p:tav>
                                      </p:tavLst>
                                    </p:anim>
                                    <p:anim calcmode="lin" valueType="num">
                                      <p:cBhvr>
                                        <p:cTn id="39" dur="1000"/>
                                        <p:tgtEl>
                                          <p:spTgt spid="27"/>
                                        </p:tgtEl>
                                        <p:attrNameLst>
                                          <p:attrName>ppt_y</p:attrName>
                                        </p:attrNameLst>
                                      </p:cBhvr>
                                      <p:tavLst>
                                        <p:tav tm="0">
                                          <p:val>
                                            <p:strVal val="ppt_y"/>
                                          </p:val>
                                        </p:tav>
                                        <p:tav tm="100000">
                                          <p:val>
                                            <p:strVal val="ppt_y+.1"/>
                                          </p:val>
                                        </p:tav>
                                      </p:tavLst>
                                    </p:anim>
                                    <p:set>
                                      <p:cBhvr>
                                        <p:cTn id="40" dur="1" fill="hold">
                                          <p:stCondLst>
                                            <p:cond delay="999"/>
                                          </p:stCondLst>
                                        </p:cTn>
                                        <p:tgtEl>
                                          <p:spTgt spid="27"/>
                                        </p:tgtEl>
                                        <p:attrNameLst>
                                          <p:attrName>style.visibility</p:attrName>
                                        </p:attrNameLst>
                                      </p:cBhvr>
                                      <p:to>
                                        <p:strVal val="hidden"/>
                                      </p:to>
                                    </p:set>
                                  </p:childTnLst>
                                </p:cTn>
                              </p:par>
                              <p:par>
                                <p:cTn id="41" presetID="42" presetClass="exit" presetSubtype="0" fill="hold" grpId="2" nodeType="withEffect">
                                  <p:stCondLst>
                                    <p:cond delay="0"/>
                                  </p:stCondLst>
                                  <p:childTnLst>
                                    <p:animEffect transition="out" filter="fade">
                                      <p:cBhvr>
                                        <p:cTn id="42" dur="1000"/>
                                        <p:tgtEl>
                                          <p:spTgt spid="29"/>
                                        </p:tgtEl>
                                      </p:cBhvr>
                                    </p:animEffect>
                                    <p:anim calcmode="lin" valueType="num">
                                      <p:cBhvr>
                                        <p:cTn id="43" dur="1000"/>
                                        <p:tgtEl>
                                          <p:spTgt spid="29"/>
                                        </p:tgtEl>
                                        <p:attrNameLst>
                                          <p:attrName>ppt_x</p:attrName>
                                        </p:attrNameLst>
                                      </p:cBhvr>
                                      <p:tavLst>
                                        <p:tav tm="0">
                                          <p:val>
                                            <p:strVal val="ppt_x"/>
                                          </p:val>
                                        </p:tav>
                                        <p:tav tm="100000">
                                          <p:val>
                                            <p:strVal val="ppt_x"/>
                                          </p:val>
                                        </p:tav>
                                      </p:tavLst>
                                    </p:anim>
                                    <p:anim calcmode="lin" valueType="num">
                                      <p:cBhvr>
                                        <p:cTn id="44" dur="1000"/>
                                        <p:tgtEl>
                                          <p:spTgt spid="29"/>
                                        </p:tgtEl>
                                        <p:attrNameLst>
                                          <p:attrName>ppt_y</p:attrName>
                                        </p:attrNameLst>
                                      </p:cBhvr>
                                      <p:tavLst>
                                        <p:tav tm="0">
                                          <p:val>
                                            <p:strVal val="ppt_y"/>
                                          </p:val>
                                        </p:tav>
                                        <p:tav tm="100000">
                                          <p:val>
                                            <p:strVal val="ppt_y+.1"/>
                                          </p:val>
                                        </p:tav>
                                      </p:tavLst>
                                    </p:anim>
                                    <p:set>
                                      <p:cBhvr>
                                        <p:cTn id="45" dur="1" fill="hold">
                                          <p:stCondLst>
                                            <p:cond delay="999"/>
                                          </p:stCondLst>
                                        </p:cTn>
                                        <p:tgtEl>
                                          <p:spTgt spid="29"/>
                                        </p:tgtEl>
                                        <p:attrNameLst>
                                          <p:attrName>style.visibility</p:attrName>
                                        </p:attrNameLst>
                                      </p:cBhvr>
                                      <p:to>
                                        <p:strVal val="hidden"/>
                                      </p:to>
                                    </p:set>
                                  </p:childTnLst>
                                </p:cTn>
                              </p:par>
                              <p:par>
                                <p:cTn id="46" presetID="42" presetClass="exit" presetSubtype="0" fill="hold" grpId="2" nodeType="withEffect">
                                  <p:stCondLst>
                                    <p:cond delay="0"/>
                                  </p:stCondLst>
                                  <p:childTnLst>
                                    <p:animEffect transition="out" filter="fade">
                                      <p:cBhvr>
                                        <p:cTn id="47" dur="1000"/>
                                        <p:tgtEl>
                                          <p:spTgt spid="26"/>
                                        </p:tgtEl>
                                      </p:cBhvr>
                                    </p:animEffect>
                                    <p:anim calcmode="lin" valueType="num">
                                      <p:cBhvr>
                                        <p:cTn id="48" dur="1000"/>
                                        <p:tgtEl>
                                          <p:spTgt spid="26"/>
                                        </p:tgtEl>
                                        <p:attrNameLst>
                                          <p:attrName>ppt_x</p:attrName>
                                        </p:attrNameLst>
                                      </p:cBhvr>
                                      <p:tavLst>
                                        <p:tav tm="0">
                                          <p:val>
                                            <p:strVal val="ppt_x"/>
                                          </p:val>
                                        </p:tav>
                                        <p:tav tm="100000">
                                          <p:val>
                                            <p:strVal val="ppt_x"/>
                                          </p:val>
                                        </p:tav>
                                      </p:tavLst>
                                    </p:anim>
                                    <p:anim calcmode="lin" valueType="num">
                                      <p:cBhvr>
                                        <p:cTn id="49" dur="1000"/>
                                        <p:tgtEl>
                                          <p:spTgt spid="26"/>
                                        </p:tgtEl>
                                        <p:attrNameLst>
                                          <p:attrName>ppt_y</p:attrName>
                                        </p:attrNameLst>
                                      </p:cBhvr>
                                      <p:tavLst>
                                        <p:tav tm="0">
                                          <p:val>
                                            <p:strVal val="ppt_y"/>
                                          </p:val>
                                        </p:tav>
                                        <p:tav tm="100000">
                                          <p:val>
                                            <p:strVal val="ppt_y+.1"/>
                                          </p:val>
                                        </p:tav>
                                      </p:tavLst>
                                    </p:anim>
                                    <p:set>
                                      <p:cBhvr>
                                        <p:cTn id="50" dur="1" fill="hold">
                                          <p:stCondLst>
                                            <p:cond delay="999"/>
                                          </p:stCondLst>
                                        </p:cTn>
                                        <p:tgtEl>
                                          <p:spTgt spid="26"/>
                                        </p:tgtEl>
                                        <p:attrNameLst>
                                          <p:attrName>style.visibility</p:attrName>
                                        </p:attrNameLst>
                                      </p:cBhvr>
                                      <p:to>
                                        <p:strVal val="hidden"/>
                                      </p:to>
                                    </p:set>
                                  </p:childTnLst>
                                </p:cTn>
                              </p:par>
                              <p:par>
                                <p:cTn id="51" presetID="42" presetClass="exit" presetSubtype="0" fill="hold" nodeType="withEffect">
                                  <p:stCondLst>
                                    <p:cond delay="0"/>
                                  </p:stCondLst>
                                  <p:childTnLst>
                                    <p:animEffect transition="out" filter="fade">
                                      <p:cBhvr>
                                        <p:cTn id="52" dur="1000"/>
                                        <p:tgtEl>
                                          <p:spTgt spid="30"/>
                                        </p:tgtEl>
                                      </p:cBhvr>
                                    </p:animEffect>
                                    <p:anim calcmode="lin" valueType="num">
                                      <p:cBhvr>
                                        <p:cTn id="53" dur="1000"/>
                                        <p:tgtEl>
                                          <p:spTgt spid="30"/>
                                        </p:tgtEl>
                                        <p:attrNameLst>
                                          <p:attrName>ppt_x</p:attrName>
                                        </p:attrNameLst>
                                      </p:cBhvr>
                                      <p:tavLst>
                                        <p:tav tm="0">
                                          <p:val>
                                            <p:strVal val="ppt_x"/>
                                          </p:val>
                                        </p:tav>
                                        <p:tav tm="100000">
                                          <p:val>
                                            <p:strVal val="ppt_x"/>
                                          </p:val>
                                        </p:tav>
                                      </p:tavLst>
                                    </p:anim>
                                    <p:anim calcmode="lin" valueType="num">
                                      <p:cBhvr>
                                        <p:cTn id="54" dur="1000"/>
                                        <p:tgtEl>
                                          <p:spTgt spid="30"/>
                                        </p:tgtEl>
                                        <p:attrNameLst>
                                          <p:attrName>ppt_y</p:attrName>
                                        </p:attrNameLst>
                                      </p:cBhvr>
                                      <p:tavLst>
                                        <p:tav tm="0">
                                          <p:val>
                                            <p:strVal val="ppt_y"/>
                                          </p:val>
                                        </p:tav>
                                        <p:tav tm="100000">
                                          <p:val>
                                            <p:strVal val="ppt_y+.1"/>
                                          </p:val>
                                        </p:tav>
                                      </p:tavLst>
                                    </p:anim>
                                    <p:set>
                                      <p:cBhvr>
                                        <p:cTn id="55" dur="1" fill="hold">
                                          <p:stCondLst>
                                            <p:cond delay="999"/>
                                          </p:stCondLst>
                                        </p:cTn>
                                        <p:tgtEl>
                                          <p:spTgt spid="30"/>
                                        </p:tgtEl>
                                        <p:attrNameLst>
                                          <p:attrName>style.visibility</p:attrName>
                                        </p:attrNameLst>
                                      </p:cBhvr>
                                      <p:to>
                                        <p:strVal val="hidden"/>
                                      </p:to>
                                    </p:set>
                                  </p:childTnLst>
                                </p:cTn>
                              </p:par>
                              <p:par>
                                <p:cTn id="56" presetID="42" presetClass="exit" presetSubtype="0" fill="hold" nodeType="withEffect">
                                  <p:stCondLst>
                                    <p:cond delay="0"/>
                                  </p:stCondLst>
                                  <p:childTnLst>
                                    <p:animEffect transition="out" filter="fade">
                                      <p:cBhvr>
                                        <p:cTn id="57" dur="1000"/>
                                        <p:tgtEl>
                                          <p:spTgt spid="6"/>
                                        </p:tgtEl>
                                      </p:cBhvr>
                                    </p:animEffect>
                                    <p:anim calcmode="lin" valueType="num">
                                      <p:cBhvr>
                                        <p:cTn id="58" dur="1000"/>
                                        <p:tgtEl>
                                          <p:spTgt spid="6"/>
                                        </p:tgtEl>
                                        <p:attrNameLst>
                                          <p:attrName>ppt_x</p:attrName>
                                        </p:attrNameLst>
                                      </p:cBhvr>
                                      <p:tavLst>
                                        <p:tav tm="0">
                                          <p:val>
                                            <p:strVal val="ppt_x"/>
                                          </p:val>
                                        </p:tav>
                                        <p:tav tm="100000">
                                          <p:val>
                                            <p:strVal val="ppt_x"/>
                                          </p:val>
                                        </p:tav>
                                      </p:tavLst>
                                    </p:anim>
                                    <p:anim calcmode="lin" valueType="num">
                                      <p:cBhvr>
                                        <p:cTn id="59" dur="1000"/>
                                        <p:tgtEl>
                                          <p:spTgt spid="6"/>
                                        </p:tgtEl>
                                        <p:attrNameLst>
                                          <p:attrName>ppt_y</p:attrName>
                                        </p:attrNameLst>
                                      </p:cBhvr>
                                      <p:tavLst>
                                        <p:tav tm="0">
                                          <p:val>
                                            <p:strVal val="ppt_y"/>
                                          </p:val>
                                        </p:tav>
                                        <p:tav tm="100000">
                                          <p:val>
                                            <p:strVal val="ppt_y+.1"/>
                                          </p:val>
                                        </p:tav>
                                      </p:tavLst>
                                    </p:anim>
                                    <p:set>
                                      <p:cBhvr>
                                        <p:cTn id="60" dur="1" fill="hold">
                                          <p:stCondLst>
                                            <p:cond delay="999"/>
                                          </p:stCondLst>
                                        </p:cTn>
                                        <p:tgtEl>
                                          <p:spTgt spid="6"/>
                                        </p:tgtEl>
                                        <p:attrNameLst>
                                          <p:attrName>style.visibility</p:attrName>
                                        </p:attrNameLst>
                                      </p:cBhvr>
                                      <p:to>
                                        <p:strVal val="hidden"/>
                                      </p:to>
                                    </p:set>
                                  </p:childTnLst>
                                </p:cTn>
                              </p:par>
                              <p:par>
                                <p:cTn id="61" presetID="10" presetClass="exit" presetSubtype="0" fill="hold" grpId="0" nodeType="withEffect">
                                  <p:stCondLst>
                                    <p:cond delay="0"/>
                                  </p:stCondLst>
                                  <p:childTnLst>
                                    <p:animEffect transition="out" filter="fade">
                                      <p:cBhvr>
                                        <p:cTn id="62" dur="500"/>
                                        <p:tgtEl>
                                          <p:spTgt spid="5"/>
                                        </p:tgtEl>
                                      </p:cBhvr>
                                    </p:animEffect>
                                    <p:set>
                                      <p:cBhvr>
                                        <p:cTn id="63" dur="1" fill="hold">
                                          <p:stCondLst>
                                            <p:cond delay="499"/>
                                          </p:stCondLst>
                                        </p:cTn>
                                        <p:tgtEl>
                                          <p:spTgt spid="5"/>
                                        </p:tgtEl>
                                        <p:attrNameLst>
                                          <p:attrName>style.visibility</p:attrName>
                                        </p:attrNameLst>
                                      </p:cBhvr>
                                      <p:to>
                                        <p:strVal val="hidden"/>
                                      </p:to>
                                    </p:set>
                                  </p:childTnLst>
                                </p:cTn>
                              </p:par>
                            </p:childTnLst>
                          </p:cTn>
                        </p:par>
                        <p:par>
                          <p:cTn id="64" fill="hold">
                            <p:stCondLst>
                              <p:cond delay="1000"/>
                            </p:stCondLst>
                            <p:childTnLst>
                              <p:par>
                                <p:cTn id="65" presetID="22" presetClass="entr" presetSubtype="1" fill="hold" grpId="0" nodeType="afterEffect">
                                  <p:stCondLst>
                                    <p:cond delay="0"/>
                                  </p:stCondLst>
                                  <p:childTnLst>
                                    <p:set>
                                      <p:cBhvr>
                                        <p:cTn id="66" dur="1" fill="hold">
                                          <p:stCondLst>
                                            <p:cond delay="0"/>
                                          </p:stCondLst>
                                        </p:cTn>
                                        <p:tgtEl>
                                          <p:spTgt spid="7"/>
                                        </p:tgtEl>
                                        <p:attrNameLst>
                                          <p:attrName>style.visibility</p:attrName>
                                        </p:attrNameLst>
                                      </p:cBhvr>
                                      <p:to>
                                        <p:strVal val="visible"/>
                                      </p:to>
                                    </p:set>
                                    <p:animEffect transition="in" filter="wipe(up)">
                                      <p:cBhvr>
                                        <p:cTn id="67" dur="1000"/>
                                        <p:tgtEl>
                                          <p:spTgt spid="7"/>
                                        </p:tgtEl>
                                      </p:cBhvr>
                                    </p:animEffect>
                                  </p:childTnLst>
                                </p:cTn>
                              </p:par>
                              <p:par>
                                <p:cTn id="68" presetID="1" presetClass="entr" presetSubtype="0" fill="hold" nodeType="withEffect">
                                  <p:stCondLst>
                                    <p:cond delay="0"/>
                                  </p:stCondLst>
                                  <p:childTnLst>
                                    <p:set>
                                      <p:cBhvr>
                                        <p:cTn id="69"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0" fill="hold">
                      <p:stCondLst>
                        <p:cond delay="indefinite"/>
                      </p:stCondLst>
                      <p:childTnLst>
                        <p:par>
                          <p:cTn id="71" fill="hold">
                            <p:stCondLst>
                              <p:cond delay="0"/>
                            </p:stCondLst>
                            <p:childTnLst>
                              <p:par>
                                <p:cTn id="72" presetID="1" presetClass="entr" presetSubtype="0" fill="hold" nodeType="clickEffect">
                                  <p:stCondLst>
                                    <p:cond delay="0"/>
                                  </p:stCondLst>
                                  <p:childTnLst>
                                    <p:set>
                                      <p:cBhvr>
                                        <p:cTn id="73" dur="1" fill="hold">
                                          <p:stCondLst>
                                            <p:cond delay="0"/>
                                          </p:stCondLst>
                                        </p:cTn>
                                        <p:tgtEl>
                                          <p:spTgt spid="7">
                                            <p:txEl>
                                              <p:pRg st="1" end="1"/>
                                            </p:txEl>
                                          </p:spTgt>
                                        </p:tgtEl>
                                        <p:attrNameLst>
                                          <p:attrName>style.visibility</p:attrName>
                                        </p:attrNameLst>
                                      </p:cBhvr>
                                      <p:to>
                                        <p:strVal val="visible"/>
                                      </p:to>
                                    </p:set>
                                  </p:childTnLst>
                                </p:cTn>
                              </p:par>
                            </p:childTnLst>
                          </p:cTn>
                        </p:par>
                        <p:par>
                          <p:cTn id="74" fill="hold">
                            <p:stCondLst>
                              <p:cond delay="0"/>
                            </p:stCondLst>
                            <p:childTnLst>
                              <p:par>
                                <p:cTn id="75" presetID="10" presetClass="entr" presetSubtype="0" fill="hold" nodeType="afterEffect">
                                  <p:stCondLst>
                                    <p:cond delay="0"/>
                                  </p:stCondLst>
                                  <p:childTnLst>
                                    <p:set>
                                      <p:cBhvr>
                                        <p:cTn id="76" dur="1" fill="hold">
                                          <p:stCondLst>
                                            <p:cond delay="0"/>
                                          </p:stCondLst>
                                        </p:cTn>
                                        <p:tgtEl>
                                          <p:spTgt spid="31"/>
                                        </p:tgtEl>
                                        <p:attrNameLst>
                                          <p:attrName>style.visibility</p:attrName>
                                        </p:attrNameLst>
                                      </p:cBhvr>
                                      <p:to>
                                        <p:strVal val="visible"/>
                                      </p:to>
                                    </p:set>
                                    <p:animEffect transition="in" filter="fade">
                                      <p:cBhvr>
                                        <p:cTn id="77" dur="1000"/>
                                        <p:tgtEl>
                                          <p:spTgt spid="31"/>
                                        </p:tgtEl>
                                      </p:cBhvr>
                                    </p:animEffect>
                                  </p:childTnLst>
                                </p:cTn>
                              </p:par>
                            </p:childTnLst>
                          </p:cTn>
                        </p:par>
                      </p:childTnLst>
                    </p:cTn>
                  </p:par>
                  <p:par>
                    <p:cTn id="78" fill="hold">
                      <p:stCondLst>
                        <p:cond delay="indefinite"/>
                      </p:stCondLst>
                      <p:childTnLst>
                        <p:par>
                          <p:cTn id="79" fill="hold">
                            <p:stCondLst>
                              <p:cond delay="0"/>
                            </p:stCondLst>
                            <p:childTnLst>
                              <p:par>
                                <p:cTn id="80" presetID="1" presetClass="entr" presetSubtype="0" fill="hold" nodeType="clickEffect">
                                  <p:stCondLst>
                                    <p:cond delay="0"/>
                                  </p:stCondLst>
                                  <p:childTnLst>
                                    <p:set>
                                      <p:cBhvr>
                                        <p:cTn id="81" dur="1" fill="hold">
                                          <p:stCondLst>
                                            <p:cond delay="0"/>
                                          </p:stCondLst>
                                        </p:cTn>
                                        <p:tgtEl>
                                          <p:spTgt spid="7">
                                            <p:txEl>
                                              <p:pRg st="2" end="2"/>
                                            </p:txEl>
                                          </p:spTgt>
                                        </p:tgtEl>
                                        <p:attrNameLst>
                                          <p:attrName>style.visibility</p:attrName>
                                        </p:attrNameLst>
                                      </p:cBhvr>
                                      <p:to>
                                        <p:strVal val="visible"/>
                                      </p:to>
                                    </p:set>
                                  </p:childTnLst>
                                </p:cTn>
                              </p:par>
                            </p:childTnLst>
                          </p:cTn>
                        </p:par>
                        <p:par>
                          <p:cTn id="82" fill="hold">
                            <p:stCondLst>
                              <p:cond delay="0"/>
                            </p:stCondLst>
                            <p:childTnLst>
                              <p:par>
                                <p:cTn id="83" presetID="10" presetClass="entr" presetSubtype="0" fill="hold" nodeType="afterEffect">
                                  <p:stCondLst>
                                    <p:cond delay="0"/>
                                  </p:stCondLst>
                                  <p:childTnLst>
                                    <p:set>
                                      <p:cBhvr>
                                        <p:cTn id="84" dur="1" fill="hold">
                                          <p:stCondLst>
                                            <p:cond delay="0"/>
                                          </p:stCondLst>
                                        </p:cTn>
                                        <p:tgtEl>
                                          <p:spTgt spid="10"/>
                                        </p:tgtEl>
                                        <p:attrNameLst>
                                          <p:attrName>style.visibility</p:attrName>
                                        </p:attrNameLst>
                                      </p:cBhvr>
                                      <p:to>
                                        <p:strVal val="visible"/>
                                      </p:to>
                                    </p:set>
                                    <p:animEffect transition="in" filter="fade">
                                      <p:cBhvr>
                                        <p:cTn id="85" dur="1000"/>
                                        <p:tgtEl>
                                          <p:spTgt spid="10"/>
                                        </p:tgtEl>
                                      </p:cBhvr>
                                    </p:animEffect>
                                  </p:childTnLst>
                                </p:cTn>
                              </p:par>
                            </p:childTnLst>
                          </p:cTn>
                        </p:par>
                      </p:childTnLst>
                    </p:cTn>
                  </p:par>
                  <p:par>
                    <p:cTn id="86" fill="hold">
                      <p:stCondLst>
                        <p:cond delay="indefinite"/>
                      </p:stCondLst>
                      <p:childTnLst>
                        <p:par>
                          <p:cTn id="87" fill="hold">
                            <p:stCondLst>
                              <p:cond delay="0"/>
                            </p:stCondLst>
                            <p:childTnLst>
                              <p:par>
                                <p:cTn id="88" presetID="1" presetClass="entr" presetSubtype="0" fill="hold" nodeType="clickEffect">
                                  <p:stCondLst>
                                    <p:cond delay="0"/>
                                  </p:stCondLst>
                                  <p:childTnLst>
                                    <p:set>
                                      <p:cBhvr>
                                        <p:cTn id="89" dur="1" fill="hold">
                                          <p:stCondLst>
                                            <p:cond delay="0"/>
                                          </p:stCondLst>
                                        </p:cTn>
                                        <p:tgtEl>
                                          <p:spTgt spid="7">
                                            <p:txEl>
                                              <p:pRg st="3" end="3"/>
                                            </p:txEl>
                                          </p:spTgt>
                                        </p:tgtEl>
                                        <p:attrNameLst>
                                          <p:attrName>style.visibility</p:attrName>
                                        </p:attrNameLst>
                                      </p:cBhvr>
                                      <p:to>
                                        <p:strVal val="visible"/>
                                      </p:to>
                                    </p:set>
                                  </p:childTnLst>
                                </p:cTn>
                              </p:par>
                            </p:childTnLst>
                          </p:cTn>
                        </p:par>
                        <p:par>
                          <p:cTn id="90" fill="hold">
                            <p:stCondLst>
                              <p:cond delay="0"/>
                            </p:stCondLst>
                            <p:childTnLst>
                              <p:par>
                                <p:cTn id="91" presetID="10" presetClass="entr" presetSubtype="0" fill="hold" nodeType="afterEffect">
                                  <p:stCondLst>
                                    <p:cond delay="0"/>
                                  </p:stCondLst>
                                  <p:childTnLst>
                                    <p:set>
                                      <p:cBhvr>
                                        <p:cTn id="92" dur="1" fill="hold">
                                          <p:stCondLst>
                                            <p:cond delay="0"/>
                                          </p:stCondLst>
                                        </p:cTn>
                                        <p:tgtEl>
                                          <p:spTgt spid="12"/>
                                        </p:tgtEl>
                                        <p:attrNameLst>
                                          <p:attrName>style.visibility</p:attrName>
                                        </p:attrNameLst>
                                      </p:cBhvr>
                                      <p:to>
                                        <p:strVal val="visible"/>
                                      </p:to>
                                    </p:set>
                                    <p:animEffect transition="in" filter="fade">
                                      <p:cBhvr>
                                        <p:cTn id="93" dur="1000"/>
                                        <p:tgtEl>
                                          <p:spTgt spid="12"/>
                                        </p:tgtEl>
                                      </p:cBhvr>
                                    </p:animEffect>
                                  </p:childTnLst>
                                </p:cTn>
                              </p:par>
                            </p:childTnLst>
                          </p:cTn>
                        </p:par>
                      </p:childTnLst>
                    </p:cTn>
                  </p:par>
                  <p:par>
                    <p:cTn id="94" fill="hold">
                      <p:stCondLst>
                        <p:cond delay="indefinite"/>
                      </p:stCondLst>
                      <p:childTnLst>
                        <p:par>
                          <p:cTn id="95" fill="hold">
                            <p:stCondLst>
                              <p:cond delay="0"/>
                            </p:stCondLst>
                            <p:childTnLst>
                              <p:par>
                                <p:cTn id="96" presetID="2" presetClass="entr" presetSubtype="4" fill="hold" grpId="0" nodeType="clickEffect">
                                  <p:stCondLst>
                                    <p:cond delay="0"/>
                                  </p:stCondLst>
                                  <p:childTnLst>
                                    <p:set>
                                      <p:cBhvr>
                                        <p:cTn id="97" dur="1" fill="hold">
                                          <p:stCondLst>
                                            <p:cond delay="0"/>
                                          </p:stCondLst>
                                        </p:cTn>
                                        <p:tgtEl>
                                          <p:spTgt spid="32"/>
                                        </p:tgtEl>
                                        <p:attrNameLst>
                                          <p:attrName>style.visibility</p:attrName>
                                        </p:attrNameLst>
                                      </p:cBhvr>
                                      <p:to>
                                        <p:strVal val="visible"/>
                                      </p:to>
                                    </p:set>
                                    <p:anim calcmode="lin" valueType="num">
                                      <p:cBhvr additive="base">
                                        <p:cTn id="98" dur="500" fill="hold"/>
                                        <p:tgtEl>
                                          <p:spTgt spid="32"/>
                                        </p:tgtEl>
                                        <p:attrNameLst>
                                          <p:attrName>ppt_x</p:attrName>
                                        </p:attrNameLst>
                                      </p:cBhvr>
                                      <p:tavLst>
                                        <p:tav tm="0">
                                          <p:val>
                                            <p:strVal val="#ppt_x"/>
                                          </p:val>
                                        </p:tav>
                                        <p:tav tm="100000">
                                          <p:val>
                                            <p:strVal val="#ppt_x"/>
                                          </p:val>
                                        </p:tav>
                                      </p:tavLst>
                                    </p:anim>
                                    <p:anim calcmode="lin" valueType="num">
                                      <p:cBhvr additive="base">
                                        <p:cTn id="99"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5" grpId="0"/>
      <p:bldP spid="27" grpId="0" animBg="1"/>
      <p:bldP spid="27" grpId="2" animBg="1"/>
      <p:bldP spid="27" grpId="3" animBg="1"/>
      <p:bldP spid="29" grpId="0" animBg="1"/>
      <p:bldP spid="29" grpId="1" animBg="1"/>
      <p:bldP spid="29" grpId="2" animBg="1"/>
      <p:bldP spid="26" grpId="0" animBg="1"/>
      <p:bldP spid="26" grpId="1" animBg="1"/>
      <p:bldP spid="26" grpId="2" animBg="1"/>
      <p:bldP spid="3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Exploring</a:t>
            </a:r>
          </a:p>
        </p:txBody>
      </p:sp>
    </p:spTree>
    <p:extLst>
      <p:ext uri="{BB962C8B-B14F-4D97-AF65-F5344CB8AC3E}">
        <p14:creationId xmlns:p14="http://schemas.microsoft.com/office/powerpoint/2010/main" val="7169103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478895"/>
            <a:ext cx="8220075" cy="933881"/>
          </a:xfrm>
        </p:spPr>
        <p:txBody>
          <a:bodyPr/>
          <a:lstStyle/>
          <a:p>
            <a:r>
              <a:rPr lang="en-GB" dirty="0">
                <a:latin typeface="Twinkl" pitchFamily="2" charset="0"/>
              </a:rPr>
              <a:t>Spot the Hazards</a:t>
            </a:r>
          </a:p>
        </p:txBody>
      </p:sp>
      <p:pic>
        <p:nvPicPr>
          <p:cNvPr id="13" name="Pairs"/>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
        <p:nvSpPr>
          <p:cNvPr id="4" name="Rectangle 3"/>
          <p:cNvSpPr/>
          <p:nvPr/>
        </p:nvSpPr>
        <p:spPr>
          <a:xfrm>
            <a:off x="827088" y="1472305"/>
            <a:ext cx="7561262" cy="923330"/>
          </a:xfrm>
          <a:prstGeom prst="rect">
            <a:avLst/>
          </a:prstGeom>
        </p:spPr>
        <p:txBody>
          <a:bodyPr wrap="square">
            <a:spAutoFit/>
          </a:bodyPr>
          <a:lstStyle/>
          <a:p>
            <a:r>
              <a:rPr lang="en-GB" dirty="0"/>
              <a:t>There are different hazards or dangers in different rooms in our homes. With your partner, look carefully at the pictures in your pack and see if you can spot all of the hazards.</a:t>
            </a:r>
          </a:p>
        </p:txBody>
      </p:sp>
      <p:sp>
        <p:nvSpPr>
          <p:cNvPr id="14" name="Rounded Rectangle 13"/>
          <p:cNvSpPr/>
          <p:nvPr/>
        </p:nvSpPr>
        <p:spPr>
          <a:xfrm>
            <a:off x="534192" y="2455164"/>
            <a:ext cx="8064500" cy="3853561"/>
          </a:xfrm>
          <a:prstGeom prst="roundRect">
            <a:avLst>
              <a:gd name="adj" fmla="val 5043"/>
            </a:avLst>
          </a:prstGeom>
          <a:solidFill>
            <a:srgbClr val="F7BC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27087" y="2636912"/>
            <a:ext cx="5092824" cy="3600399"/>
          </a:xfrm>
          <a:prstGeom prst="rect">
            <a:avLst/>
          </a:prstGeom>
          <a:ln>
            <a:solidFill>
              <a:schemeClr val="tx1"/>
            </a:solidFill>
          </a:ln>
        </p:spPr>
      </p:pic>
      <p:pic>
        <p:nvPicPr>
          <p:cNvPr id="15" name="Picture 1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27088" y="2636912"/>
            <a:ext cx="5092822" cy="3600399"/>
          </a:xfrm>
          <a:prstGeom prst="rect">
            <a:avLst/>
          </a:prstGeom>
          <a:ln>
            <a:solidFill>
              <a:schemeClr val="tx1"/>
            </a:solidFill>
          </a:ln>
        </p:spPr>
      </p:pic>
      <p:pic>
        <p:nvPicPr>
          <p:cNvPr id="16" name="Picture 1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27088" y="2636912"/>
            <a:ext cx="5092822" cy="3600399"/>
          </a:xfrm>
          <a:prstGeom prst="rect">
            <a:avLst/>
          </a:prstGeom>
          <a:ln>
            <a:solidFill>
              <a:schemeClr val="tx1"/>
            </a:solidFill>
          </a:ln>
        </p:spPr>
      </p:pic>
      <p:pic>
        <p:nvPicPr>
          <p:cNvPr id="19" name="Picture 18"/>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27088" y="2636912"/>
            <a:ext cx="5092822" cy="3600399"/>
          </a:xfrm>
          <a:prstGeom prst="rect">
            <a:avLst/>
          </a:prstGeom>
          <a:ln>
            <a:solidFill>
              <a:schemeClr val="tx1"/>
            </a:solidFill>
          </a:ln>
        </p:spPr>
      </p:pic>
      <p:grpSp>
        <p:nvGrpSpPr>
          <p:cNvPr id="8" name="NEXT"/>
          <p:cNvGrpSpPr/>
          <p:nvPr/>
        </p:nvGrpSpPr>
        <p:grpSpPr>
          <a:xfrm>
            <a:off x="6246294" y="3933056"/>
            <a:ext cx="1744496" cy="864096"/>
            <a:chOff x="6246294" y="3933056"/>
            <a:chExt cx="1744496" cy="864096"/>
          </a:xfrm>
        </p:grpSpPr>
        <p:sp>
          <p:nvSpPr>
            <p:cNvPr id="6" name="Right Arrow 5"/>
            <p:cNvSpPr/>
            <p:nvPr/>
          </p:nvSpPr>
          <p:spPr>
            <a:xfrm>
              <a:off x="6246294" y="3933056"/>
              <a:ext cx="1744496" cy="864096"/>
            </a:xfrm>
            <a:prstGeom prst="rightArrow">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6300192" y="4195826"/>
              <a:ext cx="1296144" cy="338554"/>
            </a:xfrm>
            <a:prstGeom prst="rect">
              <a:avLst/>
            </a:prstGeom>
            <a:noFill/>
          </p:spPr>
          <p:txBody>
            <a:bodyPr wrap="square" rtlCol="0">
              <a:spAutoFit/>
            </a:bodyPr>
            <a:lstStyle/>
            <a:p>
              <a:r>
                <a:rPr lang="en-GB" sz="1600" b="1" dirty="0">
                  <a:solidFill>
                    <a:schemeClr val="bg1"/>
                  </a:solidFill>
                </a:rPr>
                <a:t>Next image</a:t>
              </a:r>
            </a:p>
          </p:txBody>
        </p:sp>
      </p:grpSp>
    </p:spTree>
    <p:extLst>
      <p:ext uri="{BB962C8B-B14F-4D97-AF65-F5344CB8AC3E}">
        <p14:creationId xmlns:p14="http://schemas.microsoft.com/office/powerpoint/2010/main" val="2537911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500"/>
                                        <p:tgtEl>
                                          <p:spTgt spid="14"/>
                                        </p:tgtEl>
                                      </p:cBhvr>
                                    </p:animEffect>
                                  </p:childTnLst>
                                </p:cTn>
                              </p:par>
                              <p:par>
                                <p:cTn id="8" presetID="2" presetClass="entr" presetSubtype="8"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 calcmode="lin" valueType="num">
                                      <p:cBhvr additive="base">
                                        <p:cTn id="10" dur="500" fill="hold"/>
                                        <p:tgtEl>
                                          <p:spTgt spid="19"/>
                                        </p:tgtEl>
                                        <p:attrNameLst>
                                          <p:attrName>ppt_x</p:attrName>
                                        </p:attrNameLst>
                                      </p:cBhvr>
                                      <p:tavLst>
                                        <p:tav tm="0">
                                          <p:val>
                                            <p:strVal val="0-#ppt_w/2"/>
                                          </p:val>
                                        </p:tav>
                                        <p:tav tm="100000">
                                          <p:val>
                                            <p:strVal val="#ppt_x"/>
                                          </p:val>
                                        </p:tav>
                                      </p:tavLst>
                                    </p:anim>
                                    <p:anim calcmode="lin" valueType="num">
                                      <p:cBhvr additive="base">
                                        <p:cTn id="11"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12" restart="whenNotActive" fill="hold" evtFilter="cancelBubble" nodeType="interactiveSeq">
                <p:stCondLst>
                  <p:cond evt="onClick" delay="0">
                    <p:tgtEl>
                      <p:spTgt spid="8"/>
                    </p:tgtEl>
                  </p:cond>
                </p:stCondLst>
                <p:endSync evt="end" delay="0">
                  <p:rtn val="all"/>
                </p:endSync>
                <p:childTnLst>
                  <p:par>
                    <p:cTn id="13" fill="hold">
                      <p:stCondLst>
                        <p:cond delay="0"/>
                      </p:stCondLst>
                      <p:childTnLst>
                        <p:par>
                          <p:cTn id="14" fill="hold">
                            <p:stCondLst>
                              <p:cond delay="0"/>
                            </p:stCondLst>
                            <p:childTnLst>
                              <p:par>
                                <p:cTn id="15" presetID="2" presetClass="exit" presetSubtype="2" fill="hold" nodeType="clickEffect">
                                  <p:stCondLst>
                                    <p:cond delay="0"/>
                                  </p:stCondLst>
                                  <p:childTnLst>
                                    <p:anim calcmode="lin" valueType="num">
                                      <p:cBhvr additive="base">
                                        <p:cTn id="16" dur="500"/>
                                        <p:tgtEl>
                                          <p:spTgt spid="19"/>
                                        </p:tgtEl>
                                        <p:attrNameLst>
                                          <p:attrName>ppt_x</p:attrName>
                                        </p:attrNameLst>
                                      </p:cBhvr>
                                      <p:tavLst>
                                        <p:tav tm="0">
                                          <p:val>
                                            <p:strVal val="ppt_x"/>
                                          </p:val>
                                        </p:tav>
                                        <p:tav tm="100000">
                                          <p:val>
                                            <p:strVal val="1+ppt_w/2"/>
                                          </p:val>
                                        </p:tav>
                                      </p:tavLst>
                                    </p:anim>
                                    <p:anim calcmode="lin" valueType="num">
                                      <p:cBhvr additive="base">
                                        <p:cTn id="17" dur="500"/>
                                        <p:tgtEl>
                                          <p:spTgt spid="19"/>
                                        </p:tgtEl>
                                        <p:attrNameLst>
                                          <p:attrName>ppt_y</p:attrName>
                                        </p:attrNameLst>
                                      </p:cBhvr>
                                      <p:tavLst>
                                        <p:tav tm="0">
                                          <p:val>
                                            <p:strVal val="ppt_y"/>
                                          </p:val>
                                        </p:tav>
                                        <p:tav tm="100000">
                                          <p:val>
                                            <p:strVal val="ppt_y"/>
                                          </p:val>
                                        </p:tav>
                                      </p:tavLst>
                                    </p:anim>
                                    <p:set>
                                      <p:cBhvr>
                                        <p:cTn id="18" dur="1" fill="hold">
                                          <p:stCondLst>
                                            <p:cond delay="499"/>
                                          </p:stCondLst>
                                        </p:cTn>
                                        <p:tgtEl>
                                          <p:spTgt spid="19"/>
                                        </p:tgtEl>
                                        <p:attrNameLst>
                                          <p:attrName>style.visibility</p:attrName>
                                        </p:attrNameLst>
                                      </p:cBhvr>
                                      <p:to>
                                        <p:strVal val="hidden"/>
                                      </p:to>
                                    </p:set>
                                  </p:childTnLst>
                                </p:cTn>
                              </p:par>
                              <p:par>
                                <p:cTn id="19" presetID="2" presetClass="entr" presetSubtype="8"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500" fill="hold"/>
                                        <p:tgtEl>
                                          <p:spTgt spid="16"/>
                                        </p:tgtEl>
                                        <p:attrNameLst>
                                          <p:attrName>ppt_x</p:attrName>
                                        </p:attrNameLst>
                                      </p:cBhvr>
                                      <p:tavLst>
                                        <p:tav tm="0">
                                          <p:val>
                                            <p:strVal val="0-#ppt_w/2"/>
                                          </p:val>
                                        </p:tav>
                                        <p:tav tm="100000">
                                          <p:val>
                                            <p:strVal val="#ppt_x"/>
                                          </p:val>
                                        </p:tav>
                                      </p:tavLst>
                                    </p:anim>
                                    <p:anim calcmode="lin" valueType="num">
                                      <p:cBhvr additive="base">
                                        <p:cTn id="22"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xit" presetSubtype="2" fill="hold" nodeType="clickEffect">
                                  <p:stCondLst>
                                    <p:cond delay="0"/>
                                  </p:stCondLst>
                                  <p:childTnLst>
                                    <p:anim calcmode="lin" valueType="num">
                                      <p:cBhvr additive="base">
                                        <p:cTn id="26" dur="500"/>
                                        <p:tgtEl>
                                          <p:spTgt spid="16"/>
                                        </p:tgtEl>
                                        <p:attrNameLst>
                                          <p:attrName>ppt_x</p:attrName>
                                        </p:attrNameLst>
                                      </p:cBhvr>
                                      <p:tavLst>
                                        <p:tav tm="0">
                                          <p:val>
                                            <p:strVal val="ppt_x"/>
                                          </p:val>
                                        </p:tav>
                                        <p:tav tm="100000">
                                          <p:val>
                                            <p:strVal val="1+ppt_w/2"/>
                                          </p:val>
                                        </p:tav>
                                      </p:tavLst>
                                    </p:anim>
                                    <p:anim calcmode="lin" valueType="num">
                                      <p:cBhvr additive="base">
                                        <p:cTn id="27" dur="500"/>
                                        <p:tgtEl>
                                          <p:spTgt spid="16"/>
                                        </p:tgtEl>
                                        <p:attrNameLst>
                                          <p:attrName>ppt_y</p:attrName>
                                        </p:attrNameLst>
                                      </p:cBhvr>
                                      <p:tavLst>
                                        <p:tav tm="0">
                                          <p:val>
                                            <p:strVal val="ppt_y"/>
                                          </p:val>
                                        </p:tav>
                                        <p:tav tm="100000">
                                          <p:val>
                                            <p:strVal val="ppt_y"/>
                                          </p:val>
                                        </p:tav>
                                      </p:tavLst>
                                    </p:anim>
                                    <p:set>
                                      <p:cBhvr>
                                        <p:cTn id="28" dur="1" fill="hold">
                                          <p:stCondLst>
                                            <p:cond delay="499"/>
                                          </p:stCondLst>
                                        </p:cTn>
                                        <p:tgtEl>
                                          <p:spTgt spid="16"/>
                                        </p:tgtEl>
                                        <p:attrNameLst>
                                          <p:attrName>style.visibility</p:attrName>
                                        </p:attrNameLst>
                                      </p:cBhvr>
                                      <p:to>
                                        <p:strVal val="hidden"/>
                                      </p:to>
                                    </p:set>
                                  </p:childTnLst>
                                </p:cTn>
                              </p:par>
                              <p:par>
                                <p:cTn id="29" presetID="2" presetClass="entr" presetSubtype="8"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500" fill="hold"/>
                                        <p:tgtEl>
                                          <p:spTgt spid="15"/>
                                        </p:tgtEl>
                                        <p:attrNameLst>
                                          <p:attrName>ppt_x</p:attrName>
                                        </p:attrNameLst>
                                      </p:cBhvr>
                                      <p:tavLst>
                                        <p:tav tm="0">
                                          <p:val>
                                            <p:strVal val="0-#ppt_w/2"/>
                                          </p:val>
                                        </p:tav>
                                        <p:tav tm="100000">
                                          <p:val>
                                            <p:strVal val="#ppt_x"/>
                                          </p:val>
                                        </p:tav>
                                      </p:tavLst>
                                    </p:anim>
                                    <p:anim calcmode="lin" valueType="num">
                                      <p:cBhvr additive="base">
                                        <p:cTn id="32"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xit" presetSubtype="2" fill="hold" nodeType="clickEffect">
                                  <p:stCondLst>
                                    <p:cond delay="0"/>
                                  </p:stCondLst>
                                  <p:childTnLst>
                                    <p:anim calcmode="lin" valueType="num">
                                      <p:cBhvr additive="base">
                                        <p:cTn id="36" dur="500"/>
                                        <p:tgtEl>
                                          <p:spTgt spid="15"/>
                                        </p:tgtEl>
                                        <p:attrNameLst>
                                          <p:attrName>ppt_x</p:attrName>
                                        </p:attrNameLst>
                                      </p:cBhvr>
                                      <p:tavLst>
                                        <p:tav tm="0">
                                          <p:val>
                                            <p:strVal val="ppt_x"/>
                                          </p:val>
                                        </p:tav>
                                        <p:tav tm="100000">
                                          <p:val>
                                            <p:strVal val="1+ppt_w/2"/>
                                          </p:val>
                                        </p:tav>
                                      </p:tavLst>
                                    </p:anim>
                                    <p:anim calcmode="lin" valueType="num">
                                      <p:cBhvr additive="base">
                                        <p:cTn id="37" dur="500"/>
                                        <p:tgtEl>
                                          <p:spTgt spid="15"/>
                                        </p:tgtEl>
                                        <p:attrNameLst>
                                          <p:attrName>ppt_y</p:attrName>
                                        </p:attrNameLst>
                                      </p:cBhvr>
                                      <p:tavLst>
                                        <p:tav tm="0">
                                          <p:val>
                                            <p:strVal val="ppt_y"/>
                                          </p:val>
                                        </p:tav>
                                        <p:tav tm="100000">
                                          <p:val>
                                            <p:strVal val="ppt_y"/>
                                          </p:val>
                                        </p:tav>
                                      </p:tavLst>
                                    </p:anim>
                                    <p:set>
                                      <p:cBhvr>
                                        <p:cTn id="38" dur="1" fill="hold">
                                          <p:stCondLst>
                                            <p:cond delay="499"/>
                                          </p:stCondLst>
                                        </p:cTn>
                                        <p:tgtEl>
                                          <p:spTgt spid="15"/>
                                        </p:tgtEl>
                                        <p:attrNameLst>
                                          <p:attrName>style.visibility</p:attrName>
                                        </p:attrNameLst>
                                      </p:cBhvr>
                                      <p:to>
                                        <p:strVal val="hidden"/>
                                      </p:to>
                                    </p:set>
                                  </p:childTnLst>
                                </p:cTn>
                              </p:par>
                              <p:par>
                                <p:cTn id="39" presetID="2" presetClass="entr" presetSubtype="8" fill="hold"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500" fill="hold"/>
                                        <p:tgtEl>
                                          <p:spTgt spid="5"/>
                                        </p:tgtEl>
                                        <p:attrNameLst>
                                          <p:attrName>ppt_x</p:attrName>
                                        </p:attrNameLst>
                                      </p:cBhvr>
                                      <p:tavLst>
                                        <p:tav tm="0">
                                          <p:val>
                                            <p:strVal val="0-#ppt_w/2"/>
                                          </p:val>
                                        </p:tav>
                                        <p:tav tm="100000">
                                          <p:val>
                                            <p:strVal val="#ppt_x"/>
                                          </p:val>
                                        </p:tav>
                                      </p:tavLst>
                                    </p:anim>
                                    <p:anim calcmode="lin" valueType="num">
                                      <p:cBhvr additive="base">
                                        <p:cTn id="42"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xit" presetSubtype="2" fill="hold" nodeType="clickEffect">
                                  <p:stCondLst>
                                    <p:cond delay="0"/>
                                  </p:stCondLst>
                                  <p:childTnLst>
                                    <p:anim calcmode="lin" valueType="num">
                                      <p:cBhvr additive="base">
                                        <p:cTn id="46" dur="500"/>
                                        <p:tgtEl>
                                          <p:spTgt spid="5"/>
                                        </p:tgtEl>
                                        <p:attrNameLst>
                                          <p:attrName>ppt_x</p:attrName>
                                        </p:attrNameLst>
                                      </p:cBhvr>
                                      <p:tavLst>
                                        <p:tav tm="0">
                                          <p:val>
                                            <p:strVal val="ppt_x"/>
                                          </p:val>
                                        </p:tav>
                                        <p:tav tm="100000">
                                          <p:val>
                                            <p:strVal val="1+ppt_w/2"/>
                                          </p:val>
                                        </p:tav>
                                      </p:tavLst>
                                    </p:anim>
                                    <p:anim calcmode="lin" valueType="num">
                                      <p:cBhvr additive="base">
                                        <p:cTn id="47" dur="500"/>
                                        <p:tgtEl>
                                          <p:spTgt spid="5"/>
                                        </p:tgtEl>
                                        <p:attrNameLst>
                                          <p:attrName>ppt_y</p:attrName>
                                        </p:attrNameLst>
                                      </p:cBhvr>
                                      <p:tavLst>
                                        <p:tav tm="0">
                                          <p:val>
                                            <p:strVal val="ppt_y"/>
                                          </p:val>
                                        </p:tav>
                                        <p:tav tm="100000">
                                          <p:val>
                                            <p:strVal val="ppt_y"/>
                                          </p:val>
                                        </p:tav>
                                      </p:tavLst>
                                    </p:anim>
                                    <p:set>
                                      <p:cBhvr>
                                        <p:cTn id="48" dur="1" fill="hold">
                                          <p:stCondLst>
                                            <p:cond delay="499"/>
                                          </p:stCondLst>
                                        </p:cTn>
                                        <p:tgtEl>
                                          <p:spTgt spid="5"/>
                                        </p:tgtEl>
                                        <p:attrNameLst>
                                          <p:attrName>style.visibility</p:attrName>
                                        </p:attrNameLst>
                                      </p:cBhvr>
                                      <p:to>
                                        <p:strVal val="hidden"/>
                                      </p:to>
                                    </p:set>
                                  </p:childTnLst>
                                </p:cTn>
                              </p:par>
                              <p:par>
                                <p:cTn id="49" presetID="2" presetClass="entr" presetSubtype="8" fill="hold" nodeType="withEffect">
                                  <p:stCondLst>
                                    <p:cond delay="0"/>
                                  </p:stCondLst>
                                  <p:childTnLst>
                                    <p:set>
                                      <p:cBhvr>
                                        <p:cTn id="50" dur="1" fill="hold">
                                          <p:stCondLst>
                                            <p:cond delay="0"/>
                                          </p:stCondLst>
                                        </p:cTn>
                                        <p:tgtEl>
                                          <p:spTgt spid="19"/>
                                        </p:tgtEl>
                                        <p:attrNameLst>
                                          <p:attrName>style.visibility</p:attrName>
                                        </p:attrNameLst>
                                      </p:cBhvr>
                                      <p:to>
                                        <p:strVal val="visible"/>
                                      </p:to>
                                    </p:set>
                                    <p:anim calcmode="lin" valueType="num">
                                      <p:cBhvr additive="base">
                                        <p:cTn id="51" dur="500" fill="hold"/>
                                        <p:tgtEl>
                                          <p:spTgt spid="19"/>
                                        </p:tgtEl>
                                        <p:attrNameLst>
                                          <p:attrName>ppt_x</p:attrName>
                                        </p:attrNameLst>
                                      </p:cBhvr>
                                      <p:tavLst>
                                        <p:tav tm="0">
                                          <p:val>
                                            <p:strVal val="0-#ppt_w/2"/>
                                          </p:val>
                                        </p:tav>
                                        <p:tav tm="100000">
                                          <p:val>
                                            <p:strVal val="#ppt_x"/>
                                          </p:val>
                                        </p:tav>
                                      </p:tavLst>
                                    </p:anim>
                                    <p:anim calcmode="lin" valueType="num">
                                      <p:cBhvr additive="base">
                                        <p:cTn id="52"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nextCondLst>
                <p:cond evt="onClick" delay="0">
                  <p:tgtEl>
                    <p:spTgt spid="8"/>
                  </p:tgtEl>
                </p:cond>
              </p:nextCondLst>
            </p:seq>
          </p:childTnLst>
        </p:cTn>
      </p:par>
    </p:tnLst>
    <p:bldLst>
      <p:bldP spid="1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39750" y="573474"/>
            <a:ext cx="8064250" cy="5702356"/>
          </a:xfrm>
          <a:prstGeom prst="roundRect">
            <a:avLst>
              <a:gd name="adj" fmla="val 2970"/>
            </a:avLst>
          </a:prstGeom>
        </p:spPr>
      </p:pic>
      <p:pic>
        <p:nvPicPr>
          <p:cNvPr id="13" name="Pairs"/>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
        <p:nvSpPr>
          <p:cNvPr id="21" name="Rounded Rectangle 20"/>
          <p:cNvSpPr/>
          <p:nvPr/>
        </p:nvSpPr>
        <p:spPr>
          <a:xfrm>
            <a:off x="683568" y="4889734"/>
            <a:ext cx="6119489" cy="1131553"/>
          </a:xfrm>
          <a:prstGeom prst="roundRect">
            <a:avLst>
              <a:gd name="adj" fmla="val 27498"/>
            </a:avLst>
          </a:prstGeom>
          <a:solidFill>
            <a:srgbClr val="F08115"/>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360000" bIns="108000" rtlCol="0" anchor="ctr" anchorCtr="0"/>
          <a:lstStyle/>
          <a:p>
            <a:r>
              <a:rPr lang="en-GB" dirty="0">
                <a:solidFill>
                  <a:schemeClr val="bg1"/>
                </a:solidFill>
              </a:rPr>
              <a:t>What could the child in the picture or another member of their family do to make this room safer?</a:t>
            </a:r>
          </a:p>
        </p:txBody>
      </p:sp>
      <p:sp>
        <p:nvSpPr>
          <p:cNvPr id="17" name="Oval 16"/>
          <p:cNvSpPr/>
          <p:nvPr/>
        </p:nvSpPr>
        <p:spPr>
          <a:xfrm>
            <a:off x="6444208" y="4293096"/>
            <a:ext cx="2303661" cy="2303661"/>
          </a:xfrm>
          <a:prstGeom prst="ellipse">
            <a:avLst/>
          </a:prstGeom>
          <a:solidFill>
            <a:srgbClr val="00A7E7"/>
          </a:solidFill>
          <a:ln w="28575">
            <a:solidFill>
              <a:srgbClr val="FFFBF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What hazards did you spot in the bathroom?</a:t>
            </a:r>
          </a:p>
        </p:txBody>
      </p:sp>
      <p:sp>
        <p:nvSpPr>
          <p:cNvPr id="5" name="Pentagon 4"/>
          <p:cNvSpPr/>
          <p:nvPr/>
        </p:nvSpPr>
        <p:spPr>
          <a:xfrm>
            <a:off x="467544" y="765175"/>
            <a:ext cx="2304256" cy="503585"/>
          </a:xfrm>
          <a:prstGeom prst="homePlate">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108000" rIns="108000" bIns="108000" rtlCol="0" anchor="ctr"/>
          <a:lstStyle/>
          <a:p>
            <a:r>
              <a:rPr lang="en-GB" b="1" dirty="0"/>
              <a:t>Spot the Hazards</a:t>
            </a:r>
          </a:p>
        </p:txBody>
      </p:sp>
    </p:spTree>
    <p:extLst>
      <p:ext uri="{BB962C8B-B14F-4D97-AF65-F5344CB8AC3E}">
        <p14:creationId xmlns:p14="http://schemas.microsoft.com/office/powerpoint/2010/main" val="2022331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1000"/>
                                        <p:tgtEl>
                                          <p:spTgt spid="17"/>
                                        </p:tgtEl>
                                      </p:cBhvr>
                                    </p:animEffect>
                                    <p:anim calcmode="lin" valueType="num">
                                      <p:cBhvr>
                                        <p:cTn id="13" dur="1000" fill="hold"/>
                                        <p:tgtEl>
                                          <p:spTgt spid="17"/>
                                        </p:tgtEl>
                                        <p:attrNameLst>
                                          <p:attrName>ppt_x</p:attrName>
                                        </p:attrNameLst>
                                      </p:cBhvr>
                                      <p:tavLst>
                                        <p:tav tm="0">
                                          <p:val>
                                            <p:strVal val="#ppt_x"/>
                                          </p:val>
                                        </p:tav>
                                        <p:tav tm="100000">
                                          <p:val>
                                            <p:strVal val="#ppt_x"/>
                                          </p:val>
                                        </p:tav>
                                      </p:tavLst>
                                    </p:anim>
                                    <p:anim calcmode="lin" valueType="num">
                                      <p:cBhvr>
                                        <p:cTn id="14"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2"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wipe(right)">
                                      <p:cBhvr>
                                        <p:cTn id="19" dur="1000"/>
                                        <p:tgtEl>
                                          <p:spTgt spid="21"/>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xit" presetSubtype="0" fill="hold" grpId="1" nodeType="clickEffect">
                                  <p:stCondLst>
                                    <p:cond delay="0"/>
                                  </p:stCondLst>
                                  <p:childTnLst>
                                    <p:animEffect transition="out" filter="fade">
                                      <p:cBhvr>
                                        <p:cTn id="23" dur="500"/>
                                        <p:tgtEl>
                                          <p:spTgt spid="17"/>
                                        </p:tgtEl>
                                      </p:cBhvr>
                                    </p:animEffect>
                                    <p:set>
                                      <p:cBhvr>
                                        <p:cTn id="24" dur="1" fill="hold">
                                          <p:stCondLst>
                                            <p:cond delay="499"/>
                                          </p:stCondLst>
                                        </p:cTn>
                                        <p:tgtEl>
                                          <p:spTgt spid="17"/>
                                        </p:tgtEl>
                                        <p:attrNameLst>
                                          <p:attrName>style.visibility</p:attrName>
                                        </p:attrNameLst>
                                      </p:cBhvr>
                                      <p:to>
                                        <p:strVal val="hidden"/>
                                      </p:to>
                                    </p:set>
                                  </p:childTnLst>
                                </p:cTn>
                              </p:par>
                              <p:par>
                                <p:cTn id="25" presetID="10" presetClass="exit" presetSubtype="0" fill="hold" grpId="1" nodeType="withEffect">
                                  <p:stCondLst>
                                    <p:cond delay="0"/>
                                  </p:stCondLst>
                                  <p:childTnLst>
                                    <p:animEffect transition="out" filter="fade">
                                      <p:cBhvr>
                                        <p:cTn id="26" dur="500"/>
                                        <p:tgtEl>
                                          <p:spTgt spid="21"/>
                                        </p:tgtEl>
                                      </p:cBhvr>
                                    </p:animEffect>
                                    <p:set>
                                      <p:cBhvr>
                                        <p:cTn id="27" dur="1" fill="hold">
                                          <p:stCondLst>
                                            <p:cond delay="499"/>
                                          </p:stCondLst>
                                        </p:cTn>
                                        <p:tgtEl>
                                          <p:spTgt spid="2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1" grpId="1" animBg="1"/>
      <p:bldP spid="17" grpId="0" animBg="1"/>
      <p:bldP spid="17" grpId="1" animBg="1"/>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39750" y="559996"/>
            <a:ext cx="8064250" cy="5702356"/>
          </a:xfrm>
          <a:prstGeom prst="roundRect">
            <a:avLst>
              <a:gd name="adj" fmla="val 3137"/>
            </a:avLst>
          </a:prstGeom>
        </p:spPr>
      </p:pic>
      <p:pic>
        <p:nvPicPr>
          <p:cNvPr id="13" name="Pairs"/>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
        <p:nvSpPr>
          <p:cNvPr id="21" name="Rounded Rectangle 20"/>
          <p:cNvSpPr/>
          <p:nvPr/>
        </p:nvSpPr>
        <p:spPr>
          <a:xfrm>
            <a:off x="683568" y="4889734"/>
            <a:ext cx="6119489" cy="1131553"/>
          </a:xfrm>
          <a:prstGeom prst="roundRect">
            <a:avLst>
              <a:gd name="adj" fmla="val 27498"/>
            </a:avLst>
          </a:prstGeom>
          <a:solidFill>
            <a:srgbClr val="00A7E7"/>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360000" bIns="108000" rtlCol="0" anchor="ctr" anchorCtr="0"/>
          <a:lstStyle/>
          <a:p>
            <a:r>
              <a:rPr lang="en-GB" dirty="0">
                <a:solidFill>
                  <a:schemeClr val="bg1"/>
                </a:solidFill>
              </a:rPr>
              <a:t>What could the child in the picture or another member of their family do to make this room safer?</a:t>
            </a:r>
          </a:p>
        </p:txBody>
      </p:sp>
      <p:sp>
        <p:nvSpPr>
          <p:cNvPr id="17" name="Oval 16"/>
          <p:cNvSpPr/>
          <p:nvPr/>
        </p:nvSpPr>
        <p:spPr>
          <a:xfrm>
            <a:off x="6444208" y="4293096"/>
            <a:ext cx="2303661" cy="2303661"/>
          </a:xfrm>
          <a:prstGeom prst="ellipse">
            <a:avLst/>
          </a:prstGeom>
          <a:solidFill>
            <a:srgbClr val="F08115"/>
          </a:solidFill>
          <a:ln w="28575">
            <a:solidFill>
              <a:srgbClr val="FFFBF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What hazards did you spot in the kitchen?</a:t>
            </a:r>
          </a:p>
        </p:txBody>
      </p:sp>
      <p:sp>
        <p:nvSpPr>
          <p:cNvPr id="5" name="Pentagon 4"/>
          <p:cNvSpPr/>
          <p:nvPr/>
        </p:nvSpPr>
        <p:spPr>
          <a:xfrm>
            <a:off x="467544" y="765175"/>
            <a:ext cx="2304256" cy="503585"/>
          </a:xfrm>
          <a:prstGeom prst="homePlate">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108000" rIns="108000" bIns="108000" rtlCol="0" anchor="ctr"/>
          <a:lstStyle/>
          <a:p>
            <a:r>
              <a:rPr lang="en-GB" b="1" dirty="0"/>
              <a:t>Spot the Hazards</a:t>
            </a:r>
          </a:p>
        </p:txBody>
      </p:sp>
    </p:spTree>
    <p:extLst>
      <p:ext uri="{BB962C8B-B14F-4D97-AF65-F5344CB8AC3E}">
        <p14:creationId xmlns:p14="http://schemas.microsoft.com/office/powerpoint/2010/main" val="4128793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grpId="0" nodeType="clickEffect">
                                  <p:stCondLst>
                                    <p:cond delay="0"/>
                                  </p:stCondLst>
                                  <p:childTnLst>
                                    <p:set>
                                      <p:cBhvr>
                                        <p:cTn id="13" dur="1" fill="hold">
                                          <p:stCondLst>
                                            <p:cond delay="0"/>
                                          </p:stCondLst>
                                        </p:cTn>
                                        <p:tgtEl>
                                          <p:spTgt spid="21"/>
                                        </p:tgtEl>
                                        <p:attrNameLst>
                                          <p:attrName>style.visibility</p:attrName>
                                        </p:attrNameLst>
                                      </p:cBhvr>
                                      <p:to>
                                        <p:strVal val="visible"/>
                                      </p:to>
                                    </p:set>
                                    <p:animEffect transition="in" filter="wipe(right)">
                                      <p:cBhvr>
                                        <p:cTn id="14" dur="1000"/>
                                        <p:tgtEl>
                                          <p:spTgt spid="21"/>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xit" presetSubtype="0" fill="hold" grpId="1" nodeType="clickEffect">
                                  <p:stCondLst>
                                    <p:cond delay="0"/>
                                  </p:stCondLst>
                                  <p:childTnLst>
                                    <p:animEffect transition="out" filter="fade">
                                      <p:cBhvr>
                                        <p:cTn id="18" dur="500"/>
                                        <p:tgtEl>
                                          <p:spTgt spid="17"/>
                                        </p:tgtEl>
                                      </p:cBhvr>
                                    </p:animEffect>
                                    <p:set>
                                      <p:cBhvr>
                                        <p:cTn id="19" dur="1" fill="hold">
                                          <p:stCondLst>
                                            <p:cond delay="499"/>
                                          </p:stCondLst>
                                        </p:cTn>
                                        <p:tgtEl>
                                          <p:spTgt spid="1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500"/>
                                        <p:tgtEl>
                                          <p:spTgt spid="21"/>
                                        </p:tgtEl>
                                      </p:cBhvr>
                                    </p:animEffect>
                                    <p:set>
                                      <p:cBhvr>
                                        <p:cTn id="22" dur="1" fill="hold">
                                          <p:stCondLst>
                                            <p:cond delay="499"/>
                                          </p:stCondLst>
                                        </p:cTn>
                                        <p:tgtEl>
                                          <p:spTgt spid="2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1" grpId="1" animBg="1"/>
      <p:bldP spid="17" grpId="0" animBg="1"/>
      <p:bldP spid="17"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39750" y="573474"/>
            <a:ext cx="8064250" cy="5702356"/>
          </a:xfrm>
          <a:prstGeom prst="roundRect">
            <a:avLst>
              <a:gd name="adj" fmla="val 3137"/>
            </a:avLst>
          </a:prstGeom>
        </p:spPr>
      </p:pic>
      <p:pic>
        <p:nvPicPr>
          <p:cNvPr id="13" name="Pairs"/>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
        <p:nvSpPr>
          <p:cNvPr id="21" name="Rounded Rectangle 20"/>
          <p:cNvSpPr/>
          <p:nvPr/>
        </p:nvSpPr>
        <p:spPr>
          <a:xfrm>
            <a:off x="683568" y="4889734"/>
            <a:ext cx="6119489" cy="1131553"/>
          </a:xfrm>
          <a:prstGeom prst="roundRect">
            <a:avLst>
              <a:gd name="adj" fmla="val 27498"/>
            </a:avLst>
          </a:prstGeom>
          <a:solidFill>
            <a:srgbClr val="009285"/>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360000" bIns="108000" rtlCol="0" anchor="ctr" anchorCtr="0"/>
          <a:lstStyle/>
          <a:p>
            <a:r>
              <a:rPr lang="en-GB" dirty="0">
                <a:solidFill>
                  <a:schemeClr val="bg1"/>
                </a:solidFill>
              </a:rPr>
              <a:t>What could the child in the picture or another member of their family do to make this room safer?</a:t>
            </a:r>
          </a:p>
        </p:txBody>
      </p:sp>
      <p:sp>
        <p:nvSpPr>
          <p:cNvPr id="17" name="Oval 16"/>
          <p:cNvSpPr/>
          <p:nvPr/>
        </p:nvSpPr>
        <p:spPr>
          <a:xfrm>
            <a:off x="6444208" y="4293096"/>
            <a:ext cx="2303661" cy="2303661"/>
          </a:xfrm>
          <a:prstGeom prst="ellipse">
            <a:avLst/>
          </a:prstGeom>
          <a:solidFill>
            <a:srgbClr val="00A7E7"/>
          </a:solidFill>
          <a:ln w="28575">
            <a:solidFill>
              <a:srgbClr val="FFFBF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What hazards did you spot in the bedroom?</a:t>
            </a:r>
          </a:p>
        </p:txBody>
      </p:sp>
      <p:sp>
        <p:nvSpPr>
          <p:cNvPr id="5" name="Pentagon 4"/>
          <p:cNvSpPr/>
          <p:nvPr/>
        </p:nvSpPr>
        <p:spPr>
          <a:xfrm>
            <a:off x="467544" y="765175"/>
            <a:ext cx="2304256" cy="503585"/>
          </a:xfrm>
          <a:prstGeom prst="homePlate">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108000" rIns="108000" bIns="108000" rtlCol="0" anchor="ctr"/>
          <a:lstStyle/>
          <a:p>
            <a:r>
              <a:rPr lang="en-GB" b="1" dirty="0"/>
              <a:t>Spot the Hazards</a:t>
            </a:r>
          </a:p>
        </p:txBody>
      </p:sp>
    </p:spTree>
    <p:extLst>
      <p:ext uri="{BB962C8B-B14F-4D97-AF65-F5344CB8AC3E}">
        <p14:creationId xmlns:p14="http://schemas.microsoft.com/office/powerpoint/2010/main" val="1461985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grpId="0" nodeType="clickEffect">
                                  <p:stCondLst>
                                    <p:cond delay="0"/>
                                  </p:stCondLst>
                                  <p:childTnLst>
                                    <p:set>
                                      <p:cBhvr>
                                        <p:cTn id="13" dur="1" fill="hold">
                                          <p:stCondLst>
                                            <p:cond delay="0"/>
                                          </p:stCondLst>
                                        </p:cTn>
                                        <p:tgtEl>
                                          <p:spTgt spid="21"/>
                                        </p:tgtEl>
                                        <p:attrNameLst>
                                          <p:attrName>style.visibility</p:attrName>
                                        </p:attrNameLst>
                                      </p:cBhvr>
                                      <p:to>
                                        <p:strVal val="visible"/>
                                      </p:to>
                                    </p:set>
                                    <p:animEffect transition="in" filter="wipe(right)">
                                      <p:cBhvr>
                                        <p:cTn id="14" dur="1000"/>
                                        <p:tgtEl>
                                          <p:spTgt spid="21"/>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xit" presetSubtype="0" fill="hold" grpId="1" nodeType="clickEffect">
                                  <p:stCondLst>
                                    <p:cond delay="0"/>
                                  </p:stCondLst>
                                  <p:childTnLst>
                                    <p:animEffect transition="out" filter="fade">
                                      <p:cBhvr>
                                        <p:cTn id="18" dur="500"/>
                                        <p:tgtEl>
                                          <p:spTgt spid="17"/>
                                        </p:tgtEl>
                                      </p:cBhvr>
                                    </p:animEffect>
                                    <p:set>
                                      <p:cBhvr>
                                        <p:cTn id="19" dur="1" fill="hold">
                                          <p:stCondLst>
                                            <p:cond delay="499"/>
                                          </p:stCondLst>
                                        </p:cTn>
                                        <p:tgtEl>
                                          <p:spTgt spid="1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500"/>
                                        <p:tgtEl>
                                          <p:spTgt spid="21"/>
                                        </p:tgtEl>
                                      </p:cBhvr>
                                    </p:animEffect>
                                    <p:set>
                                      <p:cBhvr>
                                        <p:cTn id="22" dur="1" fill="hold">
                                          <p:stCondLst>
                                            <p:cond delay="499"/>
                                          </p:stCondLst>
                                        </p:cTn>
                                        <p:tgtEl>
                                          <p:spTgt spid="2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1" grpId="1" animBg="1"/>
      <p:bldP spid="17" grpId="0" animBg="1"/>
      <p:bldP spid="17"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39750" y="577822"/>
            <a:ext cx="8064250" cy="5702356"/>
          </a:xfrm>
          <a:prstGeom prst="roundRect">
            <a:avLst>
              <a:gd name="adj" fmla="val 2803"/>
            </a:avLst>
          </a:prstGeom>
        </p:spPr>
      </p:pic>
      <p:pic>
        <p:nvPicPr>
          <p:cNvPr id="13" name="Pairs"/>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
        <p:nvSpPr>
          <p:cNvPr id="21" name="Rounded Rectangle 20"/>
          <p:cNvSpPr/>
          <p:nvPr/>
        </p:nvSpPr>
        <p:spPr>
          <a:xfrm>
            <a:off x="683568" y="4889734"/>
            <a:ext cx="6119489" cy="1131553"/>
          </a:xfrm>
          <a:prstGeom prst="roundRect">
            <a:avLst>
              <a:gd name="adj" fmla="val 27498"/>
            </a:avLst>
          </a:prstGeom>
          <a:solidFill>
            <a:srgbClr val="F08115"/>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360000" bIns="108000" rtlCol="0" anchor="ctr" anchorCtr="0"/>
          <a:lstStyle/>
          <a:p>
            <a:r>
              <a:rPr lang="en-GB" dirty="0">
                <a:solidFill>
                  <a:schemeClr val="bg1"/>
                </a:solidFill>
              </a:rPr>
              <a:t>What could the child in the picture or another member of their family do to make this room safer?</a:t>
            </a:r>
          </a:p>
        </p:txBody>
      </p:sp>
      <p:sp>
        <p:nvSpPr>
          <p:cNvPr id="17" name="Oval 16"/>
          <p:cNvSpPr/>
          <p:nvPr/>
        </p:nvSpPr>
        <p:spPr>
          <a:xfrm>
            <a:off x="6444208" y="4293096"/>
            <a:ext cx="2303661" cy="2303661"/>
          </a:xfrm>
          <a:prstGeom prst="ellipse">
            <a:avLst/>
          </a:prstGeom>
          <a:solidFill>
            <a:srgbClr val="009285"/>
          </a:solidFill>
          <a:ln w="28575">
            <a:solidFill>
              <a:srgbClr val="FFFBF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What hazards did you spot in the </a:t>
            </a:r>
            <a:br>
              <a:rPr lang="en-GB" dirty="0"/>
            </a:br>
            <a:r>
              <a:rPr lang="en-GB" dirty="0"/>
              <a:t>living room?</a:t>
            </a:r>
          </a:p>
        </p:txBody>
      </p:sp>
      <p:sp>
        <p:nvSpPr>
          <p:cNvPr id="5" name="Pentagon 4"/>
          <p:cNvSpPr/>
          <p:nvPr/>
        </p:nvSpPr>
        <p:spPr>
          <a:xfrm>
            <a:off x="467544" y="765175"/>
            <a:ext cx="2304256" cy="503585"/>
          </a:xfrm>
          <a:prstGeom prst="homePlate">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108000" rIns="108000" bIns="108000" rtlCol="0" anchor="ctr"/>
          <a:lstStyle/>
          <a:p>
            <a:r>
              <a:rPr lang="en-GB" b="1" dirty="0"/>
              <a:t>Spot the Hazards</a:t>
            </a:r>
          </a:p>
        </p:txBody>
      </p:sp>
    </p:spTree>
    <p:extLst>
      <p:ext uri="{BB962C8B-B14F-4D97-AF65-F5344CB8AC3E}">
        <p14:creationId xmlns:p14="http://schemas.microsoft.com/office/powerpoint/2010/main" val="2856556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grpId="0" nodeType="clickEffect">
                                  <p:stCondLst>
                                    <p:cond delay="0"/>
                                  </p:stCondLst>
                                  <p:childTnLst>
                                    <p:set>
                                      <p:cBhvr>
                                        <p:cTn id="13" dur="1" fill="hold">
                                          <p:stCondLst>
                                            <p:cond delay="0"/>
                                          </p:stCondLst>
                                        </p:cTn>
                                        <p:tgtEl>
                                          <p:spTgt spid="21"/>
                                        </p:tgtEl>
                                        <p:attrNameLst>
                                          <p:attrName>style.visibility</p:attrName>
                                        </p:attrNameLst>
                                      </p:cBhvr>
                                      <p:to>
                                        <p:strVal val="visible"/>
                                      </p:to>
                                    </p:set>
                                    <p:animEffect transition="in" filter="wipe(right)">
                                      <p:cBhvr>
                                        <p:cTn id="14" dur="1000"/>
                                        <p:tgtEl>
                                          <p:spTgt spid="21"/>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xit" presetSubtype="0" fill="hold" grpId="1" nodeType="clickEffect">
                                  <p:stCondLst>
                                    <p:cond delay="0"/>
                                  </p:stCondLst>
                                  <p:childTnLst>
                                    <p:animEffect transition="out" filter="fade">
                                      <p:cBhvr>
                                        <p:cTn id="18" dur="500"/>
                                        <p:tgtEl>
                                          <p:spTgt spid="17"/>
                                        </p:tgtEl>
                                      </p:cBhvr>
                                    </p:animEffect>
                                    <p:set>
                                      <p:cBhvr>
                                        <p:cTn id="19" dur="1" fill="hold">
                                          <p:stCondLst>
                                            <p:cond delay="499"/>
                                          </p:stCondLst>
                                        </p:cTn>
                                        <p:tgtEl>
                                          <p:spTgt spid="1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500"/>
                                        <p:tgtEl>
                                          <p:spTgt spid="21"/>
                                        </p:tgtEl>
                                      </p:cBhvr>
                                    </p:animEffect>
                                    <p:set>
                                      <p:cBhvr>
                                        <p:cTn id="22" dur="1" fill="hold">
                                          <p:stCondLst>
                                            <p:cond delay="499"/>
                                          </p:stCondLst>
                                        </p:cTn>
                                        <p:tgtEl>
                                          <p:spTgt spid="2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1" grpId="1" animBg="1"/>
      <p:bldP spid="17" grpId="0" animBg="1"/>
      <p:bldP spid="17" grpId="1"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ounded Rectangle 13"/>
          <p:cNvSpPr/>
          <p:nvPr/>
        </p:nvSpPr>
        <p:spPr>
          <a:xfrm>
            <a:off x="827088" y="2514503"/>
            <a:ext cx="5545112" cy="854246"/>
          </a:xfrm>
          <a:prstGeom prst="roundRect">
            <a:avLst/>
          </a:prstGeom>
          <a:solidFill>
            <a:srgbClr val="88CCC1"/>
          </a:solidFill>
        </p:spPr>
        <p:txBody>
          <a:bodyPr wrap="square" lIns="108000" tIns="108000" rIns="396000" bIns="108000">
            <a:spAutoFit/>
          </a:bodyPr>
          <a:lstStyle/>
          <a:p>
            <a:r>
              <a:rPr lang="en-GB" dirty="0"/>
              <a:t>Many liquids are poisonous and must never </a:t>
            </a:r>
            <a:br>
              <a:rPr lang="en-GB" dirty="0"/>
            </a:br>
            <a:r>
              <a:rPr lang="en-GB" dirty="0"/>
              <a:t>be drunk.</a:t>
            </a:r>
          </a:p>
        </p:txBody>
      </p:sp>
      <p:sp>
        <p:nvSpPr>
          <p:cNvPr id="2" name="Title 1"/>
          <p:cNvSpPr>
            <a:spLocks noGrp="1"/>
          </p:cNvSpPr>
          <p:nvPr>
            <p:ph type="title"/>
          </p:nvPr>
        </p:nvSpPr>
        <p:spPr>
          <a:xfrm>
            <a:off x="457198" y="478895"/>
            <a:ext cx="8220075" cy="933881"/>
          </a:xfrm>
        </p:spPr>
        <p:txBody>
          <a:bodyPr/>
          <a:lstStyle/>
          <a:p>
            <a:r>
              <a:rPr lang="en-GB" dirty="0">
                <a:latin typeface="Twinkl" pitchFamily="2" charset="0"/>
              </a:rPr>
              <a:t>Can I Drink It?</a:t>
            </a:r>
          </a:p>
        </p:txBody>
      </p:sp>
      <p:sp>
        <p:nvSpPr>
          <p:cNvPr id="3" name="Rounded Rectangle 2"/>
          <p:cNvSpPr/>
          <p:nvPr/>
        </p:nvSpPr>
        <p:spPr>
          <a:xfrm>
            <a:off x="827088" y="1481952"/>
            <a:ext cx="6193184" cy="894465"/>
          </a:xfrm>
          <a:custGeom>
            <a:avLst/>
            <a:gdLst>
              <a:gd name="connsiteX0" fmla="*/ 0 w 6193184"/>
              <a:gd name="connsiteY0" fmla="*/ 149080 h 894465"/>
              <a:gd name="connsiteX1" fmla="*/ 149080 w 6193184"/>
              <a:gd name="connsiteY1" fmla="*/ 0 h 894465"/>
              <a:gd name="connsiteX2" fmla="*/ 6044104 w 6193184"/>
              <a:gd name="connsiteY2" fmla="*/ 0 h 894465"/>
              <a:gd name="connsiteX3" fmla="*/ 6193184 w 6193184"/>
              <a:gd name="connsiteY3" fmla="*/ 149080 h 894465"/>
              <a:gd name="connsiteX4" fmla="*/ 6193184 w 6193184"/>
              <a:gd name="connsiteY4" fmla="*/ 745385 h 894465"/>
              <a:gd name="connsiteX5" fmla="*/ 6044104 w 6193184"/>
              <a:gd name="connsiteY5" fmla="*/ 894465 h 894465"/>
              <a:gd name="connsiteX6" fmla="*/ 149080 w 6193184"/>
              <a:gd name="connsiteY6" fmla="*/ 894465 h 894465"/>
              <a:gd name="connsiteX7" fmla="*/ 0 w 6193184"/>
              <a:gd name="connsiteY7" fmla="*/ 745385 h 894465"/>
              <a:gd name="connsiteX8" fmla="*/ 0 w 6193184"/>
              <a:gd name="connsiteY8" fmla="*/ 149080 h 894465"/>
              <a:gd name="connsiteX0" fmla="*/ 0 w 6193184"/>
              <a:gd name="connsiteY0" fmla="*/ 149080 h 894465"/>
              <a:gd name="connsiteX1" fmla="*/ 149080 w 6193184"/>
              <a:gd name="connsiteY1" fmla="*/ 0 h 894465"/>
              <a:gd name="connsiteX2" fmla="*/ 6044104 w 6193184"/>
              <a:gd name="connsiteY2" fmla="*/ 0 h 894465"/>
              <a:gd name="connsiteX3" fmla="*/ 6193184 w 6193184"/>
              <a:gd name="connsiteY3" fmla="*/ 149080 h 894465"/>
              <a:gd name="connsiteX4" fmla="*/ 6193184 w 6193184"/>
              <a:gd name="connsiteY4" fmla="*/ 745385 h 894465"/>
              <a:gd name="connsiteX5" fmla="*/ 5482129 w 6193184"/>
              <a:gd name="connsiteY5" fmla="*/ 894465 h 894465"/>
              <a:gd name="connsiteX6" fmla="*/ 149080 w 6193184"/>
              <a:gd name="connsiteY6" fmla="*/ 894465 h 894465"/>
              <a:gd name="connsiteX7" fmla="*/ 0 w 6193184"/>
              <a:gd name="connsiteY7" fmla="*/ 745385 h 894465"/>
              <a:gd name="connsiteX8" fmla="*/ 0 w 6193184"/>
              <a:gd name="connsiteY8" fmla="*/ 149080 h 894465"/>
              <a:gd name="connsiteX0" fmla="*/ 0 w 6193184"/>
              <a:gd name="connsiteY0" fmla="*/ 149080 h 894465"/>
              <a:gd name="connsiteX1" fmla="*/ 149080 w 6193184"/>
              <a:gd name="connsiteY1" fmla="*/ 0 h 894465"/>
              <a:gd name="connsiteX2" fmla="*/ 6044104 w 6193184"/>
              <a:gd name="connsiteY2" fmla="*/ 0 h 894465"/>
              <a:gd name="connsiteX3" fmla="*/ 6193184 w 6193184"/>
              <a:gd name="connsiteY3" fmla="*/ 149080 h 894465"/>
              <a:gd name="connsiteX4" fmla="*/ 6193184 w 6193184"/>
              <a:gd name="connsiteY4" fmla="*/ 745385 h 894465"/>
              <a:gd name="connsiteX5" fmla="*/ 5482129 w 6193184"/>
              <a:gd name="connsiteY5" fmla="*/ 894465 h 894465"/>
              <a:gd name="connsiteX6" fmla="*/ 149080 w 6193184"/>
              <a:gd name="connsiteY6" fmla="*/ 894465 h 894465"/>
              <a:gd name="connsiteX7" fmla="*/ 0 w 6193184"/>
              <a:gd name="connsiteY7" fmla="*/ 745385 h 894465"/>
              <a:gd name="connsiteX8" fmla="*/ 0 w 6193184"/>
              <a:gd name="connsiteY8" fmla="*/ 149080 h 894465"/>
              <a:gd name="connsiteX0" fmla="*/ 0 w 6193184"/>
              <a:gd name="connsiteY0" fmla="*/ 149080 h 894465"/>
              <a:gd name="connsiteX1" fmla="*/ 149080 w 6193184"/>
              <a:gd name="connsiteY1" fmla="*/ 0 h 894465"/>
              <a:gd name="connsiteX2" fmla="*/ 6044104 w 6193184"/>
              <a:gd name="connsiteY2" fmla="*/ 0 h 894465"/>
              <a:gd name="connsiteX3" fmla="*/ 6193184 w 6193184"/>
              <a:gd name="connsiteY3" fmla="*/ 149080 h 894465"/>
              <a:gd name="connsiteX4" fmla="*/ 5859809 w 6193184"/>
              <a:gd name="connsiteY4" fmla="*/ 585842 h 894465"/>
              <a:gd name="connsiteX5" fmla="*/ 5482129 w 6193184"/>
              <a:gd name="connsiteY5" fmla="*/ 894465 h 894465"/>
              <a:gd name="connsiteX6" fmla="*/ 149080 w 6193184"/>
              <a:gd name="connsiteY6" fmla="*/ 894465 h 894465"/>
              <a:gd name="connsiteX7" fmla="*/ 0 w 6193184"/>
              <a:gd name="connsiteY7" fmla="*/ 745385 h 894465"/>
              <a:gd name="connsiteX8" fmla="*/ 0 w 6193184"/>
              <a:gd name="connsiteY8" fmla="*/ 149080 h 894465"/>
              <a:gd name="connsiteX0" fmla="*/ 0 w 6193184"/>
              <a:gd name="connsiteY0" fmla="*/ 149080 h 894465"/>
              <a:gd name="connsiteX1" fmla="*/ 149080 w 6193184"/>
              <a:gd name="connsiteY1" fmla="*/ 0 h 894465"/>
              <a:gd name="connsiteX2" fmla="*/ 6044104 w 6193184"/>
              <a:gd name="connsiteY2" fmla="*/ 0 h 894465"/>
              <a:gd name="connsiteX3" fmla="*/ 6193184 w 6193184"/>
              <a:gd name="connsiteY3" fmla="*/ 149080 h 894465"/>
              <a:gd name="connsiteX4" fmla="*/ 5859809 w 6193184"/>
              <a:gd name="connsiteY4" fmla="*/ 585842 h 894465"/>
              <a:gd name="connsiteX5" fmla="*/ 5482129 w 6193184"/>
              <a:gd name="connsiteY5" fmla="*/ 894465 h 894465"/>
              <a:gd name="connsiteX6" fmla="*/ 149080 w 6193184"/>
              <a:gd name="connsiteY6" fmla="*/ 894465 h 894465"/>
              <a:gd name="connsiteX7" fmla="*/ 0 w 6193184"/>
              <a:gd name="connsiteY7" fmla="*/ 745385 h 894465"/>
              <a:gd name="connsiteX8" fmla="*/ 0 w 6193184"/>
              <a:gd name="connsiteY8" fmla="*/ 149080 h 894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193184" h="894465">
                <a:moveTo>
                  <a:pt x="0" y="149080"/>
                </a:moveTo>
                <a:cubicBezTo>
                  <a:pt x="0" y="66745"/>
                  <a:pt x="66745" y="0"/>
                  <a:pt x="149080" y="0"/>
                </a:cubicBezTo>
                <a:lnTo>
                  <a:pt x="6044104" y="0"/>
                </a:lnTo>
                <a:cubicBezTo>
                  <a:pt x="6126439" y="0"/>
                  <a:pt x="6193184" y="66745"/>
                  <a:pt x="6193184" y="149080"/>
                </a:cubicBezTo>
                <a:lnTo>
                  <a:pt x="5859809" y="585842"/>
                </a:lnTo>
                <a:cubicBezTo>
                  <a:pt x="5726459" y="703895"/>
                  <a:pt x="5628758" y="780165"/>
                  <a:pt x="5482129" y="894465"/>
                </a:cubicBezTo>
                <a:lnTo>
                  <a:pt x="149080" y="894465"/>
                </a:lnTo>
                <a:cubicBezTo>
                  <a:pt x="66745" y="894465"/>
                  <a:pt x="0" y="827720"/>
                  <a:pt x="0" y="745385"/>
                </a:cubicBezTo>
                <a:lnTo>
                  <a:pt x="0" y="149080"/>
                </a:lnTo>
                <a:close/>
              </a:path>
            </a:pathLst>
          </a:custGeom>
          <a:solidFill>
            <a:srgbClr val="88CCC1"/>
          </a:solidFill>
        </p:spPr>
        <p:txBody>
          <a:bodyPr wrap="square" lIns="108000" tIns="144000" rIns="540000" bIns="108000">
            <a:spAutoFit/>
          </a:bodyPr>
          <a:lstStyle/>
          <a:p>
            <a:r>
              <a:rPr lang="en-GB" dirty="0"/>
              <a:t>In the bathroom and the kitchen, there are </a:t>
            </a:r>
            <a:br>
              <a:rPr lang="en-GB" dirty="0"/>
            </a:br>
            <a:r>
              <a:rPr lang="en-GB" dirty="0"/>
              <a:t>household products that can be dangerous.</a:t>
            </a:r>
          </a:p>
        </p:txBody>
      </p:sp>
      <p:pic>
        <p:nvPicPr>
          <p:cNvPr id="4" name="Picture 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910014" y="1196752"/>
            <a:ext cx="2247336" cy="5094277"/>
          </a:xfrm>
          <a:prstGeom prst="rect">
            <a:avLst/>
          </a:prstGeom>
        </p:spPr>
      </p:pic>
      <p:grpSp>
        <p:nvGrpSpPr>
          <p:cNvPr id="5" name="Group 4"/>
          <p:cNvGrpSpPr/>
          <p:nvPr/>
        </p:nvGrpSpPr>
        <p:grpSpPr>
          <a:xfrm>
            <a:off x="606661" y="3468351"/>
            <a:ext cx="5549515" cy="2957152"/>
            <a:chOff x="606661" y="3468351"/>
            <a:chExt cx="5549515" cy="2957152"/>
          </a:xfrm>
        </p:grpSpPr>
        <p:sp>
          <p:nvSpPr>
            <p:cNvPr id="15" name="Rounded Rectangle 14"/>
            <p:cNvSpPr/>
            <p:nvPr/>
          </p:nvSpPr>
          <p:spPr>
            <a:xfrm>
              <a:off x="827088" y="3573015"/>
              <a:ext cx="4969048" cy="2718013"/>
            </a:xfrm>
            <a:prstGeom prst="roundRect">
              <a:avLst/>
            </a:prstGeom>
            <a:solidFill>
              <a:srgbClr val="009284"/>
            </a:solidFill>
          </p:spPr>
          <p:txBody>
            <a:bodyPr wrap="square" lIns="108000" tIns="108000" rIns="2700000" bIns="108000">
              <a:noAutofit/>
            </a:bodyPr>
            <a:lstStyle/>
            <a:p>
              <a:r>
                <a:rPr lang="en-GB" b="1" dirty="0">
                  <a:solidFill>
                    <a:schemeClr val="bg1"/>
                  </a:solidFill>
                </a:rPr>
                <a:t>We need to remember that these are for adults to use.</a:t>
              </a:r>
            </a:p>
          </p:txBody>
        </p:sp>
        <p:pic>
          <p:nvPicPr>
            <p:cNvPr id="8" name="Picture 7"/>
            <p:cNvPicPr>
              <a:picLocks noChangeAspect="1"/>
            </p:cNvPicPr>
            <p:nvPr/>
          </p:nvPicPr>
          <p:blipFill rotWithShape="1">
            <a:blip r:embed="rId3" cstate="screen">
              <a:extLst>
                <a:ext uri="{28A0092B-C50C-407E-A947-70E740481C1C}">
                  <a14:useLocalDpi xmlns:a14="http://schemas.microsoft.com/office/drawing/2010/main"/>
                </a:ext>
              </a:extLst>
            </a:blip>
            <a:srcRect t="-6224" r="-1459"/>
            <a:stretch/>
          </p:blipFill>
          <p:spPr>
            <a:xfrm flipH="1">
              <a:off x="606661" y="3468351"/>
              <a:ext cx="5549515" cy="2957152"/>
            </a:xfrm>
            <a:prstGeom prst="rect">
              <a:avLst/>
            </a:prstGeom>
          </p:spPr>
        </p:pic>
      </p:grpSp>
      <p:pic>
        <p:nvPicPr>
          <p:cNvPr id="18" name="Whole Class"/>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3060342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righ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right)">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ounded Rectangle 13"/>
          <p:cNvSpPr/>
          <p:nvPr/>
        </p:nvSpPr>
        <p:spPr>
          <a:xfrm>
            <a:off x="1691680" y="2514503"/>
            <a:ext cx="6696670" cy="854246"/>
          </a:xfrm>
          <a:prstGeom prst="roundRect">
            <a:avLst/>
          </a:prstGeom>
          <a:solidFill>
            <a:srgbClr val="CDB5D7"/>
          </a:solidFill>
        </p:spPr>
        <p:txBody>
          <a:bodyPr wrap="square" lIns="648000" tIns="108000" rIns="1872000" bIns="108000">
            <a:spAutoFit/>
          </a:bodyPr>
          <a:lstStyle/>
          <a:p>
            <a:r>
              <a:rPr lang="en-GB" dirty="0"/>
              <a:t>In the kitchen, there might be drinks that are not suitable for children.</a:t>
            </a:r>
          </a:p>
        </p:txBody>
      </p:sp>
      <p:pic>
        <p:nvPicPr>
          <p:cNvPr id="6" name="Picture 5"/>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6012160" y="1472305"/>
            <a:ext cx="2714698" cy="5413079"/>
          </a:xfrm>
          <a:prstGeom prst="rect">
            <a:avLst/>
          </a:prstGeom>
        </p:spPr>
      </p:pic>
      <p:sp>
        <p:nvSpPr>
          <p:cNvPr id="2" name="Title 1"/>
          <p:cNvSpPr>
            <a:spLocks noGrp="1"/>
          </p:cNvSpPr>
          <p:nvPr>
            <p:ph type="title"/>
          </p:nvPr>
        </p:nvSpPr>
        <p:spPr>
          <a:xfrm>
            <a:off x="457198" y="478895"/>
            <a:ext cx="8220075" cy="933881"/>
          </a:xfrm>
        </p:spPr>
        <p:txBody>
          <a:bodyPr/>
          <a:lstStyle/>
          <a:p>
            <a:r>
              <a:rPr lang="en-GB" dirty="0">
                <a:latin typeface="Twinkl" pitchFamily="2" charset="0"/>
              </a:rPr>
              <a:t>Can I Drink It?</a:t>
            </a:r>
          </a:p>
        </p:txBody>
      </p:sp>
      <p:sp>
        <p:nvSpPr>
          <p:cNvPr id="15" name="Rounded Rectangle 14"/>
          <p:cNvSpPr/>
          <p:nvPr/>
        </p:nvSpPr>
        <p:spPr>
          <a:xfrm>
            <a:off x="2341839" y="4167381"/>
            <a:ext cx="4390401" cy="606190"/>
          </a:xfrm>
          <a:prstGeom prst="roundRect">
            <a:avLst/>
          </a:prstGeom>
          <a:solidFill>
            <a:srgbClr val="48327F"/>
          </a:solidFill>
        </p:spPr>
        <p:txBody>
          <a:bodyPr wrap="square" lIns="108000" tIns="108000" rIns="108000" bIns="108000">
            <a:noAutofit/>
          </a:bodyPr>
          <a:lstStyle/>
          <a:p>
            <a:pPr algn="ctr"/>
            <a:r>
              <a:rPr lang="en-GB" b="1" dirty="0">
                <a:solidFill>
                  <a:schemeClr val="bg1"/>
                </a:solidFill>
              </a:rPr>
              <a:t>Alcohol is only for grown-ups to drink</a:t>
            </a:r>
          </a:p>
        </p:txBody>
      </p:sp>
      <p:pic>
        <p:nvPicPr>
          <p:cNvPr id="5" name="Picture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27088" y="765175"/>
            <a:ext cx="1279441" cy="5525853"/>
          </a:xfrm>
          <a:prstGeom prst="rect">
            <a:avLst/>
          </a:prstGeom>
        </p:spPr>
      </p:pic>
      <p:sp>
        <p:nvSpPr>
          <p:cNvPr id="21" name="Rounded Rectangle 20"/>
          <p:cNvSpPr/>
          <p:nvPr/>
        </p:nvSpPr>
        <p:spPr>
          <a:xfrm>
            <a:off x="2233826" y="5101504"/>
            <a:ext cx="4606426" cy="606190"/>
          </a:xfrm>
          <a:prstGeom prst="roundRect">
            <a:avLst/>
          </a:prstGeom>
          <a:solidFill>
            <a:srgbClr val="48327F"/>
          </a:solidFill>
        </p:spPr>
        <p:txBody>
          <a:bodyPr wrap="square" lIns="108000" tIns="108000" rIns="108000" bIns="108000">
            <a:noAutofit/>
          </a:bodyPr>
          <a:lstStyle/>
          <a:p>
            <a:pPr algn="ctr"/>
            <a:r>
              <a:rPr lang="en-GB" b="1" dirty="0">
                <a:solidFill>
                  <a:schemeClr val="bg1"/>
                </a:solidFill>
              </a:rPr>
              <a:t>It would make a child ill if they drank it.</a:t>
            </a:r>
          </a:p>
        </p:txBody>
      </p:sp>
      <p:pic>
        <p:nvPicPr>
          <p:cNvPr id="28" name="Whole Class"/>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1270843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entr" presetSubtype="0" fill="hold" grpId="0" nodeType="click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1000"/>
                                        <p:tgtEl>
                                          <p:spTgt spid="15"/>
                                        </p:tgtEl>
                                      </p:cBhvr>
                                    </p:animEffect>
                                    <p:anim calcmode="lin" valueType="num">
                                      <p:cBhvr>
                                        <p:cTn id="17" dur="1000" fill="hold"/>
                                        <p:tgtEl>
                                          <p:spTgt spid="15"/>
                                        </p:tgtEl>
                                        <p:attrNameLst>
                                          <p:attrName>ppt_x</p:attrName>
                                        </p:attrNameLst>
                                      </p:cBhvr>
                                      <p:tavLst>
                                        <p:tav tm="0">
                                          <p:val>
                                            <p:strVal val="#ppt_x"/>
                                          </p:val>
                                        </p:tav>
                                        <p:tav tm="100000">
                                          <p:val>
                                            <p:strVal val="#ppt_x"/>
                                          </p:val>
                                        </p:tav>
                                      </p:tavLst>
                                    </p:anim>
                                    <p:anim calcmode="lin" valueType="num">
                                      <p:cBhvr>
                                        <p:cTn id="18"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fade">
                                      <p:cBhvr>
                                        <p:cTn id="23" dur="1000"/>
                                        <p:tgtEl>
                                          <p:spTgt spid="21"/>
                                        </p:tgtEl>
                                      </p:cBhvr>
                                    </p:animEffect>
                                    <p:anim calcmode="lin" valueType="num">
                                      <p:cBhvr>
                                        <p:cTn id="24" dur="1000" fill="hold"/>
                                        <p:tgtEl>
                                          <p:spTgt spid="21"/>
                                        </p:tgtEl>
                                        <p:attrNameLst>
                                          <p:attrName>ppt_x</p:attrName>
                                        </p:attrNameLst>
                                      </p:cBhvr>
                                      <p:tavLst>
                                        <p:tav tm="0">
                                          <p:val>
                                            <p:strVal val="#ppt_x"/>
                                          </p:val>
                                        </p:tav>
                                        <p:tav tm="100000">
                                          <p:val>
                                            <p:strVal val="#ppt_x"/>
                                          </p:val>
                                        </p:tav>
                                      </p:tavLst>
                                    </p:anim>
                                    <p:anim calcmode="lin" valueType="num">
                                      <p:cBhvr>
                                        <p:cTn id="25"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2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478895"/>
            <a:ext cx="8220075" cy="933881"/>
          </a:xfrm>
        </p:spPr>
        <p:txBody>
          <a:bodyPr/>
          <a:lstStyle/>
          <a:p>
            <a:r>
              <a:rPr lang="en-GB" dirty="0">
                <a:latin typeface="Twinkl" pitchFamily="2" charset="0"/>
              </a:rPr>
              <a:t>Can I Drink It?</a:t>
            </a:r>
          </a:p>
        </p:txBody>
      </p:sp>
      <p:sp>
        <p:nvSpPr>
          <p:cNvPr id="3" name="Rounded Rectangle 2"/>
          <p:cNvSpPr/>
          <p:nvPr/>
        </p:nvSpPr>
        <p:spPr>
          <a:xfrm>
            <a:off x="827088" y="1481952"/>
            <a:ext cx="7528504" cy="1200932"/>
          </a:xfrm>
          <a:prstGeom prst="roundRect">
            <a:avLst/>
          </a:prstGeom>
          <a:solidFill>
            <a:srgbClr val="F8CACB"/>
          </a:solidFill>
        </p:spPr>
        <p:txBody>
          <a:bodyPr wrap="square" lIns="108000" tIns="108000" rIns="1836000" bIns="108000">
            <a:spAutoFit/>
          </a:bodyPr>
          <a:lstStyle/>
          <a:p>
            <a:r>
              <a:rPr lang="en-GB" dirty="0"/>
              <a:t>Medicines are for drinking but only when a grown-up can help and can make sure we are having the right medicine and the right amount.</a:t>
            </a:r>
          </a:p>
        </p:txBody>
      </p:sp>
      <p:sp>
        <p:nvSpPr>
          <p:cNvPr id="15" name="Rounded Rectangle 14"/>
          <p:cNvSpPr/>
          <p:nvPr/>
        </p:nvSpPr>
        <p:spPr>
          <a:xfrm>
            <a:off x="827088" y="2752061"/>
            <a:ext cx="4969048" cy="3538968"/>
          </a:xfrm>
          <a:prstGeom prst="roundRect">
            <a:avLst/>
          </a:prstGeom>
          <a:solidFill>
            <a:srgbClr val="E9506C"/>
          </a:solidFill>
        </p:spPr>
        <p:txBody>
          <a:bodyPr wrap="square" lIns="108000" tIns="108000" rIns="108000" bIns="108000">
            <a:noAutofit/>
          </a:bodyPr>
          <a:lstStyle/>
          <a:p>
            <a:r>
              <a:rPr lang="en-GB" b="1" dirty="0">
                <a:solidFill>
                  <a:schemeClr val="bg1"/>
                </a:solidFill>
              </a:rPr>
              <a:t>Taking the wrong medicine or having too much can make us very ill.</a:t>
            </a:r>
          </a:p>
        </p:txBody>
      </p:sp>
      <p:pic>
        <p:nvPicPr>
          <p:cNvPr id="21" name="Picture 20"/>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156176" y="1843442"/>
            <a:ext cx="2372420" cy="4497890"/>
          </a:xfrm>
          <a:prstGeom prst="rect">
            <a:avLst/>
          </a:prstGeom>
        </p:spPr>
      </p:pic>
      <p:pic>
        <p:nvPicPr>
          <p:cNvPr id="7" name="Picture 6"/>
          <p:cNvPicPr>
            <a:picLocks noChangeAspect="1"/>
          </p:cNvPicPr>
          <p:nvPr/>
        </p:nvPicPr>
        <p:blipFill rotWithShape="1">
          <a:blip r:embed="rId3" cstate="screen">
            <a:extLst>
              <a:ext uri="{28A0092B-C50C-407E-A947-70E740481C1C}">
                <a14:useLocalDpi xmlns:a14="http://schemas.microsoft.com/office/drawing/2010/main"/>
              </a:ext>
            </a:extLst>
          </a:blip>
          <a:srcRect t="-2"/>
          <a:stretch/>
        </p:blipFill>
        <p:spPr>
          <a:xfrm>
            <a:off x="1331640" y="3789040"/>
            <a:ext cx="4183128" cy="2664296"/>
          </a:xfrm>
          <a:prstGeom prst="rect">
            <a:avLst/>
          </a:prstGeom>
        </p:spPr>
      </p:pic>
      <p:pic>
        <p:nvPicPr>
          <p:cNvPr id="28" name="Whole Class"/>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327024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1000"/>
                                        <p:tgtEl>
                                          <p:spTgt spid="15"/>
                                        </p:tgtEl>
                                      </p:cBhvr>
                                    </p:animEffect>
                                  </p:childTnLst>
                                </p:cTn>
                              </p:par>
                              <p:par>
                                <p:cTn id="13" presetID="10" presetClass="entr" presetSubtype="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478895"/>
            <a:ext cx="8220075" cy="933881"/>
          </a:xfrm>
        </p:spPr>
        <p:txBody>
          <a:bodyPr/>
          <a:lstStyle/>
          <a:p>
            <a:r>
              <a:rPr lang="en-GB" dirty="0">
                <a:latin typeface="Twinkl" pitchFamily="2" charset="0"/>
              </a:rPr>
              <a:t>Can I Drink It?</a:t>
            </a:r>
          </a:p>
        </p:txBody>
      </p:sp>
      <p:sp>
        <p:nvSpPr>
          <p:cNvPr id="3" name="Rectangle 2"/>
          <p:cNvSpPr/>
          <p:nvPr/>
        </p:nvSpPr>
        <p:spPr>
          <a:xfrm>
            <a:off x="827088" y="1407600"/>
            <a:ext cx="7561262" cy="369332"/>
          </a:xfrm>
          <a:prstGeom prst="rect">
            <a:avLst/>
          </a:prstGeom>
        </p:spPr>
        <p:txBody>
          <a:bodyPr wrap="square">
            <a:spAutoFit/>
          </a:bodyPr>
          <a:lstStyle/>
          <a:p>
            <a:pPr algn="ctr"/>
            <a:r>
              <a:rPr lang="en-GB" dirty="0"/>
              <a:t>Let’s vote on whether or not it is safe to drink these liquids.</a:t>
            </a:r>
          </a:p>
        </p:txBody>
      </p:sp>
      <p:sp>
        <p:nvSpPr>
          <p:cNvPr id="4" name="Rounded Rectangle 3"/>
          <p:cNvSpPr/>
          <p:nvPr/>
        </p:nvSpPr>
        <p:spPr>
          <a:xfrm>
            <a:off x="827088" y="1843442"/>
            <a:ext cx="7561262" cy="715089"/>
          </a:xfrm>
          <a:prstGeom prst="roundRect">
            <a:avLst/>
          </a:prstGeom>
          <a:solidFill>
            <a:srgbClr val="F7BC92"/>
          </a:solidFill>
        </p:spPr>
        <p:txBody>
          <a:bodyPr wrap="square">
            <a:spAutoFit/>
          </a:bodyPr>
          <a:lstStyle/>
          <a:p>
            <a:pPr algn="ctr"/>
            <a:r>
              <a:rPr lang="en-GB" dirty="0"/>
              <a:t>Thumbs up for ‘yes’, thumbs down for ‘no’ and thumbs sideways for ‘sometimes’ or ‘not sure’.</a:t>
            </a:r>
          </a:p>
        </p:txBody>
      </p:sp>
      <p:pic>
        <p:nvPicPr>
          <p:cNvPr id="11" name="Picture 10"/>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628024" y="2725431"/>
            <a:ext cx="1820179" cy="3603089"/>
          </a:xfrm>
          <a:prstGeom prst="rect">
            <a:avLst/>
          </a:prstGeom>
        </p:spPr>
      </p:pic>
      <p:sp>
        <p:nvSpPr>
          <p:cNvPr id="13" name="Oval 12"/>
          <p:cNvSpPr/>
          <p:nvPr/>
        </p:nvSpPr>
        <p:spPr>
          <a:xfrm>
            <a:off x="5230518" y="3068960"/>
            <a:ext cx="2600443" cy="2600443"/>
          </a:xfrm>
          <a:prstGeom prst="ellipse">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No. Beer is alcohol and alcoholic drinks are only for adults to drink.</a:t>
            </a:r>
          </a:p>
        </p:txBody>
      </p:sp>
      <p:sp>
        <p:nvSpPr>
          <p:cNvPr id="29" name="Oval 28"/>
          <p:cNvSpPr/>
          <p:nvPr/>
        </p:nvSpPr>
        <p:spPr>
          <a:xfrm>
            <a:off x="1053680" y="2884747"/>
            <a:ext cx="2968867" cy="2968867"/>
          </a:xfrm>
          <a:prstGeom prst="ellipse">
            <a:avLst/>
          </a:prstGeom>
          <a:solidFill>
            <a:srgbClr val="00A7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Yes. Fruit juice is fine for children to drink but remember, too much is bad for your teeth.</a:t>
            </a:r>
          </a:p>
        </p:txBody>
      </p:sp>
      <p:pic>
        <p:nvPicPr>
          <p:cNvPr id="7" name="Picture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319763" y="2706161"/>
            <a:ext cx="2421955" cy="3602563"/>
          </a:xfrm>
          <a:prstGeom prst="rect">
            <a:avLst/>
          </a:prstGeom>
        </p:spPr>
      </p:pic>
      <p:sp>
        <p:nvSpPr>
          <p:cNvPr id="30" name="Oval 29"/>
          <p:cNvSpPr/>
          <p:nvPr/>
        </p:nvSpPr>
        <p:spPr>
          <a:xfrm>
            <a:off x="5003695" y="2842136"/>
            <a:ext cx="3054087" cy="3054087"/>
          </a:xfrm>
          <a:prstGeom prst="ellipse">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Sometimes. Medicine is fine to drink but only if you are poorly and a trusted adult has said that you can drink it.</a:t>
            </a:r>
          </a:p>
        </p:txBody>
      </p:sp>
      <p:pic>
        <p:nvPicPr>
          <p:cNvPr id="10" name="Picture 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920622" y="2618631"/>
            <a:ext cx="1058705" cy="3723829"/>
          </a:xfrm>
          <a:prstGeom prst="rect">
            <a:avLst/>
          </a:prstGeom>
        </p:spPr>
      </p:pic>
      <p:pic>
        <p:nvPicPr>
          <p:cNvPr id="9" name="Picture 8"/>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814113" y="2683930"/>
            <a:ext cx="1441941" cy="3622762"/>
          </a:xfrm>
          <a:prstGeom prst="rect">
            <a:avLst/>
          </a:prstGeom>
        </p:spPr>
      </p:pic>
      <p:sp>
        <p:nvSpPr>
          <p:cNvPr id="31" name="Oval 30"/>
          <p:cNvSpPr/>
          <p:nvPr/>
        </p:nvSpPr>
        <p:spPr>
          <a:xfrm>
            <a:off x="1204560" y="3068960"/>
            <a:ext cx="2654224" cy="2654224"/>
          </a:xfrm>
          <a:prstGeom prst="ellipse">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No. Household cleaning liquids are poisonous.</a:t>
            </a:r>
          </a:p>
        </p:txBody>
      </p:sp>
      <p:grpSp>
        <p:nvGrpSpPr>
          <p:cNvPr id="32" name="Group 31"/>
          <p:cNvGrpSpPr/>
          <p:nvPr/>
        </p:nvGrpSpPr>
        <p:grpSpPr>
          <a:xfrm>
            <a:off x="1753117" y="4522833"/>
            <a:ext cx="1569992" cy="1569992"/>
            <a:chOff x="4788025" y="4522833"/>
            <a:chExt cx="1569992" cy="1569992"/>
          </a:xfrm>
        </p:grpSpPr>
        <p:sp>
          <p:nvSpPr>
            <p:cNvPr id="33" name="Oval 32">
              <a:hlinkClick r:id="rId6" action="ppaction://hlinksldjump"/>
            </p:cNvPr>
            <p:cNvSpPr/>
            <p:nvPr/>
          </p:nvSpPr>
          <p:spPr>
            <a:xfrm>
              <a:off x="4788025" y="4522833"/>
              <a:ext cx="1569992" cy="15699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1600" b="1" dirty="0">
                <a:solidFill>
                  <a:schemeClr val="bg1"/>
                </a:solidFill>
              </a:endParaRPr>
            </a:p>
          </p:txBody>
        </p:sp>
        <p:sp>
          <p:nvSpPr>
            <p:cNvPr id="34" name="Rectangle 33">
              <a:hlinkClick r:id="rId6" action="ppaction://hlinksldjump"/>
            </p:cNvPr>
            <p:cNvSpPr/>
            <p:nvPr/>
          </p:nvSpPr>
          <p:spPr>
            <a:xfrm>
              <a:off x="4788025" y="5184718"/>
              <a:ext cx="1569992" cy="246221"/>
            </a:xfrm>
            <a:prstGeom prst="rect">
              <a:avLst/>
            </a:prstGeom>
          </p:spPr>
          <p:txBody>
            <a:bodyPr wrap="square" lIns="0" tIns="0" rIns="0" bIns="0">
              <a:spAutoFit/>
            </a:bodyPr>
            <a:lstStyle/>
            <a:p>
              <a:pPr algn="ctr"/>
              <a:r>
                <a:rPr lang="en-GB" sz="1600" b="1" dirty="0">
                  <a:solidFill>
                    <a:schemeClr val="bg1"/>
                  </a:solidFill>
                </a:rPr>
                <a:t>Consolidating</a:t>
              </a:r>
            </a:p>
          </p:txBody>
        </p:sp>
      </p:grpSp>
      <p:grpSp>
        <p:nvGrpSpPr>
          <p:cNvPr id="35" name="Group 34"/>
          <p:cNvGrpSpPr/>
          <p:nvPr/>
        </p:nvGrpSpPr>
        <p:grpSpPr>
          <a:xfrm>
            <a:off x="6014815" y="4512842"/>
            <a:ext cx="1577281" cy="1569992"/>
            <a:chOff x="6574042" y="4512842"/>
            <a:chExt cx="1577281" cy="1569992"/>
          </a:xfrm>
        </p:grpSpPr>
        <p:sp>
          <p:nvSpPr>
            <p:cNvPr id="36" name="Oval 35">
              <a:hlinkClick r:id="rId7" action="ppaction://hlinksldjump"/>
            </p:cNvPr>
            <p:cNvSpPr/>
            <p:nvPr/>
          </p:nvSpPr>
          <p:spPr>
            <a:xfrm>
              <a:off x="6574042" y="4512842"/>
              <a:ext cx="1569992" cy="15699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1600" b="1" dirty="0">
                <a:solidFill>
                  <a:schemeClr val="bg1"/>
                </a:solidFill>
              </a:endParaRPr>
            </a:p>
          </p:txBody>
        </p:sp>
        <p:sp>
          <p:nvSpPr>
            <p:cNvPr id="37" name="Rectangle 36">
              <a:hlinkClick r:id="rId7" action="ppaction://hlinksldjump"/>
            </p:cNvPr>
            <p:cNvSpPr/>
            <p:nvPr/>
          </p:nvSpPr>
          <p:spPr>
            <a:xfrm>
              <a:off x="6581331" y="5184718"/>
              <a:ext cx="1569992" cy="246221"/>
            </a:xfrm>
            <a:prstGeom prst="rect">
              <a:avLst/>
            </a:prstGeom>
          </p:spPr>
          <p:txBody>
            <a:bodyPr wrap="square" lIns="0" tIns="0" rIns="0" bIns="0">
              <a:spAutoFit/>
            </a:bodyPr>
            <a:lstStyle/>
            <a:p>
              <a:pPr algn="ctr"/>
              <a:r>
                <a:rPr lang="en-GB" sz="1600" b="1" dirty="0">
                  <a:solidFill>
                    <a:schemeClr val="bg1"/>
                  </a:solidFill>
                </a:rPr>
                <a:t>Reflecting </a:t>
              </a:r>
            </a:p>
          </p:txBody>
        </p:sp>
      </p:grpSp>
      <p:pic>
        <p:nvPicPr>
          <p:cNvPr id="38" name="Picture 37"/>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5557864" y="2702994"/>
            <a:ext cx="698809" cy="1755702"/>
          </a:xfrm>
          <a:prstGeom prst="rect">
            <a:avLst/>
          </a:prstGeom>
        </p:spPr>
      </p:pic>
      <p:pic>
        <p:nvPicPr>
          <p:cNvPr id="39" name="Picture 38"/>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7383526" y="2683929"/>
            <a:ext cx="500842" cy="1761633"/>
          </a:xfrm>
          <a:prstGeom prst="rect">
            <a:avLst/>
          </a:prstGeom>
        </p:spPr>
      </p:pic>
      <p:pic>
        <p:nvPicPr>
          <p:cNvPr id="40" name="Picture 39"/>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1325096" y="2702994"/>
            <a:ext cx="853442" cy="1689409"/>
          </a:xfrm>
          <a:prstGeom prst="rect">
            <a:avLst/>
          </a:prstGeom>
        </p:spPr>
      </p:pic>
      <p:pic>
        <p:nvPicPr>
          <p:cNvPr id="41" name="Picture 40"/>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3305391" y="2713015"/>
            <a:ext cx="1125620" cy="1674316"/>
          </a:xfrm>
          <a:prstGeom prst="rect">
            <a:avLst/>
          </a:prstGeom>
        </p:spPr>
      </p:pic>
      <p:pic>
        <p:nvPicPr>
          <p:cNvPr id="16" name="Picture 15"/>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rot="10800000">
            <a:off x="4139953" y="3716815"/>
            <a:ext cx="893580" cy="1170426"/>
          </a:xfrm>
          <a:prstGeom prst="rect">
            <a:avLst/>
          </a:prstGeom>
        </p:spPr>
      </p:pic>
      <p:pic>
        <p:nvPicPr>
          <p:cNvPr id="43" name="Picture 42"/>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4101626" y="3423156"/>
            <a:ext cx="893580" cy="1170426"/>
          </a:xfrm>
          <a:prstGeom prst="rect">
            <a:avLst/>
          </a:prstGeom>
        </p:spPr>
      </p:pic>
      <p:pic>
        <p:nvPicPr>
          <p:cNvPr id="44" name="Picture 43"/>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rot="16200000">
            <a:off x="3846327" y="3614699"/>
            <a:ext cx="893580" cy="1170426"/>
          </a:xfrm>
          <a:prstGeom prst="rect">
            <a:avLst/>
          </a:prstGeom>
        </p:spPr>
      </p:pic>
      <p:pic>
        <p:nvPicPr>
          <p:cNvPr id="45" name="Picture 44"/>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rot="10800000">
            <a:off x="4165391" y="3716815"/>
            <a:ext cx="893580" cy="1170426"/>
          </a:xfrm>
          <a:prstGeom prst="rect">
            <a:avLst/>
          </a:prstGeom>
        </p:spPr>
      </p:pic>
      <p:pic>
        <p:nvPicPr>
          <p:cNvPr id="46" name="Whole Class"/>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3700804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
                                        <p:tgtEl>
                                          <p:spTgt spid="1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par>
                                <p:cTn id="16" presetID="10" presetClass="exit" presetSubtype="0" fill="hold" grpId="1" nodeType="withEffect">
                                  <p:stCondLst>
                                    <p:cond delay="0"/>
                                  </p:stCondLst>
                                  <p:childTnLst>
                                    <p:animEffect transition="out" filter="fade">
                                      <p:cBhvr>
                                        <p:cTn id="17" dur="500"/>
                                        <p:tgtEl>
                                          <p:spTgt spid="13"/>
                                        </p:tgtEl>
                                      </p:cBhvr>
                                    </p:animEffect>
                                    <p:set>
                                      <p:cBhvr>
                                        <p:cTn id="18" dur="1" fill="hold">
                                          <p:stCondLst>
                                            <p:cond delay="499"/>
                                          </p:stCondLst>
                                        </p:cTn>
                                        <p:tgtEl>
                                          <p:spTgt spid="13"/>
                                        </p:tgtEl>
                                        <p:attrNameLst>
                                          <p:attrName>style.visibility</p:attrName>
                                        </p:attrNameLst>
                                      </p:cBhvr>
                                      <p:to>
                                        <p:strVal val="hidden"/>
                                      </p:to>
                                    </p:set>
                                  </p:childTnLst>
                                </p:cTn>
                              </p:par>
                              <p:par>
                                <p:cTn id="19" presetID="10" presetClass="exit" presetSubtype="0" fill="hold" nodeType="withEffect">
                                  <p:stCondLst>
                                    <p:cond delay="0"/>
                                  </p:stCondLst>
                                  <p:childTnLst>
                                    <p:animEffect transition="out" filter="fade">
                                      <p:cBhvr>
                                        <p:cTn id="20" dur="500"/>
                                        <p:tgtEl>
                                          <p:spTgt spid="11"/>
                                        </p:tgtEl>
                                      </p:cBhvr>
                                    </p:animEffect>
                                    <p:set>
                                      <p:cBhvr>
                                        <p:cTn id="21" dur="1" fill="hold">
                                          <p:stCondLst>
                                            <p:cond delay="499"/>
                                          </p:stCondLst>
                                        </p:cTn>
                                        <p:tgtEl>
                                          <p:spTgt spid="11"/>
                                        </p:tgtEl>
                                        <p:attrNameLst>
                                          <p:attrName>style.visibility</p:attrName>
                                        </p:attrNameLst>
                                      </p:cBhvr>
                                      <p:to>
                                        <p:strVal val="hidden"/>
                                      </p:to>
                                    </p:set>
                                  </p:childTnLst>
                                </p:cTn>
                              </p:par>
                              <p:par>
                                <p:cTn id="22" presetID="10" presetClass="exit" presetSubtype="0" fill="hold" nodeType="withEffect">
                                  <p:stCondLst>
                                    <p:cond delay="0"/>
                                  </p:stCondLst>
                                  <p:childTnLst>
                                    <p:animEffect transition="out" filter="fade">
                                      <p:cBhvr>
                                        <p:cTn id="23" dur="500"/>
                                        <p:tgtEl>
                                          <p:spTgt spid="16"/>
                                        </p:tgtEl>
                                      </p:cBhvr>
                                    </p:animEffect>
                                    <p:set>
                                      <p:cBhvr>
                                        <p:cTn id="24" dur="1" fill="hold">
                                          <p:stCondLst>
                                            <p:cond delay="499"/>
                                          </p:stCondLst>
                                        </p:cTn>
                                        <p:tgtEl>
                                          <p:spTgt spid="16"/>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29"/>
                                        </p:tgtEl>
                                        <p:attrNameLst>
                                          <p:attrName>style.visibility</p:attrName>
                                        </p:attrNameLst>
                                      </p:cBhvr>
                                      <p:to>
                                        <p:strVal val="visible"/>
                                      </p:to>
                                    </p:set>
                                    <p:animEffect transition="in" filter="fade">
                                      <p:cBhvr>
                                        <p:cTn id="29" dur="500"/>
                                        <p:tgtEl>
                                          <p:spTgt spid="29"/>
                                        </p:tgtEl>
                                      </p:cBhvr>
                                    </p:animEffect>
                                  </p:childTnLst>
                                </p:cTn>
                              </p:par>
                              <p:par>
                                <p:cTn id="30" presetID="10" presetClass="entr" presetSubtype="0" fill="hold" nodeType="withEffect">
                                  <p:stCondLst>
                                    <p:cond delay="0"/>
                                  </p:stCondLst>
                                  <p:childTnLst>
                                    <p:set>
                                      <p:cBhvr>
                                        <p:cTn id="31" dur="1" fill="hold">
                                          <p:stCondLst>
                                            <p:cond delay="0"/>
                                          </p:stCondLst>
                                        </p:cTn>
                                        <p:tgtEl>
                                          <p:spTgt spid="43"/>
                                        </p:tgtEl>
                                        <p:attrNameLst>
                                          <p:attrName>style.visibility</p:attrName>
                                        </p:attrNameLst>
                                      </p:cBhvr>
                                      <p:to>
                                        <p:strVal val="visible"/>
                                      </p:to>
                                    </p:set>
                                    <p:animEffect transition="in" filter="fade">
                                      <p:cBhvr>
                                        <p:cTn id="32" dur="500"/>
                                        <p:tgtEl>
                                          <p:spTgt spid="43"/>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xit" presetSubtype="0" fill="hold" nodeType="clickEffect">
                                  <p:stCondLst>
                                    <p:cond delay="0"/>
                                  </p:stCondLst>
                                  <p:childTnLst>
                                    <p:animEffect transition="out" filter="fade">
                                      <p:cBhvr>
                                        <p:cTn id="36" dur="500"/>
                                        <p:tgtEl>
                                          <p:spTgt spid="7"/>
                                        </p:tgtEl>
                                      </p:cBhvr>
                                    </p:animEffect>
                                    <p:set>
                                      <p:cBhvr>
                                        <p:cTn id="37" dur="1" fill="hold">
                                          <p:stCondLst>
                                            <p:cond delay="499"/>
                                          </p:stCondLst>
                                        </p:cTn>
                                        <p:tgtEl>
                                          <p:spTgt spid="7"/>
                                        </p:tgtEl>
                                        <p:attrNameLst>
                                          <p:attrName>style.visibility</p:attrName>
                                        </p:attrNameLst>
                                      </p:cBhvr>
                                      <p:to>
                                        <p:strVal val="hidden"/>
                                      </p:to>
                                    </p:set>
                                  </p:childTnLst>
                                </p:cTn>
                              </p:par>
                              <p:par>
                                <p:cTn id="38" presetID="10" presetClass="exit" presetSubtype="0" fill="hold" nodeType="withEffect">
                                  <p:stCondLst>
                                    <p:cond delay="0"/>
                                  </p:stCondLst>
                                  <p:childTnLst>
                                    <p:animEffect transition="out" filter="fade">
                                      <p:cBhvr>
                                        <p:cTn id="39" dur="500"/>
                                        <p:tgtEl>
                                          <p:spTgt spid="43"/>
                                        </p:tgtEl>
                                      </p:cBhvr>
                                    </p:animEffect>
                                    <p:set>
                                      <p:cBhvr>
                                        <p:cTn id="40" dur="1" fill="hold">
                                          <p:stCondLst>
                                            <p:cond delay="499"/>
                                          </p:stCondLst>
                                        </p:cTn>
                                        <p:tgtEl>
                                          <p:spTgt spid="43"/>
                                        </p:tgtEl>
                                        <p:attrNameLst>
                                          <p:attrName>style.visibility</p:attrName>
                                        </p:attrNameLst>
                                      </p:cBhvr>
                                      <p:to>
                                        <p:strVal val="hidden"/>
                                      </p:to>
                                    </p:set>
                                  </p:childTnLst>
                                </p:cTn>
                              </p:par>
                              <p:par>
                                <p:cTn id="41" presetID="10" presetClass="exit" presetSubtype="0" fill="hold" grpId="1" nodeType="withEffect">
                                  <p:stCondLst>
                                    <p:cond delay="0"/>
                                  </p:stCondLst>
                                  <p:childTnLst>
                                    <p:animEffect transition="out" filter="fade">
                                      <p:cBhvr>
                                        <p:cTn id="42" dur="500"/>
                                        <p:tgtEl>
                                          <p:spTgt spid="29"/>
                                        </p:tgtEl>
                                      </p:cBhvr>
                                    </p:animEffect>
                                    <p:set>
                                      <p:cBhvr>
                                        <p:cTn id="43" dur="1" fill="hold">
                                          <p:stCondLst>
                                            <p:cond delay="499"/>
                                          </p:stCondLst>
                                        </p:cTn>
                                        <p:tgtEl>
                                          <p:spTgt spid="29"/>
                                        </p:tgtEl>
                                        <p:attrNameLst>
                                          <p:attrName>style.visibility</p:attrName>
                                        </p:attrNameLst>
                                      </p:cBhvr>
                                      <p:to>
                                        <p:strVal val="hidden"/>
                                      </p:to>
                                    </p:set>
                                  </p:childTnLst>
                                </p:cTn>
                              </p:par>
                              <p:par>
                                <p:cTn id="44" presetID="10" presetClass="entr" presetSubtype="0"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fade">
                                      <p:cBhvr>
                                        <p:cTn id="46" dur="500"/>
                                        <p:tgtEl>
                                          <p:spTgt spid="9"/>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30"/>
                                        </p:tgtEl>
                                        <p:attrNameLst>
                                          <p:attrName>style.visibility</p:attrName>
                                        </p:attrNameLst>
                                      </p:cBhvr>
                                      <p:to>
                                        <p:strVal val="visible"/>
                                      </p:to>
                                    </p:set>
                                    <p:animEffect transition="in" filter="fade">
                                      <p:cBhvr>
                                        <p:cTn id="51" dur="500"/>
                                        <p:tgtEl>
                                          <p:spTgt spid="30"/>
                                        </p:tgtEl>
                                      </p:cBhvr>
                                    </p:animEffect>
                                  </p:childTnLst>
                                </p:cTn>
                              </p:par>
                              <p:par>
                                <p:cTn id="52" presetID="10" presetClass="entr" presetSubtype="0" fill="hold" nodeType="withEffect">
                                  <p:stCondLst>
                                    <p:cond delay="0"/>
                                  </p:stCondLst>
                                  <p:childTnLst>
                                    <p:set>
                                      <p:cBhvr>
                                        <p:cTn id="53" dur="1" fill="hold">
                                          <p:stCondLst>
                                            <p:cond delay="0"/>
                                          </p:stCondLst>
                                        </p:cTn>
                                        <p:tgtEl>
                                          <p:spTgt spid="44"/>
                                        </p:tgtEl>
                                        <p:attrNameLst>
                                          <p:attrName>style.visibility</p:attrName>
                                        </p:attrNameLst>
                                      </p:cBhvr>
                                      <p:to>
                                        <p:strVal val="visible"/>
                                      </p:to>
                                    </p:set>
                                    <p:animEffect transition="in" filter="fade">
                                      <p:cBhvr>
                                        <p:cTn id="54" dur="500"/>
                                        <p:tgtEl>
                                          <p:spTgt spid="44"/>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nodeType="clickEffect">
                                  <p:stCondLst>
                                    <p:cond delay="0"/>
                                  </p:stCondLst>
                                  <p:childTnLst>
                                    <p:set>
                                      <p:cBhvr>
                                        <p:cTn id="58" dur="1" fill="hold">
                                          <p:stCondLst>
                                            <p:cond delay="0"/>
                                          </p:stCondLst>
                                        </p:cTn>
                                        <p:tgtEl>
                                          <p:spTgt spid="10"/>
                                        </p:tgtEl>
                                        <p:attrNameLst>
                                          <p:attrName>style.visibility</p:attrName>
                                        </p:attrNameLst>
                                      </p:cBhvr>
                                      <p:to>
                                        <p:strVal val="visible"/>
                                      </p:to>
                                    </p:set>
                                    <p:animEffect transition="in" filter="fade">
                                      <p:cBhvr>
                                        <p:cTn id="59" dur="500"/>
                                        <p:tgtEl>
                                          <p:spTgt spid="10"/>
                                        </p:tgtEl>
                                      </p:cBhvr>
                                    </p:animEffect>
                                  </p:childTnLst>
                                </p:cTn>
                              </p:par>
                              <p:par>
                                <p:cTn id="60" presetID="10" presetClass="exit" presetSubtype="0" fill="hold" nodeType="withEffect">
                                  <p:stCondLst>
                                    <p:cond delay="0"/>
                                  </p:stCondLst>
                                  <p:childTnLst>
                                    <p:animEffect transition="out" filter="fade">
                                      <p:cBhvr>
                                        <p:cTn id="61" dur="500"/>
                                        <p:tgtEl>
                                          <p:spTgt spid="9"/>
                                        </p:tgtEl>
                                      </p:cBhvr>
                                    </p:animEffect>
                                    <p:set>
                                      <p:cBhvr>
                                        <p:cTn id="62" dur="1" fill="hold">
                                          <p:stCondLst>
                                            <p:cond delay="499"/>
                                          </p:stCondLst>
                                        </p:cTn>
                                        <p:tgtEl>
                                          <p:spTgt spid="9"/>
                                        </p:tgtEl>
                                        <p:attrNameLst>
                                          <p:attrName>style.visibility</p:attrName>
                                        </p:attrNameLst>
                                      </p:cBhvr>
                                      <p:to>
                                        <p:strVal val="hidden"/>
                                      </p:to>
                                    </p:set>
                                  </p:childTnLst>
                                </p:cTn>
                              </p:par>
                              <p:par>
                                <p:cTn id="63" presetID="10" presetClass="exit" presetSubtype="0" fill="hold" nodeType="withEffect">
                                  <p:stCondLst>
                                    <p:cond delay="0"/>
                                  </p:stCondLst>
                                  <p:childTnLst>
                                    <p:animEffect transition="out" filter="fade">
                                      <p:cBhvr>
                                        <p:cTn id="64" dur="500"/>
                                        <p:tgtEl>
                                          <p:spTgt spid="44"/>
                                        </p:tgtEl>
                                      </p:cBhvr>
                                    </p:animEffect>
                                    <p:set>
                                      <p:cBhvr>
                                        <p:cTn id="65" dur="1" fill="hold">
                                          <p:stCondLst>
                                            <p:cond delay="499"/>
                                          </p:stCondLst>
                                        </p:cTn>
                                        <p:tgtEl>
                                          <p:spTgt spid="44"/>
                                        </p:tgtEl>
                                        <p:attrNameLst>
                                          <p:attrName>style.visibility</p:attrName>
                                        </p:attrNameLst>
                                      </p:cBhvr>
                                      <p:to>
                                        <p:strVal val="hidden"/>
                                      </p:to>
                                    </p:set>
                                  </p:childTnLst>
                                </p:cTn>
                              </p:par>
                              <p:par>
                                <p:cTn id="66" presetID="10" presetClass="exit" presetSubtype="0" fill="hold" grpId="1" nodeType="withEffect">
                                  <p:stCondLst>
                                    <p:cond delay="0"/>
                                  </p:stCondLst>
                                  <p:childTnLst>
                                    <p:animEffect transition="out" filter="fade">
                                      <p:cBhvr>
                                        <p:cTn id="67" dur="500"/>
                                        <p:tgtEl>
                                          <p:spTgt spid="30"/>
                                        </p:tgtEl>
                                      </p:cBhvr>
                                    </p:animEffect>
                                    <p:set>
                                      <p:cBhvr>
                                        <p:cTn id="68" dur="1" fill="hold">
                                          <p:stCondLst>
                                            <p:cond delay="499"/>
                                          </p:stCondLst>
                                        </p:cTn>
                                        <p:tgtEl>
                                          <p:spTgt spid="30"/>
                                        </p:tgtEl>
                                        <p:attrNameLst>
                                          <p:attrName>style.visibility</p:attrName>
                                        </p:attrNameLst>
                                      </p:cBhvr>
                                      <p:to>
                                        <p:strVal val="hidden"/>
                                      </p:to>
                                    </p:set>
                                  </p:childTnLst>
                                </p:cTn>
                              </p:par>
                            </p:childTnLst>
                          </p:cTn>
                        </p:par>
                      </p:childTnLst>
                    </p:cTn>
                  </p:par>
                  <p:par>
                    <p:cTn id="69" fill="hold">
                      <p:stCondLst>
                        <p:cond delay="indefinite"/>
                      </p:stCondLst>
                      <p:childTnLst>
                        <p:par>
                          <p:cTn id="70" fill="hold">
                            <p:stCondLst>
                              <p:cond delay="0"/>
                            </p:stCondLst>
                            <p:childTnLst>
                              <p:par>
                                <p:cTn id="71" presetID="10" presetClass="entr" presetSubtype="0" fill="hold" grpId="0" nodeType="clickEffect">
                                  <p:stCondLst>
                                    <p:cond delay="0"/>
                                  </p:stCondLst>
                                  <p:childTnLst>
                                    <p:set>
                                      <p:cBhvr>
                                        <p:cTn id="72" dur="1" fill="hold">
                                          <p:stCondLst>
                                            <p:cond delay="0"/>
                                          </p:stCondLst>
                                        </p:cTn>
                                        <p:tgtEl>
                                          <p:spTgt spid="31"/>
                                        </p:tgtEl>
                                        <p:attrNameLst>
                                          <p:attrName>style.visibility</p:attrName>
                                        </p:attrNameLst>
                                      </p:cBhvr>
                                      <p:to>
                                        <p:strVal val="visible"/>
                                      </p:to>
                                    </p:set>
                                    <p:animEffect transition="in" filter="fade">
                                      <p:cBhvr>
                                        <p:cTn id="73" dur="500"/>
                                        <p:tgtEl>
                                          <p:spTgt spid="31"/>
                                        </p:tgtEl>
                                      </p:cBhvr>
                                    </p:animEffect>
                                  </p:childTnLst>
                                </p:cTn>
                              </p:par>
                              <p:par>
                                <p:cTn id="74" presetID="10" presetClass="entr" presetSubtype="0" fill="hold" nodeType="withEffect">
                                  <p:stCondLst>
                                    <p:cond delay="0"/>
                                  </p:stCondLst>
                                  <p:childTnLst>
                                    <p:set>
                                      <p:cBhvr>
                                        <p:cTn id="75" dur="1" fill="hold">
                                          <p:stCondLst>
                                            <p:cond delay="0"/>
                                          </p:stCondLst>
                                        </p:cTn>
                                        <p:tgtEl>
                                          <p:spTgt spid="45"/>
                                        </p:tgtEl>
                                        <p:attrNameLst>
                                          <p:attrName>style.visibility</p:attrName>
                                        </p:attrNameLst>
                                      </p:cBhvr>
                                      <p:to>
                                        <p:strVal val="visible"/>
                                      </p:to>
                                    </p:set>
                                    <p:animEffect transition="in" filter="fade">
                                      <p:cBhvr>
                                        <p:cTn id="76" dur="500"/>
                                        <p:tgtEl>
                                          <p:spTgt spid="45"/>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xit" presetSubtype="0" fill="hold" nodeType="clickEffect">
                                  <p:stCondLst>
                                    <p:cond delay="0"/>
                                  </p:stCondLst>
                                  <p:childTnLst>
                                    <p:animEffect transition="out" filter="fade">
                                      <p:cBhvr>
                                        <p:cTn id="80" dur="500"/>
                                        <p:tgtEl>
                                          <p:spTgt spid="10"/>
                                        </p:tgtEl>
                                      </p:cBhvr>
                                    </p:animEffect>
                                    <p:set>
                                      <p:cBhvr>
                                        <p:cTn id="81" dur="1" fill="hold">
                                          <p:stCondLst>
                                            <p:cond delay="499"/>
                                          </p:stCondLst>
                                        </p:cTn>
                                        <p:tgtEl>
                                          <p:spTgt spid="10"/>
                                        </p:tgtEl>
                                        <p:attrNameLst>
                                          <p:attrName>style.visibility</p:attrName>
                                        </p:attrNameLst>
                                      </p:cBhvr>
                                      <p:to>
                                        <p:strVal val="hidden"/>
                                      </p:to>
                                    </p:set>
                                  </p:childTnLst>
                                </p:cTn>
                              </p:par>
                              <p:par>
                                <p:cTn id="82" presetID="10" presetClass="exit" presetSubtype="0" fill="hold" nodeType="withEffect">
                                  <p:stCondLst>
                                    <p:cond delay="0"/>
                                  </p:stCondLst>
                                  <p:childTnLst>
                                    <p:animEffect transition="out" filter="fade">
                                      <p:cBhvr>
                                        <p:cTn id="83" dur="500"/>
                                        <p:tgtEl>
                                          <p:spTgt spid="45"/>
                                        </p:tgtEl>
                                      </p:cBhvr>
                                    </p:animEffect>
                                    <p:set>
                                      <p:cBhvr>
                                        <p:cTn id="84" dur="1" fill="hold">
                                          <p:stCondLst>
                                            <p:cond delay="499"/>
                                          </p:stCondLst>
                                        </p:cTn>
                                        <p:tgtEl>
                                          <p:spTgt spid="45"/>
                                        </p:tgtEl>
                                        <p:attrNameLst>
                                          <p:attrName>style.visibility</p:attrName>
                                        </p:attrNameLst>
                                      </p:cBhvr>
                                      <p:to>
                                        <p:strVal val="hidden"/>
                                      </p:to>
                                    </p:set>
                                  </p:childTnLst>
                                </p:cTn>
                              </p:par>
                              <p:par>
                                <p:cTn id="85" presetID="10" presetClass="exit" presetSubtype="0" fill="hold" grpId="1" nodeType="withEffect">
                                  <p:stCondLst>
                                    <p:cond delay="0"/>
                                  </p:stCondLst>
                                  <p:childTnLst>
                                    <p:animEffect transition="out" filter="fade">
                                      <p:cBhvr>
                                        <p:cTn id="86" dur="500"/>
                                        <p:tgtEl>
                                          <p:spTgt spid="31"/>
                                        </p:tgtEl>
                                      </p:cBhvr>
                                    </p:animEffect>
                                    <p:set>
                                      <p:cBhvr>
                                        <p:cTn id="87" dur="1" fill="hold">
                                          <p:stCondLst>
                                            <p:cond delay="499"/>
                                          </p:stCondLst>
                                        </p:cTn>
                                        <p:tgtEl>
                                          <p:spTgt spid="31"/>
                                        </p:tgtEl>
                                        <p:attrNameLst>
                                          <p:attrName>style.visibility</p:attrName>
                                        </p:attrNameLst>
                                      </p:cBhvr>
                                      <p:to>
                                        <p:strVal val="hidden"/>
                                      </p:to>
                                    </p:set>
                                  </p:childTnLst>
                                </p:cTn>
                              </p:par>
                              <p:par>
                                <p:cTn id="88" presetID="53" presetClass="entr" presetSubtype="16" fill="hold" nodeType="withEffect">
                                  <p:stCondLst>
                                    <p:cond delay="0"/>
                                  </p:stCondLst>
                                  <p:childTnLst>
                                    <p:set>
                                      <p:cBhvr>
                                        <p:cTn id="89" dur="1" fill="hold">
                                          <p:stCondLst>
                                            <p:cond delay="0"/>
                                          </p:stCondLst>
                                        </p:cTn>
                                        <p:tgtEl>
                                          <p:spTgt spid="32"/>
                                        </p:tgtEl>
                                        <p:attrNameLst>
                                          <p:attrName>style.visibility</p:attrName>
                                        </p:attrNameLst>
                                      </p:cBhvr>
                                      <p:to>
                                        <p:strVal val="visible"/>
                                      </p:to>
                                    </p:set>
                                    <p:anim calcmode="lin" valueType="num">
                                      <p:cBhvr>
                                        <p:cTn id="90" dur="500" fill="hold"/>
                                        <p:tgtEl>
                                          <p:spTgt spid="32"/>
                                        </p:tgtEl>
                                        <p:attrNameLst>
                                          <p:attrName>ppt_w</p:attrName>
                                        </p:attrNameLst>
                                      </p:cBhvr>
                                      <p:tavLst>
                                        <p:tav tm="0">
                                          <p:val>
                                            <p:fltVal val="0"/>
                                          </p:val>
                                        </p:tav>
                                        <p:tav tm="100000">
                                          <p:val>
                                            <p:strVal val="#ppt_w"/>
                                          </p:val>
                                        </p:tav>
                                      </p:tavLst>
                                    </p:anim>
                                    <p:anim calcmode="lin" valueType="num">
                                      <p:cBhvr>
                                        <p:cTn id="91" dur="500" fill="hold"/>
                                        <p:tgtEl>
                                          <p:spTgt spid="32"/>
                                        </p:tgtEl>
                                        <p:attrNameLst>
                                          <p:attrName>ppt_h</p:attrName>
                                        </p:attrNameLst>
                                      </p:cBhvr>
                                      <p:tavLst>
                                        <p:tav tm="0">
                                          <p:val>
                                            <p:fltVal val="0"/>
                                          </p:val>
                                        </p:tav>
                                        <p:tav tm="100000">
                                          <p:val>
                                            <p:strVal val="#ppt_h"/>
                                          </p:val>
                                        </p:tav>
                                      </p:tavLst>
                                    </p:anim>
                                    <p:animEffect transition="in" filter="fade">
                                      <p:cBhvr>
                                        <p:cTn id="92" dur="500"/>
                                        <p:tgtEl>
                                          <p:spTgt spid="32"/>
                                        </p:tgtEl>
                                      </p:cBhvr>
                                    </p:animEffect>
                                  </p:childTnLst>
                                </p:cTn>
                              </p:par>
                              <p:par>
                                <p:cTn id="93" presetID="53" presetClass="entr" presetSubtype="16" fill="hold" nodeType="withEffect">
                                  <p:stCondLst>
                                    <p:cond delay="0"/>
                                  </p:stCondLst>
                                  <p:childTnLst>
                                    <p:set>
                                      <p:cBhvr>
                                        <p:cTn id="94" dur="1" fill="hold">
                                          <p:stCondLst>
                                            <p:cond delay="0"/>
                                          </p:stCondLst>
                                        </p:cTn>
                                        <p:tgtEl>
                                          <p:spTgt spid="35"/>
                                        </p:tgtEl>
                                        <p:attrNameLst>
                                          <p:attrName>style.visibility</p:attrName>
                                        </p:attrNameLst>
                                      </p:cBhvr>
                                      <p:to>
                                        <p:strVal val="visible"/>
                                      </p:to>
                                    </p:set>
                                    <p:anim calcmode="lin" valueType="num">
                                      <p:cBhvr>
                                        <p:cTn id="95" dur="500" fill="hold"/>
                                        <p:tgtEl>
                                          <p:spTgt spid="35"/>
                                        </p:tgtEl>
                                        <p:attrNameLst>
                                          <p:attrName>ppt_w</p:attrName>
                                        </p:attrNameLst>
                                      </p:cBhvr>
                                      <p:tavLst>
                                        <p:tav tm="0">
                                          <p:val>
                                            <p:fltVal val="0"/>
                                          </p:val>
                                        </p:tav>
                                        <p:tav tm="100000">
                                          <p:val>
                                            <p:strVal val="#ppt_w"/>
                                          </p:val>
                                        </p:tav>
                                      </p:tavLst>
                                    </p:anim>
                                    <p:anim calcmode="lin" valueType="num">
                                      <p:cBhvr>
                                        <p:cTn id="96" dur="500" fill="hold"/>
                                        <p:tgtEl>
                                          <p:spTgt spid="35"/>
                                        </p:tgtEl>
                                        <p:attrNameLst>
                                          <p:attrName>ppt_h</p:attrName>
                                        </p:attrNameLst>
                                      </p:cBhvr>
                                      <p:tavLst>
                                        <p:tav tm="0">
                                          <p:val>
                                            <p:fltVal val="0"/>
                                          </p:val>
                                        </p:tav>
                                        <p:tav tm="100000">
                                          <p:val>
                                            <p:strVal val="#ppt_h"/>
                                          </p:val>
                                        </p:tav>
                                      </p:tavLst>
                                    </p:anim>
                                    <p:animEffect transition="in" filter="fade">
                                      <p:cBhvr>
                                        <p:cTn id="97" dur="500"/>
                                        <p:tgtEl>
                                          <p:spTgt spid="35"/>
                                        </p:tgtEl>
                                      </p:cBhvr>
                                    </p:animEffect>
                                  </p:childTnLst>
                                </p:cTn>
                              </p:par>
                            </p:childTnLst>
                          </p:cTn>
                        </p:par>
                        <p:par>
                          <p:cTn id="98" fill="hold">
                            <p:stCondLst>
                              <p:cond delay="500"/>
                            </p:stCondLst>
                            <p:childTnLst>
                              <p:par>
                                <p:cTn id="99" presetID="10" presetClass="entr" presetSubtype="0" fill="hold" nodeType="afterEffect">
                                  <p:stCondLst>
                                    <p:cond delay="0"/>
                                  </p:stCondLst>
                                  <p:childTnLst>
                                    <p:set>
                                      <p:cBhvr>
                                        <p:cTn id="100" dur="1" fill="hold">
                                          <p:stCondLst>
                                            <p:cond delay="0"/>
                                          </p:stCondLst>
                                        </p:cTn>
                                        <p:tgtEl>
                                          <p:spTgt spid="40"/>
                                        </p:tgtEl>
                                        <p:attrNameLst>
                                          <p:attrName>style.visibility</p:attrName>
                                        </p:attrNameLst>
                                      </p:cBhvr>
                                      <p:to>
                                        <p:strVal val="visible"/>
                                      </p:to>
                                    </p:set>
                                    <p:animEffect transition="in" filter="fade">
                                      <p:cBhvr>
                                        <p:cTn id="101" dur="500"/>
                                        <p:tgtEl>
                                          <p:spTgt spid="40"/>
                                        </p:tgtEl>
                                      </p:cBhvr>
                                    </p:animEffect>
                                  </p:childTnLst>
                                </p:cTn>
                              </p:par>
                            </p:childTnLst>
                          </p:cTn>
                        </p:par>
                        <p:par>
                          <p:cTn id="102" fill="hold">
                            <p:stCondLst>
                              <p:cond delay="1000"/>
                            </p:stCondLst>
                            <p:childTnLst>
                              <p:par>
                                <p:cTn id="103" presetID="10" presetClass="entr" presetSubtype="0" fill="hold" nodeType="afterEffect">
                                  <p:stCondLst>
                                    <p:cond delay="0"/>
                                  </p:stCondLst>
                                  <p:childTnLst>
                                    <p:set>
                                      <p:cBhvr>
                                        <p:cTn id="104" dur="1" fill="hold">
                                          <p:stCondLst>
                                            <p:cond delay="0"/>
                                          </p:stCondLst>
                                        </p:cTn>
                                        <p:tgtEl>
                                          <p:spTgt spid="41"/>
                                        </p:tgtEl>
                                        <p:attrNameLst>
                                          <p:attrName>style.visibility</p:attrName>
                                        </p:attrNameLst>
                                      </p:cBhvr>
                                      <p:to>
                                        <p:strVal val="visible"/>
                                      </p:to>
                                    </p:set>
                                    <p:animEffect transition="in" filter="fade">
                                      <p:cBhvr>
                                        <p:cTn id="105" dur="500"/>
                                        <p:tgtEl>
                                          <p:spTgt spid="41"/>
                                        </p:tgtEl>
                                      </p:cBhvr>
                                    </p:animEffect>
                                  </p:childTnLst>
                                </p:cTn>
                              </p:par>
                            </p:childTnLst>
                          </p:cTn>
                        </p:par>
                        <p:par>
                          <p:cTn id="106" fill="hold">
                            <p:stCondLst>
                              <p:cond delay="1500"/>
                            </p:stCondLst>
                            <p:childTnLst>
                              <p:par>
                                <p:cTn id="107" presetID="10" presetClass="entr" presetSubtype="0" fill="hold" nodeType="afterEffect">
                                  <p:stCondLst>
                                    <p:cond delay="0"/>
                                  </p:stCondLst>
                                  <p:childTnLst>
                                    <p:set>
                                      <p:cBhvr>
                                        <p:cTn id="108" dur="1" fill="hold">
                                          <p:stCondLst>
                                            <p:cond delay="0"/>
                                          </p:stCondLst>
                                        </p:cTn>
                                        <p:tgtEl>
                                          <p:spTgt spid="38"/>
                                        </p:tgtEl>
                                        <p:attrNameLst>
                                          <p:attrName>style.visibility</p:attrName>
                                        </p:attrNameLst>
                                      </p:cBhvr>
                                      <p:to>
                                        <p:strVal val="visible"/>
                                      </p:to>
                                    </p:set>
                                    <p:animEffect transition="in" filter="fade">
                                      <p:cBhvr>
                                        <p:cTn id="109" dur="500"/>
                                        <p:tgtEl>
                                          <p:spTgt spid="38"/>
                                        </p:tgtEl>
                                      </p:cBhvr>
                                    </p:animEffect>
                                  </p:childTnLst>
                                </p:cTn>
                              </p:par>
                            </p:childTnLst>
                          </p:cTn>
                        </p:par>
                        <p:par>
                          <p:cTn id="110" fill="hold">
                            <p:stCondLst>
                              <p:cond delay="2000"/>
                            </p:stCondLst>
                            <p:childTnLst>
                              <p:par>
                                <p:cTn id="111" presetID="10" presetClass="entr" presetSubtype="0" fill="hold" nodeType="afterEffect">
                                  <p:stCondLst>
                                    <p:cond delay="0"/>
                                  </p:stCondLst>
                                  <p:childTnLst>
                                    <p:set>
                                      <p:cBhvr>
                                        <p:cTn id="112" dur="1" fill="hold">
                                          <p:stCondLst>
                                            <p:cond delay="0"/>
                                          </p:stCondLst>
                                        </p:cTn>
                                        <p:tgtEl>
                                          <p:spTgt spid="39"/>
                                        </p:tgtEl>
                                        <p:attrNameLst>
                                          <p:attrName>style.visibility</p:attrName>
                                        </p:attrNameLst>
                                      </p:cBhvr>
                                      <p:to>
                                        <p:strVal val="visible"/>
                                      </p:to>
                                    </p:set>
                                    <p:animEffect transition="in" filter="fade">
                                      <p:cBhvr>
                                        <p:cTn id="11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29" grpId="0" animBg="1"/>
      <p:bldP spid="29" grpId="1" animBg="1"/>
      <p:bldP spid="30" grpId="0" animBg="1"/>
      <p:bldP spid="30" grpId="1" animBg="1"/>
      <p:bldP spid="31" grpId="0" animBg="1"/>
      <p:bldP spid="31"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Consolidating</a:t>
            </a:r>
          </a:p>
        </p:txBody>
      </p:sp>
    </p:spTree>
    <p:extLst>
      <p:ext uri="{BB962C8B-B14F-4D97-AF65-F5344CB8AC3E}">
        <p14:creationId xmlns:p14="http://schemas.microsoft.com/office/powerpoint/2010/main" val="39782993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A Safe House</a:t>
            </a:r>
          </a:p>
        </p:txBody>
      </p:sp>
      <p:sp>
        <p:nvSpPr>
          <p:cNvPr id="4" name="Rectangle 3"/>
          <p:cNvSpPr/>
          <p:nvPr/>
        </p:nvSpPr>
        <p:spPr>
          <a:xfrm>
            <a:off x="827088" y="1473201"/>
            <a:ext cx="7561262" cy="646331"/>
          </a:xfrm>
          <a:prstGeom prst="rect">
            <a:avLst/>
          </a:prstGeom>
        </p:spPr>
        <p:txBody>
          <a:bodyPr wrap="square">
            <a:spAutoFit/>
          </a:bodyPr>
          <a:lstStyle/>
          <a:p>
            <a:r>
              <a:rPr lang="en-GB" dirty="0"/>
              <a:t>We have learnt a lot about dangers in the home. Now, let’s think positively about how we can stay safe in our homes.</a:t>
            </a:r>
          </a:p>
        </p:txBody>
      </p:sp>
      <p:sp>
        <p:nvSpPr>
          <p:cNvPr id="15" name="Rounded Rectangle 14"/>
          <p:cNvSpPr/>
          <p:nvPr/>
        </p:nvSpPr>
        <p:spPr>
          <a:xfrm>
            <a:off x="539750" y="2119532"/>
            <a:ext cx="8064500" cy="4189193"/>
          </a:xfrm>
          <a:prstGeom prst="roundRect">
            <a:avLst>
              <a:gd name="adj" fmla="val 5043"/>
            </a:avLst>
          </a:prstGeom>
          <a:solidFill>
            <a:srgbClr val="F7BC92"/>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108000" rIns="3924000" bIns="108000" rtlCol="0" anchor="t" anchorCtr="0"/>
          <a:lstStyle/>
          <a:p>
            <a:r>
              <a:rPr lang="en-GB" dirty="0">
                <a:solidFill>
                  <a:schemeClr val="tx1"/>
                </a:solidFill>
              </a:rPr>
              <a:t>On your </a:t>
            </a:r>
            <a:r>
              <a:rPr lang="en-GB" b="1" dirty="0">
                <a:solidFill>
                  <a:schemeClr val="tx1"/>
                </a:solidFill>
              </a:rPr>
              <a:t>A Safe House Activity Sheet</a:t>
            </a:r>
            <a:r>
              <a:rPr lang="en-GB" dirty="0">
                <a:solidFill>
                  <a:schemeClr val="tx1"/>
                </a:solidFill>
              </a:rPr>
              <a:t>, you are going to write or draw one tip for staying safe in each room of the house.</a:t>
            </a:r>
          </a:p>
        </p:txBody>
      </p:sp>
      <p:pic>
        <p:nvPicPr>
          <p:cNvPr id="16" name="Individual Work"/>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pic>
        <p:nvPicPr>
          <p:cNvPr id="8" name="Picture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675085" y="2333791"/>
            <a:ext cx="3701433" cy="5235737"/>
          </a:xfrm>
          <a:prstGeom prst="rect">
            <a:avLst/>
          </a:prstGeom>
          <a:ln>
            <a:solidFill>
              <a:schemeClr val="tx1"/>
            </a:solidFill>
          </a:ln>
        </p:spPr>
      </p:pic>
      <p:pic>
        <p:nvPicPr>
          <p:cNvPr id="9" name="Picture 8"/>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043608" y="3645025"/>
            <a:ext cx="2318102" cy="3240360"/>
          </a:xfrm>
          <a:prstGeom prst="rect">
            <a:avLst/>
          </a:prstGeom>
        </p:spPr>
      </p:pic>
    </p:spTree>
    <p:extLst>
      <p:ext uri="{BB962C8B-B14F-4D97-AF65-F5344CB8AC3E}">
        <p14:creationId xmlns:p14="http://schemas.microsoft.com/office/powerpoint/2010/main" val="2353961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750"/>
                                        <p:tgtEl>
                                          <p:spTgt spid="15"/>
                                        </p:tgtEl>
                                      </p:cBhvr>
                                    </p:animEffect>
                                  </p:childTnLst>
                                </p:cTn>
                              </p:par>
                            </p:childTnLst>
                          </p:cTn>
                        </p:par>
                        <p:par>
                          <p:cTn id="8" fill="hold">
                            <p:stCondLst>
                              <p:cond delay="1750"/>
                            </p:stCondLst>
                            <p:childTnLst>
                              <p:par>
                                <p:cTn id="9" presetID="10"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Reflecting</a:t>
            </a:r>
          </a:p>
        </p:txBody>
      </p:sp>
    </p:spTree>
    <p:extLst>
      <p:ext uri="{BB962C8B-B14F-4D97-AF65-F5344CB8AC3E}">
        <p14:creationId xmlns:p14="http://schemas.microsoft.com/office/powerpoint/2010/main" val="40430014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In My Home</a:t>
            </a:r>
          </a:p>
        </p:txBody>
      </p:sp>
      <p:pic>
        <p:nvPicPr>
          <p:cNvPr id="3" name="Whole Class"/>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pic>
        <p:nvPicPr>
          <p:cNvPr id="21" name="Picture 20"/>
          <p:cNvPicPr>
            <a:picLocks noChangeAspect="1"/>
          </p:cNvPicPr>
          <p:nvPr/>
        </p:nvPicPr>
        <p:blipFill rotWithShape="1">
          <a:blip r:embed="rId3" cstate="screen">
            <a:extLst>
              <a:ext uri="{28A0092B-C50C-407E-A947-70E740481C1C}">
                <a14:useLocalDpi xmlns:a14="http://schemas.microsoft.com/office/drawing/2010/main"/>
              </a:ext>
            </a:extLst>
          </a:blip>
          <a:srcRect l="-3" t="-399"/>
          <a:stretch/>
        </p:blipFill>
        <p:spPr>
          <a:xfrm>
            <a:off x="2297976" y="1472305"/>
            <a:ext cx="6301068" cy="4836420"/>
          </a:xfrm>
          <a:prstGeom prst="roundRect">
            <a:avLst/>
          </a:prstGeom>
        </p:spPr>
      </p:pic>
      <p:sp>
        <p:nvSpPr>
          <p:cNvPr id="38" name="Rounded Rectangle 37"/>
          <p:cNvSpPr/>
          <p:nvPr/>
        </p:nvSpPr>
        <p:spPr>
          <a:xfrm>
            <a:off x="539750" y="1472305"/>
            <a:ext cx="2808115" cy="1452639"/>
          </a:xfrm>
          <a:prstGeom prst="roundRect">
            <a:avLst/>
          </a:prstGeom>
          <a:solidFill>
            <a:srgbClr val="F08115"/>
          </a:solidFill>
        </p:spPr>
        <p:txBody>
          <a:bodyPr wrap="square" lIns="108000" tIns="108000" rIns="108000" bIns="108000">
            <a:noAutofit/>
          </a:bodyPr>
          <a:lstStyle/>
          <a:p>
            <a:r>
              <a:rPr lang="en-GB" dirty="0">
                <a:solidFill>
                  <a:schemeClr val="bg1"/>
                </a:solidFill>
              </a:rPr>
              <a:t>It’s time to think about how we can use what we have learnt today in our own homes. </a:t>
            </a:r>
          </a:p>
        </p:txBody>
      </p:sp>
      <p:sp>
        <p:nvSpPr>
          <p:cNvPr id="39" name="Rounded Rectangle 38"/>
          <p:cNvSpPr/>
          <p:nvPr/>
        </p:nvSpPr>
        <p:spPr>
          <a:xfrm>
            <a:off x="539749" y="3164196"/>
            <a:ext cx="2808115" cy="1452639"/>
          </a:xfrm>
          <a:prstGeom prst="roundRect">
            <a:avLst/>
          </a:prstGeom>
          <a:solidFill>
            <a:srgbClr val="009285"/>
          </a:solidFill>
        </p:spPr>
        <p:txBody>
          <a:bodyPr wrap="square" lIns="108000" tIns="108000" rIns="108000" bIns="108000">
            <a:noAutofit/>
          </a:bodyPr>
          <a:lstStyle/>
          <a:p>
            <a:r>
              <a:rPr lang="en-GB" dirty="0">
                <a:solidFill>
                  <a:schemeClr val="bg1"/>
                </a:solidFill>
              </a:rPr>
              <a:t>There will be lots of ways that you and your families stay safe in your home already.</a:t>
            </a:r>
          </a:p>
        </p:txBody>
      </p:sp>
      <p:sp>
        <p:nvSpPr>
          <p:cNvPr id="40" name="Rounded Rectangle 39"/>
          <p:cNvSpPr/>
          <p:nvPr/>
        </p:nvSpPr>
        <p:spPr>
          <a:xfrm>
            <a:off x="539750" y="4856086"/>
            <a:ext cx="2808115" cy="1452639"/>
          </a:xfrm>
          <a:prstGeom prst="roundRect">
            <a:avLst/>
          </a:prstGeom>
          <a:solidFill>
            <a:srgbClr val="48327F"/>
          </a:solidFill>
        </p:spPr>
        <p:txBody>
          <a:bodyPr wrap="square" lIns="108000" tIns="108000" rIns="108000" bIns="108000">
            <a:noAutofit/>
          </a:bodyPr>
          <a:lstStyle/>
          <a:p>
            <a:r>
              <a:rPr lang="en-GB" dirty="0">
                <a:solidFill>
                  <a:schemeClr val="bg1"/>
                </a:solidFill>
              </a:rPr>
              <a:t>Think about one thing you do in your home that keeps you and your family safe.</a:t>
            </a:r>
          </a:p>
        </p:txBody>
      </p:sp>
      <p:sp>
        <p:nvSpPr>
          <p:cNvPr id="42" name="Oval 41"/>
          <p:cNvSpPr/>
          <p:nvPr/>
        </p:nvSpPr>
        <p:spPr>
          <a:xfrm>
            <a:off x="529008" y="1268760"/>
            <a:ext cx="2746848" cy="2746848"/>
          </a:xfrm>
          <a:prstGeom prst="ellipse">
            <a:avLst/>
          </a:prstGeom>
          <a:solidFill>
            <a:srgbClr val="00A7E7"/>
          </a:solidFill>
          <a:ln w="28575">
            <a:solidFill>
              <a:srgbClr val="FFFBF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Let’s go around the class and hear everyone’s contribution.</a:t>
            </a:r>
          </a:p>
        </p:txBody>
      </p:sp>
    </p:spTree>
    <p:extLst>
      <p:ext uri="{BB962C8B-B14F-4D97-AF65-F5344CB8AC3E}">
        <p14:creationId xmlns:p14="http://schemas.microsoft.com/office/powerpoint/2010/main" val="4291195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1000"/>
                                        <p:tgtEl>
                                          <p:spTgt spid="38"/>
                                        </p:tgtEl>
                                      </p:cBhvr>
                                    </p:animEffect>
                                    <p:anim calcmode="lin" valueType="num">
                                      <p:cBhvr>
                                        <p:cTn id="8" dur="1000" fill="hold"/>
                                        <p:tgtEl>
                                          <p:spTgt spid="38"/>
                                        </p:tgtEl>
                                        <p:attrNameLst>
                                          <p:attrName>ppt_x</p:attrName>
                                        </p:attrNameLst>
                                      </p:cBhvr>
                                      <p:tavLst>
                                        <p:tav tm="0">
                                          <p:val>
                                            <p:strVal val="#ppt_x"/>
                                          </p:val>
                                        </p:tav>
                                        <p:tav tm="100000">
                                          <p:val>
                                            <p:strVal val="#ppt_x"/>
                                          </p:val>
                                        </p:tav>
                                      </p:tavLst>
                                    </p:anim>
                                    <p:anim calcmode="lin" valueType="num">
                                      <p:cBhvr>
                                        <p:cTn id="9"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39"/>
                                        </p:tgtEl>
                                        <p:attrNameLst>
                                          <p:attrName>style.visibility</p:attrName>
                                        </p:attrNameLst>
                                      </p:cBhvr>
                                      <p:to>
                                        <p:strVal val="visible"/>
                                      </p:to>
                                    </p:set>
                                    <p:animEffect transition="in" filter="fade">
                                      <p:cBhvr>
                                        <p:cTn id="14" dur="1000"/>
                                        <p:tgtEl>
                                          <p:spTgt spid="39"/>
                                        </p:tgtEl>
                                      </p:cBhvr>
                                    </p:animEffect>
                                    <p:anim calcmode="lin" valueType="num">
                                      <p:cBhvr>
                                        <p:cTn id="15" dur="1000" fill="hold"/>
                                        <p:tgtEl>
                                          <p:spTgt spid="39"/>
                                        </p:tgtEl>
                                        <p:attrNameLst>
                                          <p:attrName>ppt_x</p:attrName>
                                        </p:attrNameLst>
                                      </p:cBhvr>
                                      <p:tavLst>
                                        <p:tav tm="0">
                                          <p:val>
                                            <p:strVal val="#ppt_x"/>
                                          </p:val>
                                        </p:tav>
                                        <p:tav tm="100000">
                                          <p:val>
                                            <p:strVal val="#ppt_x"/>
                                          </p:val>
                                        </p:tav>
                                      </p:tavLst>
                                    </p:anim>
                                    <p:anim calcmode="lin" valueType="num">
                                      <p:cBhvr>
                                        <p:cTn id="16" dur="1000" fill="hold"/>
                                        <p:tgtEl>
                                          <p:spTgt spid="3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childTnLst>
                                    <p:set>
                                      <p:cBhvr>
                                        <p:cTn id="20" dur="1" fill="hold">
                                          <p:stCondLst>
                                            <p:cond delay="0"/>
                                          </p:stCondLst>
                                        </p:cTn>
                                        <p:tgtEl>
                                          <p:spTgt spid="40"/>
                                        </p:tgtEl>
                                        <p:attrNameLst>
                                          <p:attrName>style.visibility</p:attrName>
                                        </p:attrNameLst>
                                      </p:cBhvr>
                                      <p:to>
                                        <p:strVal val="visible"/>
                                      </p:to>
                                    </p:set>
                                    <p:animEffect transition="in" filter="fade">
                                      <p:cBhvr>
                                        <p:cTn id="21" dur="1000"/>
                                        <p:tgtEl>
                                          <p:spTgt spid="40"/>
                                        </p:tgtEl>
                                      </p:cBhvr>
                                    </p:animEffect>
                                    <p:anim calcmode="lin" valueType="num">
                                      <p:cBhvr>
                                        <p:cTn id="22" dur="1000" fill="hold"/>
                                        <p:tgtEl>
                                          <p:spTgt spid="40"/>
                                        </p:tgtEl>
                                        <p:attrNameLst>
                                          <p:attrName>ppt_x</p:attrName>
                                        </p:attrNameLst>
                                      </p:cBhvr>
                                      <p:tavLst>
                                        <p:tav tm="0">
                                          <p:val>
                                            <p:strVal val="#ppt_x"/>
                                          </p:val>
                                        </p:tav>
                                        <p:tav tm="100000">
                                          <p:val>
                                            <p:strVal val="#ppt_x"/>
                                          </p:val>
                                        </p:tav>
                                      </p:tavLst>
                                    </p:anim>
                                    <p:anim calcmode="lin" valueType="num">
                                      <p:cBhvr>
                                        <p:cTn id="23" dur="1000" fill="hold"/>
                                        <p:tgtEl>
                                          <p:spTgt spid="40"/>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fade">
                                      <p:cBhvr>
                                        <p:cTn id="28" dur="1500"/>
                                        <p:tgtEl>
                                          <p:spTgt spid="42"/>
                                        </p:tgtEl>
                                      </p:cBhvr>
                                    </p:animEffect>
                                  </p:childTnLst>
                                </p:cTn>
                              </p:par>
                              <p:par>
                                <p:cTn id="29" presetID="10" presetClass="exit" presetSubtype="0" fill="hold" grpId="1" nodeType="withEffect">
                                  <p:stCondLst>
                                    <p:cond delay="0"/>
                                  </p:stCondLst>
                                  <p:childTnLst>
                                    <p:animEffect transition="out" filter="fade">
                                      <p:cBhvr>
                                        <p:cTn id="30" dur="500"/>
                                        <p:tgtEl>
                                          <p:spTgt spid="38"/>
                                        </p:tgtEl>
                                      </p:cBhvr>
                                    </p:animEffect>
                                    <p:set>
                                      <p:cBhvr>
                                        <p:cTn id="31" dur="1" fill="hold">
                                          <p:stCondLst>
                                            <p:cond delay="499"/>
                                          </p:stCondLst>
                                        </p:cTn>
                                        <p:tgtEl>
                                          <p:spTgt spid="38"/>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500"/>
                                        <p:tgtEl>
                                          <p:spTgt spid="39"/>
                                        </p:tgtEl>
                                      </p:cBhvr>
                                    </p:animEffect>
                                    <p:set>
                                      <p:cBhvr>
                                        <p:cTn id="34" dur="1" fill="hold">
                                          <p:stCondLst>
                                            <p:cond delay="499"/>
                                          </p:stCondLst>
                                        </p:cTn>
                                        <p:tgtEl>
                                          <p:spTgt spid="39"/>
                                        </p:tgtEl>
                                        <p:attrNameLst>
                                          <p:attrName>style.visibility</p:attrName>
                                        </p:attrNameLst>
                                      </p:cBhvr>
                                      <p:to>
                                        <p:strVal val="hidden"/>
                                      </p:to>
                                    </p:set>
                                  </p:childTnLst>
                                </p:cTn>
                              </p:par>
                              <p:par>
                                <p:cTn id="35" presetID="10" presetClass="exit" presetSubtype="0" fill="hold" grpId="1" nodeType="withEffect">
                                  <p:stCondLst>
                                    <p:cond delay="0"/>
                                  </p:stCondLst>
                                  <p:childTnLst>
                                    <p:animEffect transition="out" filter="fade">
                                      <p:cBhvr>
                                        <p:cTn id="36" dur="500"/>
                                        <p:tgtEl>
                                          <p:spTgt spid="40"/>
                                        </p:tgtEl>
                                      </p:cBhvr>
                                    </p:animEffect>
                                    <p:set>
                                      <p:cBhvr>
                                        <p:cTn id="37" dur="1" fill="hold">
                                          <p:stCondLst>
                                            <p:cond delay="499"/>
                                          </p:stCondLst>
                                        </p:cTn>
                                        <p:tgtEl>
                                          <p:spTgt spid="4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38" grpId="1" animBg="1"/>
      <p:bldP spid="39" grpId="0" animBg="1"/>
      <p:bldP spid="39" grpId="1" animBg="1"/>
      <p:bldP spid="40" grpId="0" animBg="1"/>
      <p:bldP spid="40" grpId="1" animBg="1"/>
      <p:bldP spid="4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p:cNvSpPr/>
          <p:nvPr/>
        </p:nvSpPr>
        <p:spPr>
          <a:xfrm>
            <a:off x="457198" y="1472306"/>
            <a:ext cx="8147052" cy="495108"/>
          </a:xfrm>
          <a:prstGeom prst="roundRect">
            <a:avLst/>
          </a:prstGeom>
          <a:solidFill>
            <a:srgbClr val="F7BC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a:latin typeface="Twinkl" pitchFamily="2" charset="0"/>
              </a:rPr>
              <a:t>In My Home</a:t>
            </a:r>
          </a:p>
        </p:txBody>
      </p:sp>
      <p:pic>
        <p:nvPicPr>
          <p:cNvPr id="3" name="Whole Class"/>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
        <p:nvSpPr>
          <p:cNvPr id="4" name="Rectangle 3"/>
          <p:cNvSpPr/>
          <p:nvPr/>
        </p:nvSpPr>
        <p:spPr>
          <a:xfrm>
            <a:off x="827088" y="1472306"/>
            <a:ext cx="7777162" cy="495108"/>
          </a:xfrm>
          <a:prstGeom prst="rect">
            <a:avLst/>
          </a:prstGeom>
        </p:spPr>
        <p:txBody>
          <a:bodyPr wrap="square" lIns="0" tIns="108000" rIns="216000" bIns="108000">
            <a:spAutoFit/>
          </a:bodyPr>
          <a:lstStyle/>
          <a:p>
            <a:r>
              <a:rPr lang="en-GB" dirty="0">
                <a:sym typeface="Wingdings" panose="05000000000000000000" pitchFamily="2" charset="2"/>
              </a:rPr>
              <a:t>There are many ways to stay safe at home. Did anyone say any of these?</a:t>
            </a:r>
          </a:p>
        </p:txBody>
      </p:sp>
      <p:sp>
        <p:nvSpPr>
          <p:cNvPr id="6" name="Rectangle 5"/>
          <p:cNvSpPr/>
          <p:nvPr/>
        </p:nvSpPr>
        <p:spPr>
          <a:xfrm>
            <a:off x="683568" y="2077205"/>
            <a:ext cx="5904656" cy="3939540"/>
          </a:xfrm>
          <a:prstGeom prst="rect">
            <a:avLst/>
          </a:prstGeom>
        </p:spPr>
        <p:txBody>
          <a:bodyPr wrap="square">
            <a:spAutoFit/>
          </a:bodyPr>
          <a:lstStyle/>
          <a:p>
            <a:pPr marL="324000" indent="-285750">
              <a:lnSpc>
                <a:spcPts val="3000"/>
              </a:lnSpc>
              <a:buFont typeface="Arial" panose="020B0604020202020204" pitchFamily="34" charset="0"/>
              <a:buChar char="•"/>
            </a:pPr>
            <a:r>
              <a:rPr lang="en-GB" dirty="0">
                <a:sym typeface="Wingdings" panose="05000000000000000000" pitchFamily="2" charset="2"/>
              </a:rPr>
              <a:t>Put toys away so no one trips over them.</a:t>
            </a:r>
          </a:p>
          <a:p>
            <a:pPr marL="324000" indent="-285750">
              <a:lnSpc>
                <a:spcPts val="3000"/>
              </a:lnSpc>
              <a:buFont typeface="Arial" panose="020B0604020202020204" pitchFamily="34" charset="0"/>
              <a:buChar char="•"/>
            </a:pPr>
            <a:r>
              <a:rPr lang="en-GB" dirty="0">
                <a:sym typeface="Wingdings" panose="05000000000000000000" pitchFamily="2" charset="2"/>
              </a:rPr>
              <a:t>Keep medicines and pills out of reach of children.</a:t>
            </a:r>
          </a:p>
          <a:p>
            <a:pPr marL="324000" indent="-285750">
              <a:lnSpc>
                <a:spcPts val="3000"/>
              </a:lnSpc>
              <a:buFont typeface="Arial" panose="020B0604020202020204" pitchFamily="34" charset="0"/>
              <a:buChar char="•"/>
            </a:pPr>
            <a:r>
              <a:rPr lang="en-GB" dirty="0">
                <a:sym typeface="Wingdings" panose="05000000000000000000" pitchFamily="2" charset="2"/>
              </a:rPr>
              <a:t>Check that the batteries in the smoke alarms </a:t>
            </a:r>
            <a:br>
              <a:rPr lang="en-GB" dirty="0">
                <a:sym typeface="Wingdings" panose="05000000000000000000" pitchFamily="2" charset="2"/>
              </a:rPr>
            </a:br>
            <a:r>
              <a:rPr lang="en-GB" dirty="0">
                <a:sym typeface="Wingdings" panose="05000000000000000000" pitchFamily="2" charset="2"/>
              </a:rPr>
              <a:t>are working.</a:t>
            </a:r>
          </a:p>
          <a:p>
            <a:pPr marL="324000" indent="-285750">
              <a:lnSpc>
                <a:spcPts val="3000"/>
              </a:lnSpc>
              <a:buFont typeface="Arial" panose="020B0604020202020204" pitchFamily="34" charset="0"/>
              <a:buChar char="•"/>
            </a:pPr>
            <a:r>
              <a:rPr lang="en-GB" dirty="0">
                <a:sym typeface="Wingdings" panose="05000000000000000000" pitchFamily="2" charset="2"/>
              </a:rPr>
              <a:t>Keep sharp tools locked away.</a:t>
            </a:r>
          </a:p>
          <a:p>
            <a:pPr marL="324000" indent="-285750">
              <a:lnSpc>
                <a:spcPts val="3000"/>
              </a:lnSpc>
              <a:buFont typeface="Arial" panose="020B0604020202020204" pitchFamily="34" charset="0"/>
              <a:buChar char="•"/>
            </a:pPr>
            <a:r>
              <a:rPr lang="en-GB" dirty="0">
                <a:sym typeface="Wingdings" panose="05000000000000000000" pitchFamily="2" charset="2"/>
              </a:rPr>
              <a:t>Stay out of the kitchen when someone is</a:t>
            </a:r>
            <a:br>
              <a:rPr lang="en-GB" dirty="0">
                <a:sym typeface="Wingdings" panose="05000000000000000000" pitchFamily="2" charset="2"/>
              </a:rPr>
            </a:br>
            <a:r>
              <a:rPr lang="en-GB" dirty="0">
                <a:sym typeface="Wingdings" panose="05000000000000000000" pitchFamily="2" charset="2"/>
              </a:rPr>
              <a:t>cooking hot things.</a:t>
            </a:r>
          </a:p>
          <a:p>
            <a:pPr marL="324000" indent="-285750">
              <a:lnSpc>
                <a:spcPts val="3000"/>
              </a:lnSpc>
              <a:buFont typeface="Arial" panose="020B0604020202020204" pitchFamily="34" charset="0"/>
              <a:buChar char="•"/>
            </a:pPr>
            <a:r>
              <a:rPr lang="en-GB" dirty="0">
                <a:sym typeface="Wingdings" panose="05000000000000000000" pitchFamily="2" charset="2"/>
              </a:rPr>
              <a:t>Never touch household products, like bleach.</a:t>
            </a:r>
          </a:p>
          <a:p>
            <a:pPr marL="324000" indent="-285750">
              <a:lnSpc>
                <a:spcPts val="3000"/>
              </a:lnSpc>
              <a:buFont typeface="Arial" panose="020B0604020202020204" pitchFamily="34" charset="0"/>
              <a:buChar char="•"/>
            </a:pPr>
            <a:r>
              <a:rPr lang="en-GB" dirty="0">
                <a:sym typeface="Wingdings" panose="05000000000000000000" pitchFamily="2" charset="2"/>
              </a:rPr>
              <a:t>Wipe up spills so no one slips.</a:t>
            </a:r>
          </a:p>
          <a:p>
            <a:pPr marL="324000" indent="-285750">
              <a:lnSpc>
                <a:spcPts val="3000"/>
              </a:lnSpc>
              <a:buFont typeface="Arial" panose="020B0604020202020204" pitchFamily="34" charset="0"/>
              <a:buChar char="•"/>
            </a:pPr>
            <a:r>
              <a:rPr lang="en-GB" dirty="0">
                <a:sym typeface="Wingdings" panose="05000000000000000000" pitchFamily="2" charset="2"/>
              </a:rPr>
              <a:t>Unplug electrical devices when they are not in use.</a:t>
            </a:r>
          </a:p>
        </p:txBody>
      </p:sp>
      <p:pic>
        <p:nvPicPr>
          <p:cNvPr id="7" name="Picture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951562" y="2077205"/>
            <a:ext cx="2520109" cy="1905142"/>
          </a:xfrm>
          <a:prstGeom prst="rect">
            <a:avLst/>
          </a:prstGeom>
        </p:spPr>
      </p:pic>
      <p:grpSp>
        <p:nvGrpSpPr>
          <p:cNvPr id="10" name="Group 9"/>
          <p:cNvGrpSpPr/>
          <p:nvPr/>
        </p:nvGrpSpPr>
        <p:grpSpPr>
          <a:xfrm>
            <a:off x="7195021" y="4111734"/>
            <a:ext cx="1409229" cy="2196991"/>
            <a:chOff x="7308106" y="4268437"/>
            <a:chExt cx="1296144" cy="2020692"/>
          </a:xfrm>
        </p:grpSpPr>
        <p:pic>
          <p:nvPicPr>
            <p:cNvPr id="23" name="Picture 2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640396" y="4268437"/>
              <a:ext cx="574494" cy="2020692"/>
            </a:xfrm>
            <a:prstGeom prst="rect">
              <a:avLst/>
            </a:prstGeom>
          </p:spPr>
        </p:pic>
        <p:sp>
          <p:nvSpPr>
            <p:cNvPr id="8" name="&quot;No&quot; Symbol 7"/>
            <p:cNvSpPr/>
            <p:nvPr/>
          </p:nvSpPr>
          <p:spPr>
            <a:xfrm>
              <a:off x="7308106" y="4720601"/>
              <a:ext cx="1296144" cy="1296144"/>
            </a:xfrm>
            <a:prstGeom prst="noSmoking">
              <a:avLst/>
            </a:prstGeom>
            <a:solidFill>
              <a:srgbClr val="E422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pic>
        <p:nvPicPr>
          <p:cNvPr id="9" name="Picture 8"/>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803760" y="3945227"/>
            <a:ext cx="1268503" cy="1678901"/>
          </a:xfrm>
          <a:prstGeom prst="rect">
            <a:avLst/>
          </a:prstGeom>
        </p:spPr>
      </p:pic>
    </p:spTree>
    <p:extLst>
      <p:ext uri="{BB962C8B-B14F-4D97-AF65-F5344CB8AC3E}">
        <p14:creationId xmlns:p14="http://schemas.microsoft.com/office/powerpoint/2010/main" val="800877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nodeType="after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
                                            <p:txEl>
                                              <p:pRg st="5" end="5"/>
                                            </p:txEl>
                                          </p:spTgt>
                                        </p:tgtEl>
                                        <p:attrNameLst>
                                          <p:attrName>style.visibility</p:attrName>
                                        </p:attrNameLst>
                                      </p:cBhvr>
                                      <p:to>
                                        <p:strVal val="visible"/>
                                      </p:to>
                                    </p:set>
                                  </p:childTnLst>
                                </p:cTn>
                              </p:par>
                            </p:childTnLst>
                          </p:cTn>
                        </p:par>
                        <p:par>
                          <p:cTn id="31" fill="hold">
                            <p:stCondLst>
                              <p:cond delay="0"/>
                            </p:stCondLst>
                            <p:childTnLst>
                              <p:par>
                                <p:cTn id="32" presetID="10" presetClass="entr" presetSubtype="0" fill="hold"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500"/>
                                        <p:tgtEl>
                                          <p:spTgt spid="10"/>
                                        </p:tgtEl>
                                      </p:cBhvr>
                                    </p:animEffec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6">
                                            <p:txEl>
                                              <p:pRg st="7" end="7"/>
                                            </p:txEl>
                                          </p:spTgt>
                                        </p:tgtEl>
                                        <p:attrNameLst>
                                          <p:attrName>style.visibility</p:attrName>
                                        </p:attrNameLst>
                                      </p:cBhvr>
                                      <p:to>
                                        <p:strVal val="visible"/>
                                      </p:to>
                                    </p:set>
                                  </p:childTnLst>
                                </p:cTn>
                              </p:par>
                            </p:childTnLst>
                          </p:cTn>
                        </p:par>
                        <p:par>
                          <p:cTn id="43" fill="hold">
                            <p:stCondLst>
                              <p:cond delay="0"/>
                            </p:stCondLst>
                            <p:childTnLst>
                              <p:par>
                                <p:cTn id="44" presetID="10" presetClass="entr" presetSubtype="0" fill="hold" nodeType="after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fade">
                                      <p:cBhvr>
                                        <p:cTn id="4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The Big Questions</a:t>
            </a:r>
          </a:p>
        </p:txBody>
      </p:sp>
    </p:spTree>
    <p:extLst>
      <p:ext uri="{BB962C8B-B14F-4D97-AF65-F5344CB8AC3E}">
        <p14:creationId xmlns:p14="http://schemas.microsoft.com/office/powerpoint/2010/main" val="9146547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The Big Questions</a:t>
            </a:r>
          </a:p>
        </p:txBody>
      </p:sp>
      <p:pic>
        <p:nvPicPr>
          <p:cNvPr id="3" name="Picture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
        <p:nvSpPr>
          <p:cNvPr id="4" name="Rounded Rectangular Callout 3"/>
          <p:cNvSpPr/>
          <p:nvPr/>
        </p:nvSpPr>
        <p:spPr>
          <a:xfrm>
            <a:off x="3373099" y="3138744"/>
            <a:ext cx="2348626" cy="1442384"/>
          </a:xfrm>
          <a:prstGeom prst="wedgeRoundRectCallout">
            <a:avLst>
              <a:gd name="adj1" fmla="val -70307"/>
              <a:gd name="adj2" fmla="val -13081"/>
              <a:gd name="adj3" fmla="val 16667"/>
            </a:avLst>
          </a:prstGeom>
          <a:solidFill>
            <a:srgbClr val="FFFBFA"/>
          </a:solidFill>
          <a:ln w="28575">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What can we do to keep ourselves safe at home?</a:t>
            </a:r>
          </a:p>
        </p:txBody>
      </p:sp>
      <p:pic>
        <p:nvPicPr>
          <p:cNvPr id="6" name="Picture 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H="1">
            <a:off x="5910109" y="1472305"/>
            <a:ext cx="2673994" cy="5485088"/>
          </a:xfrm>
          <a:prstGeom prst="rect">
            <a:avLst/>
          </a:prstGeom>
        </p:spPr>
      </p:pic>
      <p:pic>
        <p:nvPicPr>
          <p:cNvPr id="8" name="Picture 7"/>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flipH="1">
            <a:off x="97375" y="2276872"/>
            <a:ext cx="4251995" cy="4680520"/>
          </a:xfrm>
          <a:prstGeom prst="rect">
            <a:avLst/>
          </a:prstGeom>
        </p:spPr>
      </p:pic>
      <p:sp>
        <p:nvSpPr>
          <p:cNvPr id="5" name="Rounded Rectangular Callout 4"/>
          <p:cNvSpPr/>
          <p:nvPr/>
        </p:nvSpPr>
        <p:spPr>
          <a:xfrm>
            <a:off x="3373099" y="1628800"/>
            <a:ext cx="2537010" cy="1234382"/>
          </a:xfrm>
          <a:prstGeom prst="wedgeRoundRectCallout">
            <a:avLst>
              <a:gd name="adj1" fmla="val 62705"/>
              <a:gd name="adj2" fmla="val 27827"/>
              <a:gd name="adj3" fmla="val 16667"/>
            </a:avLst>
          </a:prstGeom>
          <a:solidFill>
            <a:srgbClr val="FFFBFA"/>
          </a:solidFill>
          <a:ln w="28575">
            <a:solidFill>
              <a:srgbClr val="F0811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Which objects in our home can be dangerous?</a:t>
            </a:r>
          </a:p>
        </p:txBody>
      </p:sp>
      <p:sp>
        <p:nvSpPr>
          <p:cNvPr id="9" name="Rounded Rectangle 8"/>
          <p:cNvSpPr/>
          <p:nvPr/>
        </p:nvSpPr>
        <p:spPr>
          <a:xfrm>
            <a:off x="827088" y="5029778"/>
            <a:ext cx="7757015" cy="1063047"/>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b="1" dirty="0"/>
              <a:t>What have you learnt today that you can share with your parent </a:t>
            </a:r>
            <a:br>
              <a:rPr lang="en-GB" b="1" dirty="0"/>
            </a:br>
            <a:r>
              <a:rPr lang="en-GB" b="1" dirty="0"/>
              <a:t>or carer when you go home? </a:t>
            </a:r>
          </a:p>
        </p:txBody>
      </p:sp>
    </p:spTree>
    <p:extLst>
      <p:ext uri="{BB962C8B-B14F-4D97-AF65-F5344CB8AC3E}">
        <p14:creationId xmlns:p14="http://schemas.microsoft.com/office/powerpoint/2010/main" val="1675889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entr" presetSubtype="0" fill="hold" grpId="0" nodeType="click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750"/>
                                        <p:tgtEl>
                                          <p:spTgt spid="9"/>
                                        </p:tgtEl>
                                      </p:cBhvr>
                                    </p:animEffect>
                                    <p:anim calcmode="lin" valueType="num">
                                      <p:cBhvr>
                                        <p:cTn id="17" dur="750" fill="hold"/>
                                        <p:tgtEl>
                                          <p:spTgt spid="9"/>
                                        </p:tgtEl>
                                        <p:attrNameLst>
                                          <p:attrName>ppt_x</p:attrName>
                                        </p:attrNameLst>
                                      </p:cBhvr>
                                      <p:tavLst>
                                        <p:tav tm="0">
                                          <p:val>
                                            <p:strVal val="#ppt_x"/>
                                          </p:val>
                                        </p:tav>
                                        <p:tav tm="100000">
                                          <p:val>
                                            <p:strVal val="#ppt_x"/>
                                          </p:val>
                                        </p:tav>
                                      </p:tavLst>
                                    </p:anim>
                                    <p:anim calcmode="lin" valueType="num">
                                      <p:cBhvr>
                                        <p:cTn id="18" dur="75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Aim</a:t>
            </a:r>
          </a:p>
        </p:txBody>
      </p:sp>
      <p:sp>
        <p:nvSpPr>
          <p:cNvPr id="16" name="Content Placeholder 15"/>
          <p:cNvSpPr>
            <a:spLocks noGrp="1"/>
          </p:cNvSpPr>
          <p:nvPr>
            <p:ph idx="1"/>
          </p:nvPr>
        </p:nvSpPr>
        <p:spPr/>
        <p:txBody>
          <a:bodyPr>
            <a:normAutofit/>
          </a:bodyPr>
          <a:lstStyle/>
          <a:p>
            <a:r>
              <a:rPr lang="en-GB" dirty="0"/>
              <a:t>I know how to stay safe at home.</a:t>
            </a:r>
          </a:p>
        </p:txBody>
      </p:sp>
      <p:sp>
        <p:nvSpPr>
          <p:cNvPr id="20" name="Content Placeholder 15"/>
          <p:cNvSpPr txBox="1">
            <a:spLocks/>
          </p:cNvSpPr>
          <p:nvPr/>
        </p:nvSpPr>
        <p:spPr>
          <a:xfrm>
            <a:off x="628650" y="3466802"/>
            <a:ext cx="7886700" cy="2410469"/>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I can identify dangers in the home.</a:t>
            </a:r>
          </a:p>
          <a:p>
            <a:r>
              <a:rPr lang="en-GB" dirty="0">
                <a:latin typeface="Twinkl" pitchFamily="50" charset="0"/>
              </a:rPr>
              <a:t>I understand that household products, including medicines, can </a:t>
            </a:r>
            <a:br>
              <a:rPr lang="en-GB" dirty="0">
                <a:latin typeface="Twinkl" pitchFamily="50" charset="0"/>
              </a:rPr>
            </a:br>
            <a:r>
              <a:rPr lang="en-GB" dirty="0">
                <a:latin typeface="Twinkl" pitchFamily="50" charset="0"/>
              </a:rPr>
              <a:t>be harmful.</a:t>
            </a:r>
          </a:p>
          <a:p>
            <a:r>
              <a:rPr lang="en-GB" dirty="0">
                <a:latin typeface="Twinkl" pitchFamily="50" charset="0"/>
              </a:rPr>
              <a:t>I can identify ways to stay safe at home.</a:t>
            </a:r>
          </a:p>
        </p:txBody>
      </p:sp>
    </p:spTree>
    <p:extLst>
      <p:ext uri="{BB962C8B-B14F-4D97-AF65-F5344CB8AC3E}">
        <p14:creationId xmlns:p14="http://schemas.microsoft.com/office/powerpoint/2010/main" val="142844808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Custom 2">
      <a:dk1>
        <a:srgbClr val="1C1C1C"/>
      </a:dk1>
      <a:lt1>
        <a:sysClr val="window" lastClr="FFFFFF"/>
      </a:lt1>
      <a:dk2>
        <a:srgbClr val="4A4A4A"/>
      </a:dk2>
      <a:lt2>
        <a:srgbClr val="F4F2F2"/>
      </a:lt2>
      <a:accent1>
        <a:srgbClr val="00A7E7"/>
      </a:accent1>
      <a:accent2>
        <a:srgbClr val="F0821A"/>
      </a:accent2>
      <a:accent3>
        <a:srgbClr val="8C368C"/>
      </a:accent3>
      <a:accent4>
        <a:srgbClr val="009640"/>
      </a:accent4>
      <a:accent5>
        <a:srgbClr val="31B7BC"/>
      </a:accent5>
      <a:accent6>
        <a:srgbClr val="F9B000"/>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Lesson Presentation Template V4" id="{BB369500-6563-4633-A901-37D26BFB8F16}" vid="{5732CB1A-E63C-40B1-8651-804584F5841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716</TotalTime>
  <Words>1023</Words>
  <Application>Microsoft Office PowerPoint</Application>
  <PresentationFormat>On-screen Show (4:3)</PresentationFormat>
  <Paragraphs>101</Paragraphs>
  <Slides>28</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28</vt:i4>
      </vt:variant>
    </vt:vector>
  </HeadingPairs>
  <TitlesOfParts>
    <vt:vector size="36" baseType="lpstr">
      <vt:lpstr>Wingdings</vt:lpstr>
      <vt:lpstr>Twinkl</vt:lpstr>
      <vt:lpstr>Twinkl SemiBold</vt:lpstr>
      <vt:lpstr>Tuffy-TTF</vt:lpstr>
      <vt:lpstr>Calibri</vt:lpstr>
      <vt:lpstr>Arial</vt:lpstr>
      <vt:lpstr>Sassoon Infant Rg</vt:lpstr>
      <vt:lpstr>Office Theme</vt:lpstr>
      <vt:lpstr>PowerPoint Presentation</vt:lpstr>
      <vt:lpstr>PowerPoint Presentation</vt:lpstr>
      <vt:lpstr>PowerPoint Presentation</vt:lpstr>
      <vt:lpstr>The Big Questions</vt:lpstr>
      <vt:lpstr>The Big Questions</vt:lpstr>
      <vt:lpstr>Reconnecting</vt:lpstr>
      <vt:lpstr>What’s the Danger?</vt:lpstr>
      <vt:lpstr>What’s the Danger?</vt:lpstr>
      <vt:lpstr>What’s the Danger?</vt:lpstr>
      <vt:lpstr>Exploring</vt:lpstr>
      <vt:lpstr>Spot the Hazards</vt:lpstr>
      <vt:lpstr>PowerPoint Presentation</vt:lpstr>
      <vt:lpstr>PowerPoint Presentation</vt:lpstr>
      <vt:lpstr>PowerPoint Presentation</vt:lpstr>
      <vt:lpstr>PowerPoint Presentation</vt:lpstr>
      <vt:lpstr>Can I Drink It?</vt:lpstr>
      <vt:lpstr>Can I Drink It?</vt:lpstr>
      <vt:lpstr>Can I Drink It?</vt:lpstr>
      <vt:lpstr>Can I Drink It?</vt:lpstr>
      <vt:lpstr>Consolidating</vt:lpstr>
      <vt:lpstr>A Safe House</vt:lpstr>
      <vt:lpstr>Reflecting</vt:lpstr>
      <vt:lpstr>In My Home</vt:lpstr>
      <vt:lpstr>In My Home</vt:lpstr>
      <vt:lpstr>The Big Questions</vt:lpstr>
      <vt:lpstr>The Big Questions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PSHE and Citizenship</dc:title>
  <dc:creator>Joseph Hayward</dc:creator>
  <cp:lastModifiedBy>C Coles BTP</cp:lastModifiedBy>
  <cp:revision>74</cp:revision>
  <dcterms:created xsi:type="dcterms:W3CDTF">2019-04-19T14:42:27Z</dcterms:created>
  <dcterms:modified xsi:type="dcterms:W3CDTF">2020-06-14T10:44:43Z</dcterms:modified>
</cp:coreProperties>
</file>