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5" r:id="rId3"/>
    <p:sldId id="257" r:id="rId4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48" d="100"/>
          <a:sy n="48" d="100"/>
        </p:scale>
        <p:origin x="230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BE61AF-A1FD-441A-A77B-FDB2C8E5EC5C}" type="datetimeFigureOut">
              <a:rPr lang="en-GB" smtClean="0"/>
              <a:t>28/12/2020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EE4624-F811-4931-81A5-5A69F4CC61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45901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BE61AF-A1FD-441A-A77B-FDB2C8E5EC5C}" type="datetimeFigureOut">
              <a:rPr lang="en-GB" smtClean="0"/>
              <a:t>28/12/2020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EE4624-F811-4931-81A5-5A69F4CC61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9609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BE61AF-A1FD-441A-A77B-FDB2C8E5EC5C}" type="datetimeFigureOut">
              <a:rPr lang="en-GB" smtClean="0"/>
              <a:t>28/12/2020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EE4624-F811-4931-81A5-5A69F4CC61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25755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BE61AF-A1FD-441A-A77B-FDB2C8E5EC5C}" type="datetimeFigureOut">
              <a:rPr lang="en-GB" smtClean="0"/>
              <a:t>28/12/2020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EE4624-F811-4931-81A5-5A69F4CC61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42564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BE61AF-A1FD-441A-A77B-FDB2C8E5EC5C}" type="datetimeFigureOut">
              <a:rPr lang="en-GB" smtClean="0"/>
              <a:t>28/12/2020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EE4624-F811-4931-81A5-5A69F4CC61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65570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BE61AF-A1FD-441A-A77B-FDB2C8E5EC5C}" type="datetimeFigureOut">
              <a:rPr lang="en-GB" smtClean="0"/>
              <a:t>28/12/2020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EE4624-F811-4931-81A5-5A69F4CC61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78902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BE61AF-A1FD-441A-A77B-FDB2C8E5EC5C}" type="datetimeFigureOut">
              <a:rPr lang="en-GB" smtClean="0"/>
              <a:t>28/12/2020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EE4624-F811-4931-81A5-5A69F4CC61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47328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BE61AF-A1FD-441A-A77B-FDB2C8E5EC5C}" type="datetimeFigureOut">
              <a:rPr lang="en-GB" smtClean="0"/>
              <a:t>28/12/2020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EE4624-F811-4931-81A5-5A69F4CC61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83257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BE61AF-A1FD-441A-A77B-FDB2C8E5EC5C}" type="datetimeFigureOut">
              <a:rPr lang="en-GB" smtClean="0"/>
              <a:t>28/12/2020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EE4624-F811-4931-81A5-5A69F4CC61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94895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BE61AF-A1FD-441A-A77B-FDB2C8E5EC5C}" type="datetimeFigureOut">
              <a:rPr lang="en-GB" smtClean="0"/>
              <a:t>28/12/2020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EE4624-F811-4931-81A5-5A69F4CC61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74807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BE61AF-A1FD-441A-A77B-FDB2C8E5EC5C}" type="datetimeFigureOut">
              <a:rPr lang="en-GB" smtClean="0"/>
              <a:t>28/12/2020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EE4624-F811-4931-81A5-5A69F4CC61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41721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BE61AF-A1FD-441A-A77B-FDB2C8E5EC5C}" type="datetimeFigureOut">
              <a:rPr lang="en-GB" smtClean="0"/>
              <a:t>28/12/2020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EE4624-F811-4931-81A5-5A69F4CC61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89103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08542"/>
            <a:ext cx="6831285" cy="90535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57951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78296" y="417443"/>
            <a:ext cx="5665304" cy="81253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  <a:p>
            <a:r>
              <a:rPr lang="en-GB" sz="2400" b="1" dirty="0">
                <a:latin typeface="Twinkl Cursive Looped" panose="02000000000000000000" pitchFamily="2" charset="0"/>
              </a:rPr>
              <a:t>What is the first thing you notice about the illustration? What can you tell about these characters? </a:t>
            </a:r>
            <a:endParaRPr lang="en-GB" sz="2400" b="1" dirty="0" smtClean="0">
              <a:latin typeface="Twinkl Cursive Looped" panose="02000000000000000000" pitchFamily="2" charset="0"/>
            </a:endParaRPr>
          </a:p>
          <a:p>
            <a:r>
              <a:rPr lang="en-GB" sz="2400" b="1" dirty="0" smtClean="0">
                <a:latin typeface="Twinkl Cursive Looped" panose="02000000000000000000" pitchFamily="2" charset="0"/>
              </a:rPr>
              <a:t>What </a:t>
            </a:r>
            <a:r>
              <a:rPr lang="en-GB" sz="2400" b="1" dirty="0">
                <a:latin typeface="Twinkl Cursive Looped" panose="02000000000000000000" pitchFamily="2" charset="0"/>
              </a:rPr>
              <a:t>assumptions might we make about them based on their appearance, their dress, their facial expressions, etc</a:t>
            </a:r>
            <a:r>
              <a:rPr lang="en-GB" sz="2400" b="1" dirty="0" smtClean="0">
                <a:latin typeface="Twinkl Cursive Looped" panose="02000000000000000000" pitchFamily="2" charset="0"/>
              </a:rPr>
              <a:t>.</a:t>
            </a:r>
          </a:p>
          <a:p>
            <a:endParaRPr lang="en-GB" sz="2400" b="1" dirty="0">
              <a:latin typeface="Twinkl Cursive Looped" panose="02000000000000000000" pitchFamily="2" charset="0"/>
            </a:endParaRPr>
          </a:p>
          <a:p>
            <a:r>
              <a:rPr lang="en-GB" sz="2400" b="1" dirty="0" smtClean="0">
                <a:latin typeface="Twinkl Cursive Looped" panose="02000000000000000000" pitchFamily="2" charset="0"/>
              </a:rPr>
              <a:t>WRITE ABOUT THE CHARACTERS</a:t>
            </a:r>
          </a:p>
          <a:p>
            <a:r>
              <a:rPr lang="en-GB" sz="2400" b="1" dirty="0" smtClean="0">
                <a:latin typeface="Twinkl Cursive Looped" panose="02000000000000000000" pitchFamily="2" charset="0"/>
              </a:rPr>
              <a:t> </a:t>
            </a:r>
            <a:endParaRPr lang="en-GB" sz="2400" b="1" dirty="0">
              <a:latin typeface="Twinkl Cursive Looped" panose="02000000000000000000" pitchFamily="2" charset="0"/>
            </a:endParaRPr>
          </a:p>
          <a:p>
            <a:r>
              <a:rPr lang="en-GB" sz="2400" b="1" dirty="0" smtClean="0">
                <a:latin typeface="Twinkl Cursive Looped" panose="02000000000000000000" pitchFamily="2" charset="0"/>
              </a:rPr>
              <a:t>What </a:t>
            </a:r>
            <a:r>
              <a:rPr lang="en-GB" sz="2400" b="1" dirty="0">
                <a:latin typeface="Twinkl Cursive Looped" panose="02000000000000000000" pitchFamily="2" charset="0"/>
              </a:rPr>
              <a:t>clues are there that might allow us to starting predicting what this story might be about? </a:t>
            </a:r>
            <a:endParaRPr lang="en-GB" sz="2400" b="1" dirty="0" smtClean="0">
              <a:latin typeface="Twinkl Cursive Looped" panose="02000000000000000000" pitchFamily="2" charset="0"/>
            </a:endParaRPr>
          </a:p>
          <a:p>
            <a:r>
              <a:rPr lang="en-GB" sz="2400" b="1" dirty="0" smtClean="0">
                <a:latin typeface="Twinkl Cursive Looped" panose="02000000000000000000" pitchFamily="2" charset="0"/>
              </a:rPr>
              <a:t>Who </a:t>
            </a:r>
            <a:r>
              <a:rPr lang="en-GB" sz="2400" b="1" dirty="0">
                <a:latin typeface="Twinkl Cursive Looped" panose="02000000000000000000" pitchFamily="2" charset="0"/>
              </a:rPr>
              <a:t>is the main character? </a:t>
            </a:r>
            <a:endParaRPr lang="en-GB" sz="2400" b="1" dirty="0" smtClean="0">
              <a:latin typeface="Twinkl Cursive Looped" panose="02000000000000000000" pitchFamily="2" charset="0"/>
            </a:endParaRPr>
          </a:p>
          <a:p>
            <a:r>
              <a:rPr lang="en-GB" sz="2400" b="1" dirty="0" smtClean="0">
                <a:latin typeface="Twinkl Cursive Looped" panose="02000000000000000000" pitchFamily="2" charset="0"/>
              </a:rPr>
              <a:t>Where </a:t>
            </a:r>
            <a:r>
              <a:rPr lang="en-GB" sz="2400" b="1" dirty="0">
                <a:latin typeface="Twinkl Cursive Looped" panose="02000000000000000000" pitchFamily="2" charset="0"/>
              </a:rPr>
              <a:t>might it be set? </a:t>
            </a:r>
            <a:endParaRPr lang="en-GB" sz="2400" b="1" dirty="0" smtClean="0">
              <a:latin typeface="Twinkl Cursive Looped" panose="02000000000000000000" pitchFamily="2" charset="0"/>
            </a:endParaRPr>
          </a:p>
          <a:p>
            <a:r>
              <a:rPr lang="en-GB" sz="2400" b="1" dirty="0" smtClean="0">
                <a:latin typeface="Twinkl Cursive Looped" panose="02000000000000000000" pitchFamily="2" charset="0"/>
              </a:rPr>
              <a:t>What </a:t>
            </a:r>
            <a:r>
              <a:rPr lang="en-GB" sz="2400" b="1" dirty="0">
                <a:latin typeface="Twinkl Cursive Looped" panose="02000000000000000000" pitchFamily="2" charset="0"/>
              </a:rPr>
              <a:t>could happen? </a:t>
            </a:r>
            <a:endParaRPr lang="en-GB" sz="2400" b="1" dirty="0" smtClean="0">
              <a:latin typeface="Twinkl Cursive Looped" panose="02000000000000000000" pitchFamily="2" charset="0"/>
            </a:endParaRPr>
          </a:p>
          <a:p>
            <a:r>
              <a:rPr lang="en-GB" sz="2400" b="1" dirty="0" smtClean="0">
                <a:latin typeface="Twinkl Cursive Looped" panose="02000000000000000000" pitchFamily="2" charset="0"/>
              </a:rPr>
              <a:t>What </a:t>
            </a:r>
            <a:r>
              <a:rPr lang="en-GB" sz="2400" b="1" dirty="0">
                <a:latin typeface="Twinkl Cursive Looped" panose="02000000000000000000" pitchFamily="2" charset="0"/>
              </a:rPr>
              <a:t>position might the character be in at the start of the story and how might this have changed by the end? </a:t>
            </a:r>
            <a:endParaRPr lang="en-GB" sz="2400" b="1" dirty="0" smtClean="0">
              <a:latin typeface="Twinkl Cursive Looped" panose="02000000000000000000" pitchFamily="2" charset="0"/>
            </a:endParaRPr>
          </a:p>
          <a:p>
            <a:endParaRPr lang="en-GB" sz="2400" b="1" dirty="0">
              <a:latin typeface="Twinkl Cursive Looped" panose="02000000000000000000" pitchFamily="2" charset="0"/>
            </a:endParaRPr>
          </a:p>
          <a:p>
            <a:r>
              <a:rPr lang="en-GB" sz="2400" b="1" dirty="0" smtClean="0">
                <a:latin typeface="Twinkl Cursive Looped" panose="02000000000000000000" pitchFamily="2" charset="0"/>
              </a:rPr>
              <a:t>WRITE NOTES TO THESE PREDICTING QUESTIONS</a:t>
            </a:r>
            <a:endParaRPr lang="en-GB" sz="2400" b="1" dirty="0">
              <a:latin typeface="Twinkl Cursive 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42475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320" y="0"/>
            <a:ext cx="4731027" cy="551636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5516360"/>
            <a:ext cx="6380922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latin typeface="Twinkl Cursive Looped" panose="02000000000000000000" pitchFamily="2" charset="0"/>
              </a:rPr>
              <a:t>What </a:t>
            </a:r>
            <a:r>
              <a:rPr lang="en-GB" sz="2400" b="1" dirty="0">
                <a:latin typeface="Twinkl Cursive Looped" panose="02000000000000000000" pitchFamily="2" charset="0"/>
              </a:rPr>
              <a:t>do </a:t>
            </a:r>
            <a:r>
              <a:rPr lang="en-GB" sz="2400" b="1" dirty="0" smtClean="0">
                <a:latin typeface="Twinkl Cursive Looped" panose="02000000000000000000" pitchFamily="2" charset="0"/>
              </a:rPr>
              <a:t>you </a:t>
            </a:r>
            <a:r>
              <a:rPr lang="en-GB" sz="2400" b="1" dirty="0">
                <a:latin typeface="Twinkl Cursive Looped" panose="02000000000000000000" pitchFamily="2" charset="0"/>
              </a:rPr>
              <a:t>notice? </a:t>
            </a:r>
            <a:endParaRPr lang="en-GB" sz="2400" b="1" dirty="0" smtClean="0">
              <a:latin typeface="Twinkl Cursive Looped" panose="02000000000000000000" pitchFamily="2" charset="0"/>
            </a:endParaRPr>
          </a:p>
          <a:p>
            <a:r>
              <a:rPr lang="en-GB" sz="2400" b="1" dirty="0" smtClean="0">
                <a:latin typeface="Twinkl Cursive Looped" panose="02000000000000000000" pitchFamily="2" charset="0"/>
              </a:rPr>
              <a:t>What </a:t>
            </a:r>
            <a:r>
              <a:rPr lang="en-GB" sz="2400" b="1" dirty="0">
                <a:latin typeface="Twinkl Cursive Looped" panose="02000000000000000000" pitchFamily="2" charset="0"/>
              </a:rPr>
              <a:t>more can we tell from the cover of the book? </a:t>
            </a:r>
            <a:endParaRPr lang="en-GB" sz="2400" b="1" dirty="0" smtClean="0">
              <a:latin typeface="Twinkl Cursive Looped" panose="02000000000000000000" pitchFamily="2" charset="0"/>
            </a:endParaRPr>
          </a:p>
          <a:p>
            <a:r>
              <a:rPr lang="en-GB" sz="2400" b="1" dirty="0" smtClean="0">
                <a:latin typeface="Twinkl Cursive Looped" panose="02000000000000000000" pitchFamily="2" charset="0"/>
              </a:rPr>
              <a:t>Does </a:t>
            </a:r>
            <a:r>
              <a:rPr lang="en-GB" sz="2400" b="1" dirty="0">
                <a:latin typeface="Twinkl Cursive Looped" panose="02000000000000000000" pitchFamily="2" charset="0"/>
              </a:rPr>
              <a:t>it confirm our original thoughts about the story or </a:t>
            </a:r>
            <a:r>
              <a:rPr lang="en-GB" sz="2400" b="1" dirty="0" smtClean="0">
                <a:latin typeface="Twinkl Cursive Looped" panose="02000000000000000000" pitchFamily="2" charset="0"/>
              </a:rPr>
              <a:t>provide </a:t>
            </a:r>
            <a:r>
              <a:rPr lang="en-GB" sz="2400" b="1" dirty="0">
                <a:latin typeface="Twinkl Cursive Looped" panose="02000000000000000000" pitchFamily="2" charset="0"/>
              </a:rPr>
              <a:t>new possibilities? </a:t>
            </a:r>
            <a:endParaRPr lang="en-GB" sz="2400" b="1" dirty="0" smtClean="0">
              <a:latin typeface="Twinkl Cursive Looped" panose="02000000000000000000" pitchFamily="2" charset="0"/>
            </a:endParaRPr>
          </a:p>
          <a:p>
            <a:r>
              <a:rPr lang="en-GB" sz="2400" b="1" dirty="0" smtClean="0">
                <a:latin typeface="Twinkl Cursive Looped" panose="02000000000000000000" pitchFamily="2" charset="0"/>
              </a:rPr>
              <a:t>What </a:t>
            </a:r>
            <a:r>
              <a:rPr lang="en-GB" sz="2400" b="1" dirty="0">
                <a:latin typeface="Twinkl Cursive Looped" panose="02000000000000000000" pitchFamily="2" charset="0"/>
              </a:rPr>
              <a:t>questions or puzzles do we have about the story? </a:t>
            </a:r>
            <a:endParaRPr lang="en-GB" sz="2400" b="1" dirty="0" smtClean="0">
              <a:latin typeface="Twinkl Cursive Looped" panose="02000000000000000000" pitchFamily="2" charset="0"/>
            </a:endParaRPr>
          </a:p>
          <a:p>
            <a:r>
              <a:rPr lang="en-GB" sz="2400" b="1" dirty="0" smtClean="0">
                <a:latin typeface="Twinkl Cursive Looped" panose="02000000000000000000" pitchFamily="2" charset="0"/>
              </a:rPr>
              <a:t>What </a:t>
            </a:r>
            <a:r>
              <a:rPr lang="en-GB" sz="2400" b="1" dirty="0">
                <a:latin typeface="Twinkl Cursive Looped" panose="02000000000000000000" pitchFamily="2" charset="0"/>
              </a:rPr>
              <a:t>do we want to find out? </a:t>
            </a:r>
            <a:endParaRPr lang="en-GB" sz="2400" b="1" dirty="0" smtClean="0">
              <a:latin typeface="Twinkl Cursive Looped" panose="02000000000000000000" pitchFamily="2" charset="0"/>
            </a:endParaRPr>
          </a:p>
          <a:p>
            <a:r>
              <a:rPr lang="en-GB" sz="2400" b="1" dirty="0" smtClean="0">
                <a:latin typeface="Twinkl Cursive Looped" panose="02000000000000000000" pitchFamily="2" charset="0"/>
              </a:rPr>
              <a:t>Do </a:t>
            </a:r>
            <a:r>
              <a:rPr lang="en-GB" sz="2400" b="1" dirty="0">
                <a:latin typeface="Twinkl Cursive Looped" panose="02000000000000000000" pitchFamily="2" charset="0"/>
              </a:rPr>
              <a:t>our early impressions of this story remind us of anything else that we’ve read/seen/experienced? </a:t>
            </a:r>
          </a:p>
        </p:txBody>
      </p:sp>
    </p:spTree>
    <p:extLst>
      <p:ext uri="{BB962C8B-B14F-4D97-AF65-F5344CB8AC3E}">
        <p14:creationId xmlns:p14="http://schemas.microsoft.com/office/powerpoint/2010/main" val="18127230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</TotalTime>
  <Words>174</Words>
  <Application>Microsoft Office PowerPoint</Application>
  <PresentationFormat>A4 Paper (210x297 mm)</PresentationFormat>
  <Paragraphs>19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Twinkl Cursive Looped</vt:lpstr>
      <vt:lpstr>Office Theme</vt:lpstr>
      <vt:lpstr>PowerPoint Presentation</vt:lpstr>
      <vt:lpstr>PowerPoint Presentation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 Allard BTP</dc:creator>
  <cp:lastModifiedBy>J Allard BTP</cp:lastModifiedBy>
  <cp:revision>3</cp:revision>
  <dcterms:created xsi:type="dcterms:W3CDTF">2020-12-28T23:02:06Z</dcterms:created>
  <dcterms:modified xsi:type="dcterms:W3CDTF">2020-12-28T23:13:00Z</dcterms:modified>
</cp:coreProperties>
</file>