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306" r:id="rId13"/>
    <p:sldId id="325" r:id="rId14"/>
    <p:sldId id="299" r:id="rId15"/>
    <p:sldId id="300" r:id="rId16"/>
    <p:sldId id="327" r:id="rId17"/>
    <p:sldId id="309" r:id="rId18"/>
    <p:sldId id="326" r:id="rId19"/>
    <p:sldId id="308" r:id="rId20"/>
    <p:sldId id="307" r:id="rId21"/>
    <p:sldId id="311" r:id="rId22"/>
    <p:sldId id="312" r:id="rId23"/>
    <p:sldId id="301" r:id="rId24"/>
    <p:sldId id="328" r:id="rId25"/>
    <p:sldId id="329" r:id="rId26"/>
    <p:sldId id="330" r:id="rId27"/>
    <p:sldId id="320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8" userDrawn="1">
          <p15:clr>
            <a:srgbClr val="A4A3A4"/>
          </p15:clr>
        </p15:guide>
        <p15:guide id="2" pos="47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57" d="100"/>
          <a:sy n="57" d="100"/>
        </p:scale>
        <p:origin x="924" y="72"/>
      </p:cViewPr>
      <p:guideLst>
        <p:guide orient="horz" pos="368"/>
        <p:guide pos="4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11" Type="http://schemas.openxmlformats.org/officeDocument/2006/relationships/image" Target="../media/image12.png"/><Relationship Id="rId5" Type="http://schemas.openxmlformats.org/officeDocument/2006/relationships/image" Target="../media/image16.png"/><Relationship Id="rId10" Type="http://schemas.openxmlformats.org/officeDocument/2006/relationships/image" Target="../media/image15.png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7.png"/><Relationship Id="rId5" Type="http://schemas.openxmlformats.org/officeDocument/2006/relationships/image" Target="../media/image39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4.png"/><Relationship Id="rId5" Type="http://schemas.openxmlformats.org/officeDocument/2006/relationships/image" Target="../media/image36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38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4906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75"/>
          <p:cNvPicPr>
            <a:picLocks noChangeAspect="1"/>
          </p:cNvPicPr>
          <p:nvPr/>
        </p:nvPicPr>
        <p:blipFill rotWithShape="1">
          <a:blip r:embed="rId3"/>
          <a:srcRect r="11671" b="-4460"/>
          <a:stretch/>
        </p:blipFill>
        <p:spPr>
          <a:xfrm>
            <a:off x="773959" y="1068039"/>
            <a:ext cx="6741453" cy="102605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3"/>
          <a:srcRect r="11671" b="-4460"/>
          <a:stretch/>
        </p:blipFill>
        <p:spPr>
          <a:xfrm>
            <a:off x="800085" y="3720679"/>
            <a:ext cx="6741453" cy="102605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83326" y="316855"/>
            <a:ext cx="7837714" cy="5524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	Follow the jumps and count along the number line.</a:t>
            </a: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 What do you notice?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	Follow the jumps and count along the number line.</a:t>
            </a: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8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4) What do you notice this time?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50" name="Arc 49"/>
          <p:cNvSpPr/>
          <p:nvPr/>
        </p:nvSpPr>
        <p:spPr>
          <a:xfrm flipH="1">
            <a:off x="972397" y="942427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1" name="Arc 50"/>
          <p:cNvSpPr/>
          <p:nvPr/>
        </p:nvSpPr>
        <p:spPr>
          <a:xfrm flipH="1">
            <a:off x="1763615" y="946936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2" name="Arc 51"/>
          <p:cNvSpPr/>
          <p:nvPr/>
        </p:nvSpPr>
        <p:spPr>
          <a:xfrm flipH="1">
            <a:off x="2554832" y="951445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3" name="Arc 52"/>
          <p:cNvSpPr/>
          <p:nvPr/>
        </p:nvSpPr>
        <p:spPr>
          <a:xfrm flipH="1">
            <a:off x="3346050" y="955954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4" name="Arc 53"/>
          <p:cNvSpPr/>
          <p:nvPr/>
        </p:nvSpPr>
        <p:spPr>
          <a:xfrm flipH="1">
            <a:off x="4137267" y="960463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5" name="Arc 54"/>
          <p:cNvSpPr/>
          <p:nvPr/>
        </p:nvSpPr>
        <p:spPr>
          <a:xfrm flipH="1">
            <a:off x="4928485" y="964972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6" name="Arc 55"/>
          <p:cNvSpPr/>
          <p:nvPr/>
        </p:nvSpPr>
        <p:spPr>
          <a:xfrm flipH="1">
            <a:off x="5719702" y="969481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7" name="Arc 56"/>
          <p:cNvSpPr/>
          <p:nvPr/>
        </p:nvSpPr>
        <p:spPr>
          <a:xfrm flipH="1">
            <a:off x="6510920" y="973990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8" name="Arc 67"/>
          <p:cNvSpPr/>
          <p:nvPr/>
        </p:nvSpPr>
        <p:spPr>
          <a:xfrm flipH="1">
            <a:off x="1403473" y="3595067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9" name="Arc 68"/>
          <p:cNvSpPr/>
          <p:nvPr/>
        </p:nvSpPr>
        <p:spPr>
          <a:xfrm flipH="1">
            <a:off x="2194691" y="3599576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0" name="Arc 69"/>
          <p:cNvSpPr/>
          <p:nvPr/>
        </p:nvSpPr>
        <p:spPr>
          <a:xfrm flipH="1">
            <a:off x="2985908" y="3604085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1" name="Arc 70"/>
          <p:cNvSpPr/>
          <p:nvPr/>
        </p:nvSpPr>
        <p:spPr>
          <a:xfrm flipH="1">
            <a:off x="3777126" y="3608594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2" name="Arc 71"/>
          <p:cNvSpPr/>
          <p:nvPr/>
        </p:nvSpPr>
        <p:spPr>
          <a:xfrm flipH="1">
            <a:off x="4568343" y="3613103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3" name="Arc 72"/>
          <p:cNvSpPr/>
          <p:nvPr/>
        </p:nvSpPr>
        <p:spPr>
          <a:xfrm flipH="1">
            <a:off x="5359561" y="3617612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4" name="Arc 73"/>
          <p:cNvSpPr/>
          <p:nvPr/>
        </p:nvSpPr>
        <p:spPr>
          <a:xfrm flipH="1">
            <a:off x="6150778" y="3622121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605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837714" cy="5524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	Follow the jumps and count along the number line.</a:t>
            </a: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 What do you notice?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	Follow the jumps and count along the number line.</a:t>
            </a: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8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4) What do you notice this time?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3"/>
          <a:srcRect r="11671" b="-4460"/>
          <a:stretch/>
        </p:blipFill>
        <p:spPr>
          <a:xfrm>
            <a:off x="773959" y="1068039"/>
            <a:ext cx="6741453" cy="1026054"/>
          </a:xfrm>
          <a:prstGeom prst="rect">
            <a:avLst/>
          </a:prstGeom>
        </p:spPr>
      </p:pic>
      <p:sp>
        <p:nvSpPr>
          <p:cNvPr id="50" name="Arc 49"/>
          <p:cNvSpPr/>
          <p:nvPr/>
        </p:nvSpPr>
        <p:spPr>
          <a:xfrm flipH="1">
            <a:off x="972397" y="942427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1" name="Arc 50"/>
          <p:cNvSpPr/>
          <p:nvPr/>
        </p:nvSpPr>
        <p:spPr>
          <a:xfrm flipH="1">
            <a:off x="1763615" y="946936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2" name="Arc 51"/>
          <p:cNvSpPr/>
          <p:nvPr/>
        </p:nvSpPr>
        <p:spPr>
          <a:xfrm flipH="1">
            <a:off x="2554832" y="951445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3" name="Arc 52"/>
          <p:cNvSpPr/>
          <p:nvPr/>
        </p:nvSpPr>
        <p:spPr>
          <a:xfrm flipH="1">
            <a:off x="3346050" y="955954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4" name="Arc 53"/>
          <p:cNvSpPr/>
          <p:nvPr/>
        </p:nvSpPr>
        <p:spPr>
          <a:xfrm flipH="1">
            <a:off x="4137267" y="960463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5" name="Arc 54"/>
          <p:cNvSpPr/>
          <p:nvPr/>
        </p:nvSpPr>
        <p:spPr>
          <a:xfrm flipH="1">
            <a:off x="4928485" y="964972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6" name="Arc 55"/>
          <p:cNvSpPr/>
          <p:nvPr/>
        </p:nvSpPr>
        <p:spPr>
          <a:xfrm flipH="1">
            <a:off x="5719702" y="969481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7" name="Arc 56"/>
          <p:cNvSpPr/>
          <p:nvPr/>
        </p:nvSpPr>
        <p:spPr>
          <a:xfrm flipH="1">
            <a:off x="6510920" y="973990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 rotWithShape="1">
          <a:blip r:embed="rId3"/>
          <a:srcRect r="11671" b="-4460"/>
          <a:stretch/>
        </p:blipFill>
        <p:spPr>
          <a:xfrm>
            <a:off x="800085" y="3720679"/>
            <a:ext cx="6741453" cy="1026054"/>
          </a:xfrm>
          <a:prstGeom prst="rect">
            <a:avLst/>
          </a:prstGeom>
        </p:spPr>
      </p:pic>
      <p:sp>
        <p:nvSpPr>
          <p:cNvPr id="68" name="Arc 67"/>
          <p:cNvSpPr/>
          <p:nvPr/>
        </p:nvSpPr>
        <p:spPr>
          <a:xfrm flipH="1">
            <a:off x="1403473" y="3595067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69" name="Arc 68"/>
          <p:cNvSpPr/>
          <p:nvPr/>
        </p:nvSpPr>
        <p:spPr>
          <a:xfrm flipH="1">
            <a:off x="2194691" y="3599576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0" name="Arc 69"/>
          <p:cNvSpPr/>
          <p:nvPr/>
        </p:nvSpPr>
        <p:spPr>
          <a:xfrm flipH="1">
            <a:off x="2985908" y="3604085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1" name="Arc 70"/>
          <p:cNvSpPr/>
          <p:nvPr/>
        </p:nvSpPr>
        <p:spPr>
          <a:xfrm flipH="1">
            <a:off x="3777126" y="3608594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2" name="Arc 71"/>
          <p:cNvSpPr/>
          <p:nvPr/>
        </p:nvSpPr>
        <p:spPr>
          <a:xfrm flipH="1">
            <a:off x="4568343" y="3613103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3" name="Arc 72"/>
          <p:cNvSpPr/>
          <p:nvPr/>
        </p:nvSpPr>
        <p:spPr>
          <a:xfrm flipH="1">
            <a:off x="5359561" y="3617612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4" name="Arc 73"/>
          <p:cNvSpPr/>
          <p:nvPr/>
        </p:nvSpPr>
        <p:spPr>
          <a:xfrm flipH="1">
            <a:off x="6150778" y="3622121"/>
            <a:ext cx="791218" cy="800115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504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776" y="1065363"/>
            <a:ext cx="1459906" cy="100818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3" y="1117608"/>
            <a:ext cx="1334621" cy="921666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286175" y="554594"/>
            <a:ext cx="62536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Dora and Teddy are hiding number shapes around the garden.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04434" y="2255945"/>
            <a:ext cx="75004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 														  2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3 														  4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5							  						      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051" y="1400285"/>
            <a:ext cx="1976794" cy="149464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541" y="2028924"/>
            <a:ext cx="1028003" cy="144854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07" y="1992563"/>
            <a:ext cx="1928580" cy="188840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864" y="1576056"/>
            <a:ext cx="1767865" cy="204911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82" y="1975944"/>
            <a:ext cx="1832150" cy="261161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052" y="4651830"/>
            <a:ext cx="2492880" cy="161470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59" r="21131"/>
          <a:stretch/>
        </p:blipFill>
        <p:spPr>
          <a:xfrm rot="5400000">
            <a:off x="5933060" y="3698721"/>
            <a:ext cx="2017918" cy="288031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56" y="4259436"/>
            <a:ext cx="1575484" cy="222576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882"/>
          <a:stretch/>
        </p:blipFill>
        <p:spPr>
          <a:xfrm>
            <a:off x="2660141" y="5138879"/>
            <a:ext cx="2492880" cy="9222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44444E-6 L -0.29375 0.4493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87" y="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7.40741E-7 L 0.23403 0.3180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33333E-6 L 0.03959 0.3733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1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2222E-6 L 0.56285 0.2363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42" y="1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111E-6 L -0.05625 0.3534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" y="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3763B5D9-4529-43C3-85F3-1EB25A748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502" y="1388662"/>
            <a:ext cx="1000238" cy="209963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1CB256B-634F-496C-AD90-0BF49C7078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636" y="1871726"/>
            <a:ext cx="900214" cy="16038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DC261D4-DFB9-4EB9-B42E-5594272836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91" y="2189225"/>
            <a:ext cx="900214" cy="128319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A2D0216-522E-478D-82A5-CD28B3BE312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18"/>
          <a:stretch/>
        </p:blipFill>
        <p:spPr>
          <a:xfrm>
            <a:off x="1530123" y="2547938"/>
            <a:ext cx="940615" cy="86098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7BBD3B3-FFC4-4642-8740-23623E9E84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892" y="1382336"/>
            <a:ext cx="1007578" cy="210596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502EDB9-1426-4A0F-864D-A0B8625063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476" y="1784717"/>
            <a:ext cx="979400" cy="170040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8DD8860-A10D-490D-BD81-FA3BF3B8ACD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125" y="1016000"/>
            <a:ext cx="2561454" cy="363525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12F9EDA-370A-4F2E-B927-899C29124D6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365" y="2472185"/>
            <a:ext cx="862952" cy="100023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68A13A5-A1A2-45F4-A173-00089EBE627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13" y="2754381"/>
            <a:ext cx="942321" cy="71248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4579D63-8679-4090-AE45-5560078B308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57" y="2749165"/>
            <a:ext cx="514569" cy="725075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2903684" y="587782"/>
            <a:ext cx="2747816" cy="4236964"/>
            <a:chOff x="3257188" y="1301654"/>
            <a:chExt cx="2040807" cy="2809220"/>
          </a:xfrm>
        </p:grpSpPr>
        <p:sp>
          <p:nvSpPr>
            <p:cNvPr id="3" name="Rounded Rectangle 2"/>
            <p:cNvSpPr/>
            <p:nvPr/>
          </p:nvSpPr>
          <p:spPr>
            <a:xfrm>
              <a:off x="3263985" y="1301654"/>
              <a:ext cx="2027733" cy="966126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3270262" y="2298260"/>
              <a:ext cx="2027733" cy="885744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3257188" y="3225130"/>
              <a:ext cx="2027733" cy="885744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039634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10" fill="hold"/>
                                        <p:tgtEl>
                                          <p:spTgt spid="30"/>
                                        </p:tgtEl>
                                      </p:cBhvr>
                                      <p:by x="35000" y="3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2.77778E-6 0.25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7.40741E-7 L 2.77556E-17 0.25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8148E-6 L 5E-6 0.25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-8.33333E-7 0.25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-1.66667E-6 0.25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1000" fill="hold"/>
                                        <p:tgtEl>
                                          <p:spTgt spid="3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5550" y="316855"/>
            <a:ext cx="691927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children are playing a game.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They need to get into pairs.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Do we have an odd amount of children or an even amount of children?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08252" y="1279962"/>
            <a:ext cx="1395030" cy="16640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89761" y="1374052"/>
            <a:ext cx="1380371" cy="16960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88" y="2657268"/>
            <a:ext cx="1427798" cy="15686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018" y="1307904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31" y="2121670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320" y="1428788"/>
            <a:ext cx="1382571" cy="1518968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2341312" y="1273521"/>
            <a:ext cx="1983691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843751" y="2973231"/>
            <a:ext cx="2563730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384193" y="1269351"/>
            <a:ext cx="1983691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187202" y="2981397"/>
            <a:ext cx="2427619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996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0.04132 -0.0148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-74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3073 0.0856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28" y="4282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6146 0.0574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287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-0.05642 -0.0097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0" y="-48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1962 0.1238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6181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0.02673 0.0722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7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27165" y="316855"/>
            <a:ext cx="645604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Jack has to go.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children continue playing.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They need to get into pairs.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Do we have an odd amount of children or an even amount of children?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0967" y="2020788"/>
            <a:ext cx="1395030" cy="153265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47609" y="1530267"/>
            <a:ext cx="1380371" cy="16960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948" y="3140598"/>
            <a:ext cx="1315077" cy="15686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789" y="1465592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5" y="282929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31" y="2121670"/>
            <a:ext cx="1405916" cy="169592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320" y="1912118"/>
            <a:ext cx="1382571" cy="1518968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843751" y="2973231"/>
            <a:ext cx="2563730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384193" y="2050909"/>
            <a:ext cx="1983691" cy="1413817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187202" y="3551969"/>
            <a:ext cx="2427619" cy="1486939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535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0.80642 -0.149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312" y="-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0.12778 0.1002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89" y="500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6146 0.0574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287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-0.05625 0.0178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" y="88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1962 0.1238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6181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22222E-6 L 0.02673 0.0722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7" y="361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Here are 5 flowers.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Can the flowers be shared 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equally between 2 pots.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15" name="Trapezoid 14"/>
          <p:cNvSpPr/>
          <p:nvPr/>
        </p:nvSpPr>
        <p:spPr>
          <a:xfrm rot="10800000">
            <a:off x="5495374" y="2581486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rapezoid 15"/>
          <p:cNvSpPr/>
          <p:nvPr/>
        </p:nvSpPr>
        <p:spPr>
          <a:xfrm rot="10800000">
            <a:off x="6361927" y="2581485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19244" y="56762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2942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865AB92-622D-4143-8BF1-C1F04B8EFCDA}"/>
              </a:ext>
            </a:extLst>
          </p:cNvPr>
          <p:cNvSpPr/>
          <p:nvPr/>
        </p:nvSpPr>
        <p:spPr>
          <a:xfrm>
            <a:off x="575733" y="1253067"/>
            <a:ext cx="5181600" cy="865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650" y="368300"/>
            <a:ext cx="762549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Here are 5 flowers.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flowers cannot be shared equally between 2 pots.</a:t>
            </a:r>
          </a:p>
          <a:p>
            <a:endParaRPr lang="en-GB" sz="1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5 is an odd number.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204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55650" y="371646"/>
                <a:ext cx="7625490" cy="54784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Here are 12 flowers.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There are 6 pots of 2   </a:t>
                </a: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The flowers can be shared equally between 2 pots.</a:t>
                </a:r>
              </a:p>
              <a:p>
                <a:endParaRPr lang="en-GB" sz="14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12 is an even number.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650" y="371646"/>
                <a:ext cx="7625490" cy="5478423"/>
              </a:xfrm>
              <a:prstGeom prst="rect">
                <a:avLst/>
              </a:prstGeom>
              <a:blipFill>
                <a:blip r:embed="rId5"/>
                <a:stretch>
                  <a:fillRect l="-1679" t="-1224" b="-21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>
            <a:extLst>
              <a:ext uri="{FF2B5EF4-FFF2-40B4-BE49-F238E27FC236}">
                <a16:creationId xmlns:a16="http://schemas.microsoft.com/office/drawing/2014/main" id="{9F05F612-0287-4F48-89A6-5BC2CFCBA1E3}"/>
              </a:ext>
            </a:extLst>
          </p:cNvPr>
          <p:cNvSpPr/>
          <p:nvPr/>
        </p:nvSpPr>
        <p:spPr>
          <a:xfrm>
            <a:off x="575733" y="1253067"/>
            <a:ext cx="5181600" cy="865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9"/>
          <a:srcRect l="5239" t="29600" r="32383" b="-4460"/>
          <a:stretch/>
        </p:blipFill>
        <p:spPr>
          <a:xfrm>
            <a:off x="1436914" y="1946365"/>
            <a:ext cx="5290457" cy="8171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45237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if we had 14 flowers?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if we had 15 flowers?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What if we had 16 flowers?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826" y="903060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796" y="927996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725" y="862309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98" y="93222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991" y="957792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890" y="895702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585" y="916582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546" y="932227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167" y="93700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137" y="961945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066" y="89625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887" y="953113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9719" y="1989087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53181" y="213177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873" y="915607"/>
            <a:ext cx="1140722" cy="130138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61248" y="374053"/>
            <a:ext cx="7970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odd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056926" y="2474522"/>
            <a:ext cx="9412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even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056926" y="3363219"/>
            <a:ext cx="7970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odd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061248" y="4181719"/>
            <a:ext cx="9412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even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7"/>
          <a:srcRect l="5238" t="29600" r="27486" b="-4460"/>
          <a:stretch/>
        </p:blipFill>
        <p:spPr>
          <a:xfrm>
            <a:off x="1361123" y="1985878"/>
            <a:ext cx="5849573" cy="8376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005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23" grpId="0"/>
      <p:bldP spid="23" grpId="1"/>
      <p:bldP spid="23" grpId="2"/>
      <p:bldP spid="23" grpId="3"/>
      <p:bldP spid="3" grpId="0"/>
      <p:bldP spid="26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724" y="2680030"/>
            <a:ext cx="1365062" cy="28531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5320" y="1033100"/>
            <a:ext cx="973642" cy="6829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465" y="1788290"/>
            <a:ext cx="779027" cy="11005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25" y="2633094"/>
            <a:ext cx="779027" cy="11005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583" y="2680030"/>
            <a:ext cx="779027" cy="1100572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2283112" y="1882608"/>
            <a:ext cx="1592598" cy="1834103"/>
            <a:chOff x="3919009" y="368300"/>
            <a:chExt cx="1592598" cy="1834103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2580" y="368300"/>
              <a:ext cx="779027" cy="1100572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9009" y="482814"/>
              <a:ext cx="779027" cy="1100572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8796" y="1101831"/>
              <a:ext cx="779027" cy="1100572"/>
            </a:xfrm>
            <a:prstGeom prst="rect">
              <a:avLst/>
            </a:prstGeom>
          </p:spPr>
        </p:pic>
      </p:grpSp>
      <p:sp>
        <p:nvSpPr>
          <p:cNvPr id="3" name="Rounded Rectangular Callout 2"/>
          <p:cNvSpPr/>
          <p:nvPr/>
        </p:nvSpPr>
        <p:spPr>
          <a:xfrm>
            <a:off x="2390502" y="467374"/>
            <a:ext cx="5721531" cy="1248634"/>
          </a:xfrm>
          <a:prstGeom prst="wedgeRoundRectCallout">
            <a:avLst>
              <a:gd name="adj1" fmla="val -59599"/>
              <a:gd name="adj2" fmla="val 27976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know 6 is an even number because I can split 6 cubes into 2 equal groups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2390502" y="467374"/>
            <a:ext cx="5721531" cy="1248634"/>
          </a:xfrm>
          <a:prstGeom prst="wedgeRoundRectCallout">
            <a:avLst>
              <a:gd name="adj1" fmla="val -59599"/>
              <a:gd name="adj2" fmla="val 27976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know 10 is an even number but I can’t split this 10 into 2 equal pieces, it’s too tough!</a:t>
            </a:r>
          </a:p>
        </p:txBody>
      </p:sp>
      <p:cxnSp>
        <p:nvCxnSpPr>
          <p:cNvPr id="16" name="Straight Connector 15"/>
          <p:cNvCxnSpPr>
            <a:stCxn id="9" idx="2"/>
            <a:endCxn id="9" idx="0"/>
          </p:cNvCxnSpPr>
          <p:nvPr/>
        </p:nvCxnSpPr>
        <p:spPr>
          <a:xfrm flipV="1">
            <a:off x="4460255" y="2680030"/>
            <a:ext cx="0" cy="2853155"/>
          </a:xfrm>
          <a:prstGeom prst="line">
            <a:avLst/>
          </a:prstGeom>
          <a:ln w="381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961" y="4519144"/>
            <a:ext cx="703435" cy="9912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71" y="4519143"/>
            <a:ext cx="703435" cy="9912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961" y="4023541"/>
            <a:ext cx="703435" cy="9912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71" y="4023540"/>
            <a:ext cx="703435" cy="9912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961" y="3527938"/>
            <a:ext cx="703435" cy="9912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71" y="3527937"/>
            <a:ext cx="703435" cy="99120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961" y="3032335"/>
            <a:ext cx="703435" cy="99120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71" y="3032334"/>
            <a:ext cx="703435" cy="99120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961" y="2536730"/>
            <a:ext cx="703435" cy="99120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71" y="2536729"/>
            <a:ext cx="703435" cy="9912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07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85185E-6 L 0.15903 -1.85185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0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300"/>
                            </p:stCondLst>
                            <p:childTnLst>
                              <p:par>
                                <p:cTn id="69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600"/>
                            </p:stCondLst>
                            <p:childTnLst>
                              <p:par>
                                <p:cTn id="72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90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 L 0.25 0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22222E-6 L 0.25 2.22222E-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0.25 -4.07407E-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L 0.25 -1.85185E-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25 3.7037E-7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5320" y="1033100"/>
            <a:ext cx="973642" cy="68290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390502" y="467374"/>
            <a:ext cx="5721531" cy="1248634"/>
          </a:xfrm>
          <a:prstGeom prst="wedgeRoundRectCallout">
            <a:avLst>
              <a:gd name="adj1" fmla="val -59599"/>
              <a:gd name="adj2" fmla="val 27976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So….if 10 is even, then 20 must be even too, and 30 and 40?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20" y="2085143"/>
            <a:ext cx="1423525" cy="29753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481" y="2085143"/>
            <a:ext cx="1423525" cy="29753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43" y="2085143"/>
            <a:ext cx="1423525" cy="29753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806" y="2085143"/>
            <a:ext cx="1423525" cy="2975351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2390501" y="467374"/>
            <a:ext cx="5721531" cy="1248634"/>
          </a:xfrm>
          <a:prstGeom prst="wedgeRoundRectCallout">
            <a:avLst>
              <a:gd name="adj1" fmla="val -59599"/>
              <a:gd name="adj2" fmla="val 27976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If I add any of these pieces, is my number still even?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913" y="1482055"/>
            <a:ext cx="1505170" cy="11380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278" y="1562322"/>
            <a:ext cx="1346086" cy="156023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288" y="1655667"/>
            <a:ext cx="1401155" cy="19885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4019" y="1094251"/>
            <a:ext cx="1437864" cy="24963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2027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3.61111E-6 0.1944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2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8.33333E-7 0.1944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2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-1.11111E-6 0.1944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2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3.05556E-6 0.1944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266648" y="233230"/>
            <a:ext cx="815545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Whitney is making a number pattern.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numbers greater than 40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could be in the pattern?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B5F976-9348-AD41-A678-A5C94F1B6111}"/>
              </a:ext>
            </a:extLst>
          </p:cNvPr>
          <p:cNvSpPr txBox="1"/>
          <p:nvPr/>
        </p:nvSpPr>
        <p:spPr>
          <a:xfrm>
            <a:off x="1335506" y="1669125"/>
            <a:ext cx="8139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4000" dirty="0">
                <a:latin typeface="Comic Sans MS" panose="030F0702030302020204" pitchFamily="66" charset="0"/>
              </a:rPr>
              <a:t>,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4000" dirty="0">
                <a:latin typeface="Comic Sans MS" panose="030F0702030302020204" pitchFamily="66" charset="0"/>
              </a:rPr>
              <a:t>, 6, 8, 10, 12,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14</a:t>
            </a:r>
            <a:r>
              <a:rPr lang="en-GB" sz="4000" dirty="0">
                <a:latin typeface="Comic Sans MS" panose="030F0702030302020204" pitchFamily="66" charset="0"/>
              </a:rPr>
              <a:t>,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16</a:t>
            </a:r>
            <a:r>
              <a:rPr lang="en-GB" sz="4000" dirty="0">
                <a:latin typeface="Comic Sans MS" panose="030F0702030302020204" pitchFamily="66" charset="0"/>
              </a:rPr>
              <a:t>, 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18</a:t>
            </a:r>
            <a:r>
              <a:rPr lang="en-GB" sz="4000" dirty="0">
                <a:latin typeface="Comic Sans MS" panose="030F0702030302020204" pitchFamily="66" charset="0"/>
              </a:rPr>
              <a:t>,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414831" y="1799744"/>
            <a:ext cx="380999" cy="545431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0" name="Rounded Rectangle 9"/>
          <p:cNvSpPr/>
          <p:nvPr/>
        </p:nvSpPr>
        <p:spPr>
          <a:xfrm>
            <a:off x="1964272" y="1799744"/>
            <a:ext cx="380999" cy="545431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1" name="Rounded Rectangle 10"/>
          <p:cNvSpPr/>
          <p:nvPr/>
        </p:nvSpPr>
        <p:spPr>
          <a:xfrm>
            <a:off x="5514080" y="1728810"/>
            <a:ext cx="574322" cy="545431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2" name="Rounded Rectangle 11"/>
          <p:cNvSpPr/>
          <p:nvPr/>
        </p:nvSpPr>
        <p:spPr>
          <a:xfrm>
            <a:off x="6331574" y="1728810"/>
            <a:ext cx="574322" cy="545431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3" name="Rounded Rectangle 12"/>
          <p:cNvSpPr/>
          <p:nvPr/>
        </p:nvSpPr>
        <p:spPr>
          <a:xfrm>
            <a:off x="7145143" y="1728810"/>
            <a:ext cx="574322" cy="545431"/>
          </a:xfrm>
          <a:prstGeom prst="round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B5F976-9348-AD41-A678-A5C94F1B6111}"/>
              </a:ext>
            </a:extLst>
          </p:cNvPr>
          <p:cNvSpPr txBox="1"/>
          <p:nvPr/>
        </p:nvSpPr>
        <p:spPr>
          <a:xfrm>
            <a:off x="1613506" y="4287026"/>
            <a:ext cx="64358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4</a:t>
            </a:r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4800" dirty="0">
                <a:latin typeface="Comic Sans MS" panose="030F0702030302020204" pitchFamily="66" charset="0"/>
              </a:rPr>
              <a:t>, 4</a:t>
            </a:r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4800" dirty="0">
                <a:latin typeface="Comic Sans MS" panose="030F0702030302020204" pitchFamily="66" charset="0"/>
              </a:rPr>
              <a:t>, 4</a:t>
            </a:r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4800" dirty="0">
                <a:latin typeface="Comic Sans MS" panose="030F0702030302020204" pitchFamily="66" charset="0"/>
              </a:rPr>
              <a:t>, 4</a:t>
            </a:r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r>
              <a:rPr lang="en-GB" sz="4800" dirty="0">
                <a:latin typeface="Comic Sans MS" panose="030F0702030302020204" pitchFamily="66" charset="0"/>
              </a:rPr>
              <a:t>, 5</a:t>
            </a:r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4800" dirty="0">
                <a:latin typeface="Comic Sans MS" panose="030F0702030302020204" pitchFamily="66" charset="0"/>
              </a:rPr>
              <a:t>...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1CCE2ED-1357-6149-A197-847BD2611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5605" y="529128"/>
            <a:ext cx="903784" cy="90378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076523D-98B9-804E-A6FD-5FC441DAAFF2}"/>
              </a:ext>
            </a:extLst>
          </p:cNvPr>
          <p:cNvSpPr txBox="1"/>
          <p:nvPr/>
        </p:nvSpPr>
        <p:spPr>
          <a:xfrm>
            <a:off x="4885510" y="724745"/>
            <a:ext cx="2260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435" y="649248"/>
            <a:ext cx="1375243" cy="16959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2526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 animBg="1"/>
      <p:bldP spid="10" grpId="0" animBg="1"/>
      <p:bldP spid="11" grpId="0" animBg="1"/>
      <p:bldP spid="12" grpId="0" animBg="1"/>
      <p:bldP spid="13" grpId="0" animBg="1"/>
      <p:bldP spid="14" grpId="0"/>
      <p:bldP spid="16" grpId="0"/>
      <p:bldP spid="16" grpId="1"/>
      <p:bldP spid="16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23853926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4|1.4|1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1.6|1.6|3.3|5.3|8.4|3.5|7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1|1|1.1|0.8|0.8|0.9|0.9|0.8|5.6|7.8|6.2|1.7|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35.1|1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7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.1|1.1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0.5|2.6|0.6|1.4|0.6|1|0.5|0.8|0.6|0.8|0.6|7.3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5.7|14.4|4.2|0.9|6.4|9.9|1.8|1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3.5|9.5|7.6|19.1|6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2|0.6|15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6.9|11.9|1.7|6.7|4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9E1A6E-AF11-4411-8C25-4FDB800637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terms/"/>
    <ds:schemaRef ds:uri="http://purl.org/dc/dcmitype/"/>
    <ds:schemaRef ds:uri="8fba47cf-d4c2-4342-84d4-550bc2b4b2fe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94a41c2b-c9a4-4155-9cd3-2586bd5a7cc7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10179</TotalTime>
  <Words>465</Words>
  <Application>Microsoft Office PowerPoint</Application>
  <PresentationFormat>On-screen Show (4:3)</PresentationFormat>
  <Paragraphs>136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King BTP</cp:lastModifiedBy>
  <cp:revision>265</cp:revision>
  <dcterms:created xsi:type="dcterms:W3CDTF">2019-07-05T11:02:13Z</dcterms:created>
  <dcterms:modified xsi:type="dcterms:W3CDTF">2021-01-12T13:13:03Z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