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73" r:id="rId2"/>
    <p:sldId id="276" r:id="rId3"/>
    <p:sldId id="259" r:id="rId4"/>
    <p:sldId id="260" r:id="rId5"/>
    <p:sldId id="261" r:id="rId6"/>
    <p:sldId id="263" r:id="rId7"/>
    <p:sldId id="264" r:id="rId8"/>
    <p:sldId id="265" r:id="rId9"/>
    <p:sldId id="277" r:id="rId10"/>
    <p:sldId id="274" r:id="rId11"/>
    <p:sldId id="27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2" d="100"/>
          <a:sy n="82" d="100"/>
        </p:scale>
        <p:origin x="-26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02B1E4D-0B9C-4EC1-94CA-B7AF0B43E7E2}" type="datetimeFigureOut">
              <a:rPr lang="en-GB" smtClean="0"/>
              <a:t>23/01/2021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94D3AAD0-28DC-4CA3-BA90-DAA37B368FE3}"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5562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2B1E4D-0B9C-4EC1-94CA-B7AF0B43E7E2}" type="datetimeFigureOut">
              <a:rPr lang="en-GB" smtClean="0"/>
              <a:t>23/01/2021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691957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2B1E4D-0B9C-4EC1-94CA-B7AF0B43E7E2}" type="datetimeFigureOut">
              <a:rPr lang="en-GB" smtClean="0"/>
              <a:t>23/01/2021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6907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2B1E4D-0B9C-4EC1-94CA-B7AF0B43E7E2}" type="datetimeFigureOut">
              <a:rPr lang="en-GB" smtClean="0"/>
              <a:t>23/01/2021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2239451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2B1E4D-0B9C-4EC1-94CA-B7AF0B43E7E2}" type="datetimeFigureOut">
              <a:rPr lang="en-GB" smtClean="0"/>
              <a:t>23/01/2021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3308000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2B1E4D-0B9C-4EC1-94CA-B7AF0B43E7E2}" type="datetimeFigureOut">
              <a:rPr lang="en-GB" smtClean="0"/>
              <a:t>23/01/2021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420316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2B1E4D-0B9C-4EC1-94CA-B7AF0B43E7E2}" type="datetimeFigureOut">
              <a:rPr lang="en-GB" smtClean="0"/>
              <a:t>23/01/2021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3823630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02B1E4D-0B9C-4EC1-94CA-B7AF0B43E7E2}" type="datetimeFigureOut">
              <a:rPr lang="en-GB" smtClean="0"/>
              <a:t>23/01/2021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341884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02B1E4D-0B9C-4EC1-94CA-B7AF0B43E7E2}" type="datetimeFigureOut">
              <a:rPr lang="en-GB" smtClean="0"/>
              <a:t>23/01/2021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1037450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2B1E4D-0B9C-4EC1-94CA-B7AF0B43E7E2}" type="datetimeFigureOut">
              <a:rPr lang="en-GB" smtClean="0"/>
              <a:t>23/01/2021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1773891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2B1E4D-0B9C-4EC1-94CA-B7AF0B43E7E2}" type="datetimeFigureOut">
              <a:rPr lang="en-GB" smtClean="0"/>
              <a:t>23/01/2021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D3AAD0-28DC-4CA3-BA90-DAA37B368FE3}" type="slidenum">
              <a:rPr lang="en-GB" smtClean="0"/>
              <a:t>‹#›</a:t>
            </a:fld>
            <a:endParaRPr lang="en-GB"/>
          </a:p>
        </p:txBody>
      </p:sp>
    </p:spTree>
    <p:extLst>
      <p:ext uri="{BB962C8B-B14F-4D97-AF65-F5344CB8AC3E}">
        <p14:creationId xmlns:p14="http://schemas.microsoft.com/office/powerpoint/2010/main" val="4115836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02B1E4D-0B9C-4EC1-94CA-B7AF0B43E7E2}" type="datetimeFigureOut">
              <a:rPr lang="en-GB" smtClean="0"/>
              <a:t>23/01/2021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94D3AAD0-28DC-4CA3-BA90-DAA37B368FE3}" type="slidenum">
              <a:rPr lang="en-GB" smtClean="0"/>
              <a:t>‹#›</a:t>
            </a:fld>
            <a:endParaRPr lang="en-GB"/>
          </a:p>
        </p:txBody>
      </p:sp>
    </p:spTree>
    <p:extLst>
      <p:ext uri="{BB962C8B-B14F-4D97-AF65-F5344CB8AC3E}">
        <p14:creationId xmlns:p14="http://schemas.microsoft.com/office/powerpoint/2010/main" val="1969322723"/>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94F4F1BF-EC9A-4E47-8A09-201F0F67DC82}"/>
              </a:ext>
            </a:extLst>
          </p:cNvPr>
          <p:cNvSpPr txBox="1">
            <a:spLocks/>
          </p:cNvSpPr>
          <p:nvPr/>
        </p:nvSpPr>
        <p:spPr>
          <a:xfrm>
            <a:off x="884582" y="172278"/>
            <a:ext cx="10422835" cy="1219199"/>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sz="6000" u="sng" dirty="0" smtClean="0">
                <a:solidFill>
                  <a:schemeClr val="tx1"/>
                </a:solidFill>
                <a:latin typeface="Comic Sans MS" panose="030F0702030302020204" pitchFamily="66" charset="0"/>
                <a:cs typeface="Dubai" panose="020B0503030403030204" pitchFamily="34" charset="-78"/>
              </a:rPr>
              <a:t>Tuesday 26</a:t>
            </a:r>
            <a:r>
              <a:rPr lang="en-GB" sz="6000" u="sng" baseline="30000" dirty="0" smtClean="0">
                <a:solidFill>
                  <a:schemeClr val="tx1"/>
                </a:solidFill>
                <a:latin typeface="Comic Sans MS" panose="030F0702030302020204" pitchFamily="66" charset="0"/>
                <a:cs typeface="Dubai" panose="020B0503030403030204" pitchFamily="34" charset="-78"/>
              </a:rPr>
              <a:t>th </a:t>
            </a:r>
            <a:r>
              <a:rPr lang="en-GB" sz="6000" u="sng" dirty="0">
                <a:solidFill>
                  <a:schemeClr val="tx1"/>
                </a:solidFill>
                <a:latin typeface="Comic Sans MS" panose="030F0702030302020204" pitchFamily="66" charset="0"/>
                <a:cs typeface="Dubai" panose="020B0503030403030204" pitchFamily="34" charset="-78"/>
              </a:rPr>
              <a:t>January 2021</a:t>
            </a:r>
          </a:p>
        </p:txBody>
      </p:sp>
      <p:sp>
        <p:nvSpPr>
          <p:cNvPr id="5" name="Title 1">
            <a:extLst>
              <a:ext uri="{FF2B5EF4-FFF2-40B4-BE49-F238E27FC236}">
                <a16:creationId xmlns:a16="http://schemas.microsoft.com/office/drawing/2014/main" xmlns="" id="{EF4A258D-640E-4160-8C12-991A8BF4F503}"/>
              </a:ext>
            </a:extLst>
          </p:cNvPr>
          <p:cNvSpPr txBox="1">
            <a:spLocks/>
          </p:cNvSpPr>
          <p:nvPr/>
        </p:nvSpPr>
        <p:spPr>
          <a:xfrm>
            <a:off x="884582" y="2017643"/>
            <a:ext cx="10058400" cy="1782418"/>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r>
              <a:rPr lang="en-GB" sz="4000" dirty="0">
                <a:solidFill>
                  <a:schemeClr val="tx1"/>
                </a:solidFill>
                <a:latin typeface="Comic Sans MS" panose="030F0702030302020204" pitchFamily="66" charset="0"/>
                <a:cs typeface="Dubai" panose="020B0503030403030204" pitchFamily="34" charset="-78"/>
              </a:rPr>
              <a:t>LO: </a:t>
            </a:r>
            <a:r>
              <a:rPr lang="en-GB" sz="4000" dirty="0" smtClean="0">
                <a:solidFill>
                  <a:schemeClr val="tx1"/>
                </a:solidFill>
                <a:latin typeface="Comic Sans MS" panose="030F0702030302020204" pitchFamily="66" charset="0"/>
                <a:ea typeface="+mn-lt"/>
                <a:cs typeface="+mn-lt"/>
              </a:rPr>
              <a:t>To consider a situation from a character’s viewpoint. </a:t>
            </a:r>
            <a:endParaRPr lang="en-GB" sz="4000" dirty="0">
              <a:solidFill>
                <a:schemeClr val="tx1"/>
              </a:solidFill>
              <a:latin typeface="Comic Sans MS" panose="030F0702030302020204" pitchFamily="66" charset="0"/>
              <a:cs typeface="Dubai" panose="020B0503030403030204" pitchFamily="34" charset="-78"/>
            </a:endParaRPr>
          </a:p>
        </p:txBody>
      </p:sp>
    </p:spTree>
    <p:extLst>
      <p:ext uri="{BB962C8B-B14F-4D97-AF65-F5344CB8AC3E}">
        <p14:creationId xmlns:p14="http://schemas.microsoft.com/office/powerpoint/2010/main" val="13724854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8653" y="752354"/>
            <a:ext cx="10776031" cy="3539430"/>
          </a:xfrm>
          <a:prstGeom prst="rect">
            <a:avLst/>
          </a:prstGeom>
          <a:noFill/>
        </p:spPr>
        <p:txBody>
          <a:bodyPr wrap="square" rtlCol="0">
            <a:spAutoFit/>
          </a:bodyPr>
          <a:lstStyle/>
          <a:p>
            <a:r>
              <a:rPr lang="en-GB" sz="3200" dirty="0" smtClean="0">
                <a:latin typeface="Comic Sans MS" pitchFamily="66" charset="0"/>
              </a:rPr>
              <a:t>In the story ‘The Invisible Lizard’ Napoleon is trying to get the attention of the other creatures in the rainforest, but no matter what he </a:t>
            </a:r>
            <a:r>
              <a:rPr lang="en-GB" sz="3200" dirty="0" smtClean="0">
                <a:latin typeface="Comic Sans MS" pitchFamily="66" charset="0"/>
              </a:rPr>
              <a:t>did, </a:t>
            </a:r>
            <a:r>
              <a:rPr lang="en-GB" sz="3200" dirty="0" smtClean="0">
                <a:latin typeface="Comic Sans MS" pitchFamily="66" charset="0"/>
              </a:rPr>
              <a:t>nobody noticed him. </a:t>
            </a:r>
          </a:p>
          <a:p>
            <a:endParaRPr lang="en-GB" sz="3200" dirty="0">
              <a:latin typeface="Comic Sans MS" pitchFamily="66" charset="0"/>
            </a:endParaRPr>
          </a:p>
          <a:p>
            <a:endParaRPr lang="en-GB" sz="3200" dirty="0" smtClean="0">
              <a:latin typeface="Comic Sans MS" pitchFamily="66" charset="0"/>
            </a:endParaRPr>
          </a:p>
          <a:p>
            <a:r>
              <a:rPr lang="en-GB" sz="3200" dirty="0" smtClean="0">
                <a:latin typeface="Comic Sans MS" pitchFamily="66" charset="0"/>
              </a:rPr>
              <a:t>Let’s take a look at some of the things he did. </a:t>
            </a:r>
            <a:endParaRPr lang="en-GB" sz="3200" dirty="0">
              <a:latin typeface="Comic Sans MS" pitchFamily="66" charset="0"/>
            </a:endParaRPr>
          </a:p>
        </p:txBody>
      </p:sp>
    </p:spTree>
    <p:extLst>
      <p:ext uri="{BB962C8B-B14F-4D97-AF65-F5344CB8AC3E}">
        <p14:creationId xmlns:p14="http://schemas.microsoft.com/office/powerpoint/2010/main" val="3621066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A09CB9-F2B1-4A24-A3FA-F27A1CFDD95A}"/>
              </a:ext>
            </a:extLst>
          </p:cNvPr>
          <p:cNvSpPr>
            <a:spLocks noGrp="1"/>
          </p:cNvSpPr>
          <p:nvPr>
            <p:ph type="title"/>
          </p:nvPr>
        </p:nvSpPr>
        <p:spPr/>
        <p:txBody>
          <a:bodyPr/>
          <a:lstStyle/>
          <a:p>
            <a:r>
              <a:rPr lang="en-GB" dirty="0" smtClean="0"/>
              <a:t>He tried speaking to the animals.</a:t>
            </a:r>
            <a:endParaRPr lang="en-GB" dirty="0"/>
          </a:p>
        </p:txBody>
      </p:sp>
      <p:pic>
        <p:nvPicPr>
          <p:cNvPr id="4" name="Picture 3">
            <a:extLst>
              <a:ext uri="{FF2B5EF4-FFF2-40B4-BE49-F238E27FC236}">
                <a16:creationId xmlns:a16="http://schemas.microsoft.com/office/drawing/2014/main" xmlns="" id="{83CD1F6A-A6E1-4361-98C9-FADC1F9A8E3A}"/>
              </a:ext>
            </a:extLst>
          </p:cNvPr>
          <p:cNvPicPr>
            <a:picLocks noChangeAspect="1"/>
          </p:cNvPicPr>
          <p:nvPr/>
        </p:nvPicPr>
        <p:blipFill rotWithShape="1">
          <a:blip r:embed="rId2"/>
          <a:srcRect l="12826" t="12542" r="12391" b="9911"/>
          <a:stretch/>
        </p:blipFill>
        <p:spPr>
          <a:xfrm>
            <a:off x="1175472" y="2011101"/>
            <a:ext cx="9924649" cy="4459147"/>
          </a:xfrm>
          <a:prstGeom prst="rect">
            <a:avLst/>
          </a:prstGeom>
        </p:spPr>
      </p:pic>
    </p:spTree>
    <p:extLst>
      <p:ext uri="{BB962C8B-B14F-4D97-AF65-F5344CB8AC3E}">
        <p14:creationId xmlns:p14="http://schemas.microsoft.com/office/powerpoint/2010/main" val="1100686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34ECC9-A502-4009-B874-A51783483DAB}"/>
              </a:ext>
            </a:extLst>
          </p:cNvPr>
          <p:cNvSpPr>
            <a:spLocks noGrp="1"/>
          </p:cNvSpPr>
          <p:nvPr>
            <p:ph type="title"/>
          </p:nvPr>
        </p:nvSpPr>
        <p:spPr/>
        <p:txBody>
          <a:bodyPr/>
          <a:lstStyle/>
          <a:p>
            <a:r>
              <a:rPr lang="en-GB" dirty="0" smtClean="0"/>
              <a:t>He waved at the animals.</a:t>
            </a:r>
            <a:endParaRPr lang="en-GB" dirty="0"/>
          </a:p>
        </p:txBody>
      </p:sp>
      <p:pic>
        <p:nvPicPr>
          <p:cNvPr id="4" name="Picture 3">
            <a:extLst>
              <a:ext uri="{FF2B5EF4-FFF2-40B4-BE49-F238E27FC236}">
                <a16:creationId xmlns:a16="http://schemas.microsoft.com/office/drawing/2014/main" xmlns="" id="{B248A7A0-0E8E-4B9C-8E45-E1D05857F1B8}"/>
              </a:ext>
            </a:extLst>
          </p:cNvPr>
          <p:cNvPicPr>
            <a:picLocks noChangeAspect="1"/>
          </p:cNvPicPr>
          <p:nvPr/>
        </p:nvPicPr>
        <p:blipFill rotWithShape="1">
          <a:blip r:embed="rId2"/>
          <a:srcRect l="12826" t="14089" r="12717" b="9911"/>
          <a:stretch/>
        </p:blipFill>
        <p:spPr>
          <a:xfrm>
            <a:off x="1724627" y="1959015"/>
            <a:ext cx="7893933" cy="4440338"/>
          </a:xfrm>
          <a:prstGeom prst="rect">
            <a:avLst/>
          </a:prstGeom>
        </p:spPr>
      </p:pic>
    </p:spTree>
    <p:extLst>
      <p:ext uri="{BB962C8B-B14F-4D97-AF65-F5344CB8AC3E}">
        <p14:creationId xmlns:p14="http://schemas.microsoft.com/office/powerpoint/2010/main" val="904755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42C37E-9002-4708-8CFF-CFE3C672B11F}"/>
              </a:ext>
            </a:extLst>
          </p:cNvPr>
          <p:cNvSpPr>
            <a:spLocks noGrp="1"/>
          </p:cNvSpPr>
          <p:nvPr>
            <p:ph type="title"/>
          </p:nvPr>
        </p:nvSpPr>
        <p:spPr/>
        <p:txBody>
          <a:bodyPr/>
          <a:lstStyle/>
          <a:p>
            <a:r>
              <a:rPr lang="en-GB" dirty="0" smtClean="0"/>
              <a:t>He flashed his flashiest colours.</a:t>
            </a:r>
            <a:endParaRPr lang="en-GB" dirty="0"/>
          </a:p>
        </p:txBody>
      </p:sp>
      <p:pic>
        <p:nvPicPr>
          <p:cNvPr id="4" name="Picture 3">
            <a:extLst>
              <a:ext uri="{FF2B5EF4-FFF2-40B4-BE49-F238E27FC236}">
                <a16:creationId xmlns:a16="http://schemas.microsoft.com/office/drawing/2014/main" xmlns="" id="{01B60DB8-0AE7-430A-AFB3-5813854A6A3E}"/>
              </a:ext>
            </a:extLst>
          </p:cNvPr>
          <p:cNvPicPr>
            <a:picLocks noChangeAspect="1"/>
          </p:cNvPicPr>
          <p:nvPr/>
        </p:nvPicPr>
        <p:blipFill rotWithShape="1">
          <a:blip r:embed="rId2"/>
          <a:srcRect l="13750" t="11575" r="12500" b="9911"/>
          <a:stretch/>
        </p:blipFill>
        <p:spPr>
          <a:xfrm>
            <a:off x="1095734" y="2152890"/>
            <a:ext cx="9946513" cy="4253697"/>
          </a:xfrm>
          <a:prstGeom prst="rect">
            <a:avLst/>
          </a:prstGeom>
        </p:spPr>
      </p:pic>
    </p:spTree>
    <p:extLst>
      <p:ext uri="{BB962C8B-B14F-4D97-AF65-F5344CB8AC3E}">
        <p14:creationId xmlns:p14="http://schemas.microsoft.com/office/powerpoint/2010/main" val="2312728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833BB6-709A-4FBB-9C89-63DB9BD72558}"/>
              </a:ext>
            </a:extLst>
          </p:cNvPr>
          <p:cNvSpPr>
            <a:spLocks noGrp="1"/>
          </p:cNvSpPr>
          <p:nvPr>
            <p:ph type="title"/>
          </p:nvPr>
        </p:nvSpPr>
        <p:spPr/>
        <p:txBody>
          <a:bodyPr/>
          <a:lstStyle/>
          <a:p>
            <a:r>
              <a:rPr lang="en-GB" dirty="0" smtClean="0"/>
              <a:t>He wove a welcome mat.</a:t>
            </a:r>
            <a:endParaRPr lang="en-GB" dirty="0"/>
          </a:p>
        </p:txBody>
      </p:sp>
      <p:pic>
        <p:nvPicPr>
          <p:cNvPr id="4" name="Picture 3">
            <a:extLst>
              <a:ext uri="{FF2B5EF4-FFF2-40B4-BE49-F238E27FC236}">
                <a16:creationId xmlns:a16="http://schemas.microsoft.com/office/drawing/2014/main" xmlns="" id="{4A0E8A12-5ED3-430C-9DDF-B98F05759CE8}"/>
              </a:ext>
            </a:extLst>
          </p:cNvPr>
          <p:cNvPicPr>
            <a:picLocks noChangeAspect="1"/>
          </p:cNvPicPr>
          <p:nvPr/>
        </p:nvPicPr>
        <p:blipFill rotWithShape="1">
          <a:blip r:embed="rId2"/>
          <a:srcRect l="12609" t="13509" r="13749" b="9911"/>
          <a:stretch/>
        </p:blipFill>
        <p:spPr>
          <a:xfrm>
            <a:off x="861748" y="2152891"/>
            <a:ext cx="10249948" cy="4246902"/>
          </a:xfrm>
          <a:prstGeom prst="rect">
            <a:avLst/>
          </a:prstGeom>
        </p:spPr>
      </p:pic>
    </p:spTree>
    <p:extLst>
      <p:ext uri="{BB962C8B-B14F-4D97-AF65-F5344CB8AC3E}">
        <p14:creationId xmlns:p14="http://schemas.microsoft.com/office/powerpoint/2010/main" val="3220817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0EB241-638C-471F-852D-99E6EDA4379B}"/>
              </a:ext>
            </a:extLst>
          </p:cNvPr>
          <p:cNvSpPr>
            <a:spLocks noGrp="1"/>
          </p:cNvSpPr>
          <p:nvPr>
            <p:ph type="title"/>
          </p:nvPr>
        </p:nvSpPr>
        <p:spPr/>
        <p:txBody>
          <a:bodyPr/>
          <a:lstStyle/>
          <a:p>
            <a:r>
              <a:rPr lang="en-GB" dirty="0" smtClean="0"/>
              <a:t>He made a trumpet flower birdbath.</a:t>
            </a:r>
            <a:endParaRPr lang="en-GB" dirty="0"/>
          </a:p>
        </p:txBody>
      </p:sp>
      <p:pic>
        <p:nvPicPr>
          <p:cNvPr id="4" name="Picture 3">
            <a:extLst>
              <a:ext uri="{FF2B5EF4-FFF2-40B4-BE49-F238E27FC236}">
                <a16:creationId xmlns:a16="http://schemas.microsoft.com/office/drawing/2014/main" xmlns="" id="{2DF5B51E-3CF2-4689-A4DA-7CAEA130155F}"/>
              </a:ext>
            </a:extLst>
          </p:cNvPr>
          <p:cNvPicPr>
            <a:picLocks noChangeAspect="1"/>
          </p:cNvPicPr>
          <p:nvPr/>
        </p:nvPicPr>
        <p:blipFill rotWithShape="1">
          <a:blip r:embed="rId2"/>
          <a:srcRect l="12500" t="14476" r="12826" b="9911"/>
          <a:stretch/>
        </p:blipFill>
        <p:spPr>
          <a:xfrm>
            <a:off x="1076443" y="1849055"/>
            <a:ext cx="10139423" cy="4488083"/>
          </a:xfrm>
          <a:prstGeom prst="rect">
            <a:avLst/>
          </a:prstGeom>
        </p:spPr>
      </p:pic>
    </p:spTree>
    <p:extLst>
      <p:ext uri="{BB962C8B-B14F-4D97-AF65-F5344CB8AC3E}">
        <p14:creationId xmlns:p14="http://schemas.microsoft.com/office/powerpoint/2010/main" val="215945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0FF6F0-834D-41C6-ADA7-CC484DE977EC}"/>
              </a:ext>
            </a:extLst>
          </p:cNvPr>
          <p:cNvSpPr>
            <a:spLocks noGrp="1"/>
          </p:cNvSpPr>
          <p:nvPr>
            <p:ph type="title"/>
          </p:nvPr>
        </p:nvSpPr>
        <p:spPr/>
        <p:txBody>
          <a:bodyPr/>
          <a:lstStyle/>
          <a:p>
            <a:r>
              <a:rPr lang="en-GB" dirty="0" smtClean="0"/>
              <a:t>He even pulled a funny face. </a:t>
            </a:r>
            <a:endParaRPr lang="en-GB" dirty="0"/>
          </a:p>
        </p:txBody>
      </p:sp>
      <p:pic>
        <p:nvPicPr>
          <p:cNvPr id="4" name="Picture 3">
            <a:extLst>
              <a:ext uri="{FF2B5EF4-FFF2-40B4-BE49-F238E27FC236}">
                <a16:creationId xmlns:a16="http://schemas.microsoft.com/office/drawing/2014/main" xmlns="" id="{756EC974-AAE6-4600-84C6-F08DCF4A3A00}"/>
              </a:ext>
            </a:extLst>
          </p:cNvPr>
          <p:cNvPicPr>
            <a:picLocks noChangeAspect="1"/>
          </p:cNvPicPr>
          <p:nvPr/>
        </p:nvPicPr>
        <p:blipFill rotWithShape="1">
          <a:blip r:embed="rId2"/>
          <a:srcRect l="12717" t="14282" r="12717" b="9911"/>
          <a:stretch/>
        </p:blipFill>
        <p:spPr>
          <a:xfrm>
            <a:off x="972274" y="2227404"/>
            <a:ext cx="10162572" cy="4364378"/>
          </a:xfrm>
          <a:prstGeom prst="rect">
            <a:avLst/>
          </a:prstGeom>
        </p:spPr>
      </p:pic>
    </p:spTree>
    <p:extLst>
      <p:ext uri="{BB962C8B-B14F-4D97-AF65-F5344CB8AC3E}">
        <p14:creationId xmlns:p14="http://schemas.microsoft.com/office/powerpoint/2010/main" val="2146769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7630" y="497711"/>
            <a:ext cx="10660284" cy="3170099"/>
          </a:xfrm>
          <a:prstGeom prst="rect">
            <a:avLst/>
          </a:prstGeom>
          <a:noFill/>
        </p:spPr>
        <p:txBody>
          <a:bodyPr wrap="square" rtlCol="0">
            <a:spAutoFit/>
          </a:bodyPr>
          <a:lstStyle/>
          <a:p>
            <a:r>
              <a:rPr lang="en-GB" sz="4000" dirty="0" smtClean="0">
                <a:latin typeface="Comic Sans MS" pitchFamily="66" charset="0"/>
              </a:rPr>
              <a:t>None of Napoleon’s ideas seemed to work. </a:t>
            </a:r>
          </a:p>
          <a:p>
            <a:endParaRPr lang="en-GB" sz="4000" dirty="0">
              <a:latin typeface="Comic Sans MS" pitchFamily="66" charset="0"/>
            </a:endParaRPr>
          </a:p>
          <a:p>
            <a:r>
              <a:rPr lang="en-GB" sz="4000" dirty="0" smtClean="0">
                <a:latin typeface="Comic Sans MS" pitchFamily="66" charset="0"/>
              </a:rPr>
              <a:t>Discuss – What would you do if you were Napoleon. How could you make the other creatures notice you?</a:t>
            </a:r>
            <a:endParaRPr lang="en-GB" sz="4000" dirty="0">
              <a:latin typeface="Comic Sans MS" pitchFamily="66" charset="0"/>
            </a:endParaRPr>
          </a:p>
        </p:txBody>
      </p:sp>
      <p:pic>
        <p:nvPicPr>
          <p:cNvPr id="4" name="Picture 3">
            <a:extLst>
              <a:ext uri="{FF2B5EF4-FFF2-40B4-BE49-F238E27FC236}">
                <a16:creationId xmlns:a16="http://schemas.microsoft.com/office/drawing/2014/main" xmlns="" id="{8803BEA6-CD51-4D30-BCEA-0DEDD1CA9EF4}"/>
              </a:ext>
            </a:extLst>
          </p:cNvPr>
          <p:cNvPicPr>
            <a:picLocks noChangeAspect="1"/>
          </p:cNvPicPr>
          <p:nvPr/>
        </p:nvPicPr>
        <p:blipFill rotWithShape="1">
          <a:blip r:embed="rId2"/>
          <a:srcRect l="12826" t="14282" r="51270" b="9911"/>
          <a:stretch/>
        </p:blipFill>
        <p:spPr>
          <a:xfrm>
            <a:off x="6455457" y="3149843"/>
            <a:ext cx="2680183" cy="3130952"/>
          </a:xfrm>
          <a:prstGeom prst="rect">
            <a:avLst/>
          </a:prstGeom>
        </p:spPr>
      </p:pic>
    </p:spTree>
    <p:extLst>
      <p:ext uri="{BB962C8B-B14F-4D97-AF65-F5344CB8AC3E}">
        <p14:creationId xmlns:p14="http://schemas.microsoft.com/office/powerpoint/2010/main" val="1241160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00D69A-BFFF-402E-9732-46C453AEA02D}"/>
              </a:ext>
            </a:extLst>
          </p:cNvPr>
          <p:cNvSpPr>
            <a:spLocks noGrp="1"/>
          </p:cNvSpPr>
          <p:nvPr>
            <p:ph type="title"/>
          </p:nvPr>
        </p:nvSpPr>
        <p:spPr>
          <a:xfrm>
            <a:off x="1066800" y="265239"/>
            <a:ext cx="10058400" cy="972354"/>
          </a:xfrm>
        </p:spPr>
        <p:txBody>
          <a:bodyPr>
            <a:normAutofit/>
          </a:bodyPr>
          <a:lstStyle/>
          <a:p>
            <a:pPr algn="ctr"/>
            <a:r>
              <a:rPr lang="en-US" sz="6000" b="1" u="sng" dirty="0">
                <a:solidFill>
                  <a:schemeClr val="tx1"/>
                </a:solidFill>
                <a:latin typeface="Comic Sans MS" panose="030F0702030302020204" pitchFamily="66" charset="0"/>
              </a:rPr>
              <a:t>Your Task Today</a:t>
            </a:r>
            <a:endParaRPr lang="en-GB" sz="6000" b="1" u="sng" dirty="0">
              <a:solidFill>
                <a:schemeClr val="tx1"/>
              </a:solidFill>
              <a:latin typeface="Comic Sans MS" panose="030F0702030302020204" pitchFamily="66" charset="0"/>
            </a:endParaRPr>
          </a:p>
        </p:txBody>
      </p:sp>
      <p:sp>
        <p:nvSpPr>
          <p:cNvPr id="4" name="Content Placeholder 2">
            <a:extLst>
              <a:ext uri="{FF2B5EF4-FFF2-40B4-BE49-F238E27FC236}">
                <a16:creationId xmlns:a16="http://schemas.microsoft.com/office/drawing/2014/main" xmlns="" id="{93B7D5BE-7CF5-4133-9CBB-A99F3FEF989A}"/>
              </a:ext>
            </a:extLst>
          </p:cNvPr>
          <p:cNvSpPr>
            <a:spLocks noGrp="1"/>
          </p:cNvSpPr>
          <p:nvPr>
            <p:ph idx="1"/>
          </p:nvPr>
        </p:nvSpPr>
        <p:spPr>
          <a:xfrm>
            <a:off x="781878" y="1832586"/>
            <a:ext cx="5178890" cy="3283423"/>
          </a:xfrm>
        </p:spPr>
        <p:txBody>
          <a:bodyPr>
            <a:noAutofit/>
          </a:bodyPr>
          <a:lstStyle/>
          <a:p>
            <a:pPr>
              <a:lnSpc>
                <a:spcPct val="100000"/>
              </a:lnSpc>
              <a:buFont typeface="Arial" panose="020B0604020202020204" pitchFamily="34" charset="0"/>
              <a:buChar char="•"/>
            </a:pPr>
            <a:r>
              <a:rPr lang="en-US" sz="2400" dirty="0" smtClean="0">
                <a:solidFill>
                  <a:schemeClr val="tx1"/>
                </a:solidFill>
                <a:latin typeface="Comic Sans MS" panose="030F0702030302020204" pitchFamily="66" charset="0"/>
              </a:rPr>
              <a:t>Draw and label a picture of what Napoleon should do next to attract the attention of the other animals in the rainforest.</a:t>
            </a:r>
          </a:p>
          <a:p>
            <a:pPr>
              <a:lnSpc>
                <a:spcPct val="100000"/>
              </a:lnSpc>
              <a:buFont typeface="Arial" panose="020B0604020202020204" pitchFamily="34" charset="0"/>
              <a:buChar char="•"/>
            </a:pPr>
            <a:r>
              <a:rPr lang="en-US" sz="2400" dirty="0" smtClean="0">
                <a:solidFill>
                  <a:schemeClr val="tx1"/>
                </a:solidFill>
                <a:latin typeface="Comic Sans MS" panose="030F0702030302020204" pitchFamily="66" charset="0"/>
              </a:rPr>
              <a:t>Next explain what he should do. You might want to use sequencing words such as first, next, then, after that, finally.</a:t>
            </a:r>
            <a:endParaRPr lang="en-US" sz="2400" dirty="0">
              <a:solidFill>
                <a:schemeClr val="tx1"/>
              </a:solidFill>
              <a:latin typeface="Comic Sans MS" panose="030F0702030302020204" pitchFamily="66" charset="0"/>
            </a:endParaRPr>
          </a:p>
        </p:txBody>
      </p:sp>
      <p:sp>
        <p:nvSpPr>
          <p:cNvPr id="5" name="Right Arrow 6">
            <a:extLst>
              <a:ext uri="{FF2B5EF4-FFF2-40B4-BE49-F238E27FC236}">
                <a16:creationId xmlns:a16="http://schemas.microsoft.com/office/drawing/2014/main" xmlns="" id="{6515C93B-BDB4-4374-A1F3-3D215508DE0B}"/>
              </a:ext>
            </a:extLst>
          </p:cNvPr>
          <p:cNvSpPr/>
          <p:nvPr/>
        </p:nvSpPr>
        <p:spPr>
          <a:xfrm>
            <a:off x="5960767" y="3640483"/>
            <a:ext cx="1039091" cy="1662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388" t="1593" r="3484" b="1"/>
          <a:stretch/>
        </p:blipFill>
        <p:spPr bwMode="auto">
          <a:xfrm>
            <a:off x="7292051" y="1215342"/>
            <a:ext cx="4317357" cy="5099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Connector 6"/>
          <p:cNvCxnSpPr/>
          <p:nvPr/>
        </p:nvCxnSpPr>
        <p:spPr>
          <a:xfrm>
            <a:off x="7292051" y="1215342"/>
            <a:ext cx="431735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7013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7BC9F0-B11F-452D-84E9-3089B88D4B06}"/>
              </a:ext>
            </a:extLst>
          </p:cNvPr>
          <p:cNvSpPr>
            <a:spLocks noGrp="1"/>
          </p:cNvSpPr>
          <p:nvPr>
            <p:ph type="title"/>
          </p:nvPr>
        </p:nvSpPr>
        <p:spPr>
          <a:xfrm>
            <a:off x="1097280" y="286604"/>
            <a:ext cx="10058400" cy="998858"/>
          </a:xfrm>
        </p:spPr>
        <p:txBody>
          <a:bodyPr>
            <a:normAutofit/>
          </a:bodyPr>
          <a:lstStyle/>
          <a:p>
            <a:pPr algn="ctr"/>
            <a:r>
              <a:rPr lang="en-GB" sz="6000" u="sng" dirty="0" smtClean="0">
                <a:solidFill>
                  <a:schemeClr val="tx1"/>
                </a:solidFill>
                <a:latin typeface="Comic Sans MS" panose="030F0702030302020204" pitchFamily="66" charset="0"/>
              </a:rPr>
              <a:t>Example</a:t>
            </a:r>
            <a:endParaRPr lang="en-GB" sz="6000" u="sng" dirty="0">
              <a:solidFill>
                <a:schemeClr val="tx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BF9DD936-18FE-4DCE-A2F1-D9C4E83521CE}"/>
              </a:ext>
            </a:extLst>
          </p:cNvPr>
          <p:cNvSpPr>
            <a:spLocks noGrp="1"/>
          </p:cNvSpPr>
          <p:nvPr>
            <p:ph idx="1"/>
          </p:nvPr>
        </p:nvSpPr>
        <p:spPr>
          <a:xfrm>
            <a:off x="289368" y="1756459"/>
            <a:ext cx="11597832" cy="4038600"/>
          </a:xfrm>
        </p:spPr>
        <p:txBody>
          <a:bodyPr>
            <a:normAutofit lnSpcReduction="10000"/>
          </a:bodyPr>
          <a:lstStyle/>
          <a:p>
            <a:pPr marL="0" indent="0">
              <a:buNone/>
            </a:pPr>
            <a:r>
              <a:rPr lang="en-GB" sz="3200" dirty="0" smtClean="0">
                <a:solidFill>
                  <a:srgbClr val="FF0000"/>
                </a:solidFill>
                <a:latin typeface="Comic Sans MS" panose="030F0702030302020204" pitchFamily="66" charset="0"/>
              </a:rPr>
              <a:t>First</a:t>
            </a:r>
            <a:r>
              <a:rPr lang="en-GB" sz="3200" dirty="0" smtClean="0">
                <a:solidFill>
                  <a:schemeClr val="tx1"/>
                </a:solidFill>
                <a:latin typeface="Comic Sans MS" panose="030F0702030302020204" pitchFamily="66" charset="0"/>
              </a:rPr>
              <a:t> Napoleon should collect some enormous leaves, vines and strong branches. </a:t>
            </a:r>
            <a:r>
              <a:rPr lang="en-GB" sz="3200" dirty="0" smtClean="0">
                <a:solidFill>
                  <a:srgbClr val="FF0000"/>
                </a:solidFill>
                <a:latin typeface="Comic Sans MS" panose="030F0702030302020204" pitchFamily="66" charset="0"/>
              </a:rPr>
              <a:t>Then</a:t>
            </a:r>
            <a:r>
              <a:rPr lang="en-GB" sz="3200" dirty="0" smtClean="0">
                <a:solidFill>
                  <a:schemeClr val="tx1"/>
                </a:solidFill>
                <a:latin typeface="Comic Sans MS" panose="030F0702030302020204" pitchFamily="66" charset="0"/>
              </a:rPr>
              <a:t> he should use the vines to tie the branches and leaves together to make a parachute. </a:t>
            </a:r>
            <a:r>
              <a:rPr lang="en-GB" sz="3200" dirty="0" smtClean="0">
                <a:solidFill>
                  <a:srgbClr val="FF0000"/>
                </a:solidFill>
                <a:latin typeface="Comic Sans MS" panose="030F0702030302020204" pitchFamily="66" charset="0"/>
              </a:rPr>
              <a:t>Next</a:t>
            </a:r>
            <a:r>
              <a:rPr lang="en-GB" sz="3200" dirty="0" smtClean="0">
                <a:solidFill>
                  <a:schemeClr val="tx1"/>
                </a:solidFill>
                <a:latin typeface="Comic Sans MS" panose="030F0702030302020204" pitchFamily="66" charset="0"/>
              </a:rPr>
              <a:t> he should collect some of the most colourful flower petals he can find. </a:t>
            </a:r>
            <a:r>
              <a:rPr lang="en-GB" sz="3200" dirty="0" smtClean="0">
                <a:solidFill>
                  <a:srgbClr val="FF0000"/>
                </a:solidFill>
                <a:latin typeface="Comic Sans MS" panose="030F0702030302020204" pitchFamily="66" charset="0"/>
              </a:rPr>
              <a:t>After that </a:t>
            </a:r>
            <a:r>
              <a:rPr lang="en-GB" sz="3200" dirty="0" smtClean="0">
                <a:solidFill>
                  <a:schemeClr val="tx1"/>
                </a:solidFill>
                <a:latin typeface="Comic Sans MS" panose="030F0702030302020204" pitchFamily="66" charset="0"/>
              </a:rPr>
              <a:t>he should carry the parachute and petals to the top of the tallest tree he can find. </a:t>
            </a:r>
            <a:r>
              <a:rPr lang="en-GB" sz="3200" dirty="0" smtClean="0">
                <a:solidFill>
                  <a:srgbClr val="FF0000"/>
                </a:solidFill>
                <a:latin typeface="Comic Sans MS" panose="030F0702030302020204" pitchFamily="66" charset="0"/>
              </a:rPr>
              <a:t>Finally</a:t>
            </a:r>
            <a:r>
              <a:rPr lang="en-GB" sz="3200" dirty="0" smtClean="0">
                <a:solidFill>
                  <a:schemeClr val="tx1"/>
                </a:solidFill>
                <a:latin typeface="Comic Sans MS" panose="030F0702030302020204" pitchFamily="66" charset="0"/>
              </a:rPr>
              <a:t> he should use the parachute to safely jump out of the tree while letting go of the beautiful petals. All of the animals will notice him when he appears to make it rain all of the colours of the rainbow. </a:t>
            </a:r>
            <a:endParaRPr lang="en-GB" sz="3200" dirty="0">
              <a:solidFill>
                <a:schemeClr val="tx1"/>
              </a:solidFill>
              <a:latin typeface="Comic Sans MS" panose="030F0702030302020204" pitchFamily="66" charset="0"/>
            </a:endParaRPr>
          </a:p>
          <a:p>
            <a:pPr marL="0" indent="0">
              <a:buNone/>
            </a:pPr>
            <a:endParaRPr lang="en-GB" sz="4000" dirty="0">
              <a:solidFill>
                <a:schemeClr val="tx1"/>
              </a:solidFill>
              <a:latin typeface="Comic Sans MS" panose="030F0702030302020204" pitchFamily="66" charset="0"/>
            </a:endParaRPr>
          </a:p>
          <a:p>
            <a:pPr marL="0" indent="0">
              <a:buNone/>
            </a:pPr>
            <a:endParaRPr lang="en-GB" sz="40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625811780"/>
      </p:ext>
    </p:extLst>
  </p:cSld>
  <p:clrMapOvr>
    <a:masterClrMapping/>
  </p:clrMapOvr>
  <p:timing>
    <p:tnLst>
      <p:par>
        <p:cTn id="1" dur="indefinite" restart="never" nodeType="tmRoot"/>
      </p:par>
    </p:tn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103</TotalTime>
  <Words>292</Words>
  <Application>Microsoft Office PowerPoint</Application>
  <PresentationFormat>Custom</PresentationFormat>
  <Paragraphs>20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Basis</vt:lpstr>
      <vt:lpstr>PowerPoint Presentation</vt:lpstr>
      <vt:lpstr>PowerPoint Presentation</vt:lpstr>
      <vt:lpstr>He tried speaking to the animals.</vt:lpstr>
      <vt:lpstr>He waved at the animals.</vt:lpstr>
      <vt:lpstr>He flashed his flashiest colours.</vt:lpstr>
      <vt:lpstr>He wove a welcome mat.</vt:lpstr>
      <vt:lpstr>He made a trumpet flower birdbath.</vt:lpstr>
      <vt:lpstr>He even pulled a funny face. </vt:lpstr>
      <vt:lpstr>PowerPoint Presentation</vt:lpstr>
      <vt:lpstr>Your Task Today</vt:lpstr>
      <vt:lpstr>Example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13</cp:revision>
  <dcterms:created xsi:type="dcterms:W3CDTF">2021-01-20T19:36:15Z</dcterms:created>
  <dcterms:modified xsi:type="dcterms:W3CDTF">2021-01-23T23:24:01Z</dcterms:modified>
</cp:coreProperties>
</file>