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89" r:id="rId6"/>
    <p:sldId id="282" r:id="rId7"/>
    <p:sldId id="290" r:id="rId8"/>
    <p:sldId id="284" r:id="rId9"/>
    <p:sldId id="288" r:id="rId10"/>
    <p:sldId id="277" r:id="rId11"/>
    <p:sldId id="286"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uffy" panose="020B0603060100000000" pitchFamily="34" charset="0"/>
      <p:regular r:id="rId19"/>
      <p:bold r:id="rId20"/>
      <p:italic r:id="rId21"/>
      <p:boldItalic r:id="rId22"/>
    </p:embeddedFont>
    <p:embeddedFont>
      <p:font typeface="Tuffy-TTF" panose="020B0603060100000000" pitchFamily="34" charset="0"/>
      <p:regular r:id="rId23"/>
      <p:bold r:id="rId24"/>
      <p:italic r:id="rId25"/>
      <p:boldItalic r:id="rId26"/>
    </p:embeddedFont>
    <p:embeddedFont>
      <p:font typeface="Twinkl" pitchFamily="2"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29C"/>
    <a:srgbClr val="D9D9D9"/>
    <a:srgbClr val="007AC3"/>
    <a:srgbClr val="87BD31"/>
    <a:srgbClr val="0079C3"/>
    <a:srgbClr val="FFE76D"/>
    <a:srgbClr val="072F54"/>
    <a:srgbClr val="003464"/>
    <a:srgbClr val="004382"/>
    <a:srgbClr val="4EB2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112" d="100"/>
          <a:sy n="112" d="100"/>
        </p:scale>
        <p:origin x="1254" y="96"/>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10/07/2019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10/07/2019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winkl.co.uk/resources/planit-maths-primary-teaching-resources/planit-maths-primary-teaching-resources-year-5/planit-maths-primary-teaching-resources-year-5-geometry---position-and-direction" TargetMode="External"/><Relationship Id="rId1" Type="http://schemas.openxmlformats.org/officeDocument/2006/relationships/slideLayout" Target="../slideLayouts/slideLayout4.xml"/><Relationship Id="rId5" Type="http://schemas.openxmlformats.org/officeDocument/2006/relationships/image" Target="../media/image24.jpg"/><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National Curriculum Objective</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Identify, describe and represent the position of a shape following a reflection or translation, using the appropriate language, and know that the shape has not changed.</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735604"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373560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553998"/>
          </a:xfrm>
          <a:prstGeom prst="rect">
            <a:avLst/>
          </a:prstGeom>
          <a:noFill/>
        </p:spPr>
        <p:txBody>
          <a:bodyPr wrap="square" lIns="0" tIns="0" rIns="0" bIns="0" rtlCol="0">
            <a:spAutoFit/>
          </a:bodyPr>
          <a:lstStyle/>
          <a:p>
            <a:r>
              <a:rPr lang="en-GB" dirty="0"/>
              <a:t>Working with your learning partner, write an explanation of how to plot the coordinates (2,4).</a:t>
            </a:r>
          </a:p>
        </p:txBody>
      </p:sp>
      <p:sp>
        <p:nvSpPr>
          <p:cNvPr id="9" name="Rectangle 8">
            <a:extLst>
              <a:ext uri="{FF2B5EF4-FFF2-40B4-BE49-F238E27FC236}">
                <a16:creationId xmlns:a16="http://schemas.microsoft.com/office/drawing/2014/main" id="{E5E5634B-6C24-4FE1-872F-E58E0676F23F}"/>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pic>
        <p:nvPicPr>
          <p:cNvPr id="10" name="students">
            <a:extLst>
              <a:ext uri="{FF2B5EF4-FFF2-40B4-BE49-F238E27FC236}">
                <a16:creationId xmlns:a16="http://schemas.microsoft.com/office/drawing/2014/main" id="{31578AC4-B3ED-4377-8490-87AE55CF31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6893" y="2523505"/>
            <a:ext cx="3937357" cy="3193999"/>
          </a:xfrm>
          <a:prstGeom prst="rect">
            <a:avLst/>
          </a:prstGeom>
        </p:spPr>
      </p:pic>
      <p:grpSp>
        <p:nvGrpSpPr>
          <p:cNvPr id="106" name="Group 105">
            <a:extLst>
              <a:ext uri="{FF2B5EF4-FFF2-40B4-BE49-F238E27FC236}">
                <a16:creationId xmlns:a16="http://schemas.microsoft.com/office/drawing/2014/main" id="{0ACE424B-B52C-4C94-8BC1-D9D8658775F7}"/>
              </a:ext>
            </a:extLst>
          </p:cNvPr>
          <p:cNvGrpSpPr/>
          <p:nvPr/>
        </p:nvGrpSpPr>
        <p:grpSpPr>
          <a:xfrm>
            <a:off x="923923" y="2609844"/>
            <a:ext cx="3324227" cy="3288116"/>
            <a:chOff x="923923" y="2400294"/>
            <a:chExt cx="3324227" cy="3288116"/>
          </a:xfrm>
        </p:grpSpPr>
        <p:grpSp>
          <p:nvGrpSpPr>
            <p:cNvPr id="104" name="Group 103">
              <a:extLst>
                <a:ext uri="{FF2B5EF4-FFF2-40B4-BE49-F238E27FC236}">
                  <a16:creationId xmlns:a16="http://schemas.microsoft.com/office/drawing/2014/main" id="{0C6E5981-A543-4D26-BFDE-C76B56515B84}"/>
                </a:ext>
              </a:extLst>
            </p:cNvPr>
            <p:cNvGrpSpPr/>
            <p:nvPr/>
          </p:nvGrpSpPr>
          <p:grpSpPr>
            <a:xfrm>
              <a:off x="1195667" y="2400294"/>
              <a:ext cx="3052483" cy="2957034"/>
              <a:chOff x="1290917" y="2898950"/>
              <a:chExt cx="2144433" cy="2077378"/>
            </a:xfrm>
          </p:grpSpPr>
          <p:cxnSp>
            <p:nvCxnSpPr>
              <p:cNvPr id="12" name="Straight Connector 11">
                <a:extLst>
                  <a:ext uri="{FF2B5EF4-FFF2-40B4-BE49-F238E27FC236}">
                    <a16:creationId xmlns:a16="http://schemas.microsoft.com/office/drawing/2014/main" id="{4B59B809-CBB9-4209-85D5-56EAA010FD7F}"/>
                  </a:ext>
                </a:extLst>
              </p:cNvPr>
              <p:cNvCxnSpPr>
                <a:cxnSpLocks/>
              </p:cNvCxnSpPr>
              <p:nvPr/>
            </p:nvCxnSpPr>
            <p:spPr>
              <a:xfrm>
                <a:off x="1299882" y="2901950"/>
                <a:ext cx="0" cy="20743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D2AEC72-4B0A-4568-8555-6752B295C967}"/>
                  </a:ext>
                </a:extLst>
              </p:cNvPr>
              <p:cNvCxnSpPr>
                <a:cxnSpLocks/>
              </p:cNvCxnSpPr>
              <p:nvPr/>
            </p:nvCxnSpPr>
            <p:spPr>
              <a:xfrm>
                <a:off x="1290917" y="4967363"/>
                <a:ext cx="2144433" cy="89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 name="Group 101">
                <a:extLst>
                  <a:ext uri="{FF2B5EF4-FFF2-40B4-BE49-F238E27FC236}">
                    <a16:creationId xmlns:a16="http://schemas.microsoft.com/office/drawing/2014/main" id="{995823B6-4CD3-4570-AC4C-CBDAC6B597FD}"/>
                  </a:ext>
                </a:extLst>
              </p:cNvPr>
              <p:cNvGrpSpPr/>
              <p:nvPr/>
            </p:nvGrpSpPr>
            <p:grpSpPr>
              <a:xfrm>
                <a:off x="1658601" y="2898950"/>
                <a:ext cx="1434876" cy="2077377"/>
                <a:chOff x="1658601" y="2456328"/>
                <a:chExt cx="1434876" cy="2520000"/>
              </a:xfrm>
            </p:grpSpPr>
            <p:cxnSp>
              <p:nvCxnSpPr>
                <p:cNvPr id="17" name="Straight Connector 16">
                  <a:extLst>
                    <a:ext uri="{FF2B5EF4-FFF2-40B4-BE49-F238E27FC236}">
                      <a16:creationId xmlns:a16="http://schemas.microsoft.com/office/drawing/2014/main" id="{C769E78C-86E0-415E-B028-2C6115981BD6}"/>
                    </a:ext>
                  </a:extLst>
                </p:cNvPr>
                <p:cNvCxnSpPr>
                  <a:cxnSpLocks/>
                </p:cNvCxnSpPr>
                <p:nvPr/>
              </p:nvCxnSpPr>
              <p:spPr>
                <a:xfrm>
                  <a:off x="1658601"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BDEF77F-8D1B-4F49-9859-9D89BF0ED48C}"/>
                    </a:ext>
                  </a:extLst>
                </p:cNvPr>
                <p:cNvCxnSpPr>
                  <a:cxnSpLocks/>
                </p:cNvCxnSpPr>
                <p:nvPr/>
              </p:nvCxnSpPr>
              <p:spPr>
                <a:xfrm>
                  <a:off x="2017320"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69E0C5C-799D-4927-970D-D8949CF73395}"/>
                    </a:ext>
                  </a:extLst>
                </p:cNvPr>
                <p:cNvCxnSpPr>
                  <a:cxnSpLocks/>
                </p:cNvCxnSpPr>
                <p:nvPr/>
              </p:nvCxnSpPr>
              <p:spPr>
                <a:xfrm>
                  <a:off x="23760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27D2DE0-DCB3-4678-AF4C-FBBC87C61CDF}"/>
                    </a:ext>
                  </a:extLst>
                </p:cNvPr>
                <p:cNvCxnSpPr>
                  <a:cxnSpLocks/>
                </p:cNvCxnSpPr>
                <p:nvPr/>
              </p:nvCxnSpPr>
              <p:spPr>
                <a:xfrm>
                  <a:off x="27347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C3A42A9-9D39-41CC-A96B-B4C7C975639B}"/>
                    </a:ext>
                  </a:extLst>
                </p:cNvPr>
                <p:cNvCxnSpPr>
                  <a:cxnSpLocks/>
                </p:cNvCxnSpPr>
                <p:nvPr/>
              </p:nvCxnSpPr>
              <p:spPr>
                <a:xfrm>
                  <a:off x="30934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61EBECBC-3D2A-4140-9A1E-06A719589249}"/>
                  </a:ext>
                </a:extLst>
              </p:cNvPr>
              <p:cNvGrpSpPr/>
              <p:nvPr/>
            </p:nvGrpSpPr>
            <p:grpSpPr>
              <a:xfrm rot="5400000">
                <a:off x="1647081" y="2825314"/>
                <a:ext cx="1434878" cy="2141659"/>
                <a:chOff x="2972939" y="2456328"/>
                <a:chExt cx="1434878" cy="2520000"/>
              </a:xfrm>
            </p:grpSpPr>
            <p:cxnSp>
              <p:nvCxnSpPr>
                <p:cNvPr id="26" name="Straight Connector 25">
                  <a:extLst>
                    <a:ext uri="{FF2B5EF4-FFF2-40B4-BE49-F238E27FC236}">
                      <a16:creationId xmlns:a16="http://schemas.microsoft.com/office/drawing/2014/main" id="{893F0EF5-D5A6-4871-A00A-33AC900E51AD}"/>
                    </a:ext>
                  </a:extLst>
                </p:cNvPr>
                <p:cNvCxnSpPr>
                  <a:cxnSpLocks/>
                </p:cNvCxnSpPr>
                <p:nvPr/>
              </p:nvCxnSpPr>
              <p:spPr>
                <a:xfrm>
                  <a:off x="29729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AD2D5F2-5AFD-4112-B3C2-6D42DEDBED3D}"/>
                    </a:ext>
                  </a:extLst>
                </p:cNvPr>
                <p:cNvCxnSpPr>
                  <a:cxnSpLocks/>
                </p:cNvCxnSpPr>
                <p:nvPr/>
              </p:nvCxnSpPr>
              <p:spPr>
                <a:xfrm>
                  <a:off x="33316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D6213F3-0F5B-44CD-8C41-F033F2DEFD46}"/>
                    </a:ext>
                  </a:extLst>
                </p:cNvPr>
                <p:cNvCxnSpPr>
                  <a:cxnSpLocks/>
                </p:cNvCxnSpPr>
                <p:nvPr/>
              </p:nvCxnSpPr>
              <p:spPr>
                <a:xfrm>
                  <a:off x="4049096"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7EFF55F-A6F6-4A34-83B6-A25AD7B339BB}"/>
                    </a:ext>
                  </a:extLst>
                </p:cNvPr>
                <p:cNvCxnSpPr>
                  <a:cxnSpLocks/>
                </p:cNvCxnSpPr>
                <p:nvPr/>
              </p:nvCxnSpPr>
              <p:spPr>
                <a:xfrm>
                  <a:off x="440781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18122FE-6246-4525-8F17-D1D4601857BE}"/>
                    </a:ext>
                  </a:extLst>
                </p:cNvPr>
                <p:cNvCxnSpPr>
                  <a:cxnSpLocks/>
                </p:cNvCxnSpPr>
                <p:nvPr/>
              </p:nvCxnSpPr>
              <p:spPr>
                <a:xfrm>
                  <a:off x="36903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sp>
          <p:nvSpPr>
            <p:cNvPr id="105" name="TextBox 104">
              <a:extLst>
                <a:ext uri="{FF2B5EF4-FFF2-40B4-BE49-F238E27FC236}">
                  <a16:creationId xmlns:a16="http://schemas.microsoft.com/office/drawing/2014/main" id="{9DBD3823-930A-4700-A821-2E2113CC2557}"/>
                </a:ext>
              </a:extLst>
            </p:cNvPr>
            <p:cNvSpPr txBox="1"/>
            <p:nvPr/>
          </p:nvSpPr>
          <p:spPr>
            <a:xfrm>
              <a:off x="923923" y="5305425"/>
              <a:ext cx="352425" cy="382985"/>
            </a:xfrm>
            <a:prstGeom prst="rect">
              <a:avLst/>
            </a:prstGeom>
            <a:noFill/>
          </p:spPr>
          <p:txBody>
            <a:bodyPr wrap="square" rtlCol="0">
              <a:spAutoFit/>
            </a:bodyPr>
            <a:lstStyle/>
            <a:p>
              <a:pPr algn="ctr"/>
              <a:r>
                <a:rPr lang="en-GB" dirty="0"/>
                <a:t>0</a:t>
              </a:r>
            </a:p>
          </p:txBody>
        </p:sp>
        <p:sp>
          <p:nvSpPr>
            <p:cNvPr id="42" name="TextBox 41">
              <a:extLst>
                <a:ext uri="{FF2B5EF4-FFF2-40B4-BE49-F238E27FC236}">
                  <a16:creationId xmlns:a16="http://schemas.microsoft.com/office/drawing/2014/main" id="{01A35B0F-FA07-42CD-A90E-AA0F543C0150}"/>
                </a:ext>
              </a:extLst>
            </p:cNvPr>
            <p:cNvSpPr txBox="1"/>
            <p:nvPr/>
          </p:nvSpPr>
          <p:spPr>
            <a:xfrm>
              <a:off x="1548092" y="5305425"/>
              <a:ext cx="352425" cy="382985"/>
            </a:xfrm>
            <a:prstGeom prst="rect">
              <a:avLst/>
            </a:prstGeom>
            <a:noFill/>
          </p:spPr>
          <p:txBody>
            <a:bodyPr wrap="square" rtlCol="0">
              <a:spAutoFit/>
            </a:bodyPr>
            <a:lstStyle/>
            <a:p>
              <a:pPr algn="ctr"/>
              <a:r>
                <a:rPr lang="en-GB" dirty="0"/>
                <a:t>1</a:t>
              </a:r>
            </a:p>
          </p:txBody>
        </p:sp>
        <p:sp>
          <p:nvSpPr>
            <p:cNvPr id="43" name="TextBox 42">
              <a:extLst>
                <a:ext uri="{FF2B5EF4-FFF2-40B4-BE49-F238E27FC236}">
                  <a16:creationId xmlns:a16="http://schemas.microsoft.com/office/drawing/2014/main" id="{248996E8-18C1-44B4-998C-B0D854328701}"/>
                </a:ext>
              </a:extLst>
            </p:cNvPr>
            <p:cNvSpPr txBox="1"/>
            <p:nvPr/>
          </p:nvSpPr>
          <p:spPr>
            <a:xfrm>
              <a:off x="2053448" y="5305425"/>
              <a:ext cx="352425" cy="382985"/>
            </a:xfrm>
            <a:prstGeom prst="rect">
              <a:avLst/>
            </a:prstGeom>
            <a:noFill/>
          </p:spPr>
          <p:txBody>
            <a:bodyPr wrap="square" rtlCol="0">
              <a:spAutoFit/>
            </a:bodyPr>
            <a:lstStyle/>
            <a:p>
              <a:pPr algn="ctr"/>
              <a:r>
                <a:rPr lang="en-GB" dirty="0"/>
                <a:t>2</a:t>
              </a:r>
            </a:p>
          </p:txBody>
        </p:sp>
        <p:sp>
          <p:nvSpPr>
            <p:cNvPr id="44" name="TextBox 43">
              <a:extLst>
                <a:ext uri="{FF2B5EF4-FFF2-40B4-BE49-F238E27FC236}">
                  <a16:creationId xmlns:a16="http://schemas.microsoft.com/office/drawing/2014/main" id="{FAF33F89-2BC0-4F3F-97AE-4C11CD731EC8}"/>
                </a:ext>
              </a:extLst>
            </p:cNvPr>
            <p:cNvSpPr txBox="1"/>
            <p:nvPr/>
          </p:nvSpPr>
          <p:spPr>
            <a:xfrm>
              <a:off x="2563489" y="5305425"/>
              <a:ext cx="352425" cy="382985"/>
            </a:xfrm>
            <a:prstGeom prst="rect">
              <a:avLst/>
            </a:prstGeom>
            <a:noFill/>
          </p:spPr>
          <p:txBody>
            <a:bodyPr wrap="square" rtlCol="0">
              <a:spAutoFit/>
            </a:bodyPr>
            <a:lstStyle/>
            <a:p>
              <a:pPr algn="ctr"/>
              <a:r>
                <a:rPr lang="en-GB" dirty="0"/>
                <a:t>3</a:t>
              </a:r>
            </a:p>
          </p:txBody>
        </p:sp>
        <p:sp>
          <p:nvSpPr>
            <p:cNvPr id="45" name="TextBox 44">
              <a:extLst>
                <a:ext uri="{FF2B5EF4-FFF2-40B4-BE49-F238E27FC236}">
                  <a16:creationId xmlns:a16="http://schemas.microsoft.com/office/drawing/2014/main" id="{60134B34-1E2F-487D-8D30-F7845D644707}"/>
                </a:ext>
              </a:extLst>
            </p:cNvPr>
            <p:cNvSpPr txBox="1"/>
            <p:nvPr/>
          </p:nvSpPr>
          <p:spPr>
            <a:xfrm>
              <a:off x="3071994" y="5305425"/>
              <a:ext cx="352425" cy="382985"/>
            </a:xfrm>
            <a:prstGeom prst="rect">
              <a:avLst/>
            </a:prstGeom>
            <a:noFill/>
          </p:spPr>
          <p:txBody>
            <a:bodyPr wrap="square" rtlCol="0">
              <a:spAutoFit/>
            </a:bodyPr>
            <a:lstStyle/>
            <a:p>
              <a:pPr algn="ctr"/>
              <a:r>
                <a:rPr lang="en-GB" dirty="0"/>
                <a:t>4</a:t>
              </a:r>
            </a:p>
          </p:txBody>
        </p:sp>
        <p:sp>
          <p:nvSpPr>
            <p:cNvPr id="46" name="TextBox 45">
              <a:extLst>
                <a:ext uri="{FF2B5EF4-FFF2-40B4-BE49-F238E27FC236}">
                  <a16:creationId xmlns:a16="http://schemas.microsoft.com/office/drawing/2014/main" id="{13B583EF-3F74-40BB-A975-FC478993C0E6}"/>
                </a:ext>
              </a:extLst>
            </p:cNvPr>
            <p:cNvSpPr txBox="1"/>
            <p:nvPr/>
          </p:nvSpPr>
          <p:spPr>
            <a:xfrm>
              <a:off x="3588637" y="5305425"/>
              <a:ext cx="352425" cy="382985"/>
            </a:xfrm>
            <a:prstGeom prst="rect">
              <a:avLst/>
            </a:prstGeom>
            <a:noFill/>
          </p:spPr>
          <p:txBody>
            <a:bodyPr wrap="square" rtlCol="0">
              <a:spAutoFit/>
            </a:bodyPr>
            <a:lstStyle/>
            <a:p>
              <a:pPr algn="ctr"/>
              <a:r>
                <a:rPr lang="en-GB" dirty="0"/>
                <a:t>5</a:t>
              </a:r>
            </a:p>
          </p:txBody>
        </p:sp>
        <p:sp>
          <p:nvSpPr>
            <p:cNvPr id="48" name="TextBox 47">
              <a:extLst>
                <a:ext uri="{FF2B5EF4-FFF2-40B4-BE49-F238E27FC236}">
                  <a16:creationId xmlns:a16="http://schemas.microsoft.com/office/drawing/2014/main" id="{78A21FEA-63A6-49B1-AF86-A6EDA6225D32}"/>
                </a:ext>
              </a:extLst>
            </p:cNvPr>
            <p:cNvSpPr txBox="1"/>
            <p:nvPr/>
          </p:nvSpPr>
          <p:spPr>
            <a:xfrm>
              <a:off x="966790" y="4641208"/>
              <a:ext cx="266948" cy="382985"/>
            </a:xfrm>
            <a:prstGeom prst="rect">
              <a:avLst/>
            </a:prstGeom>
            <a:noFill/>
          </p:spPr>
          <p:txBody>
            <a:bodyPr wrap="square" rtlCol="0">
              <a:spAutoFit/>
            </a:bodyPr>
            <a:lstStyle/>
            <a:p>
              <a:pPr algn="ctr"/>
              <a:r>
                <a:rPr lang="en-GB" dirty="0"/>
                <a:t>1</a:t>
              </a:r>
            </a:p>
          </p:txBody>
        </p:sp>
        <p:sp>
          <p:nvSpPr>
            <p:cNvPr id="49" name="TextBox 48">
              <a:extLst>
                <a:ext uri="{FF2B5EF4-FFF2-40B4-BE49-F238E27FC236}">
                  <a16:creationId xmlns:a16="http://schemas.microsoft.com/office/drawing/2014/main" id="{E1DEEB84-809A-4105-93D4-D819F5681656}"/>
                </a:ext>
              </a:extLst>
            </p:cNvPr>
            <p:cNvSpPr txBox="1"/>
            <p:nvPr/>
          </p:nvSpPr>
          <p:spPr>
            <a:xfrm>
              <a:off x="966790" y="4136659"/>
              <a:ext cx="266948" cy="382985"/>
            </a:xfrm>
            <a:prstGeom prst="rect">
              <a:avLst/>
            </a:prstGeom>
            <a:noFill/>
          </p:spPr>
          <p:txBody>
            <a:bodyPr wrap="square" rtlCol="0">
              <a:spAutoFit/>
            </a:bodyPr>
            <a:lstStyle/>
            <a:p>
              <a:pPr algn="ctr"/>
              <a:r>
                <a:rPr lang="en-GB" dirty="0"/>
                <a:t>2</a:t>
              </a:r>
            </a:p>
          </p:txBody>
        </p:sp>
        <p:sp>
          <p:nvSpPr>
            <p:cNvPr id="50" name="TextBox 49">
              <a:extLst>
                <a:ext uri="{FF2B5EF4-FFF2-40B4-BE49-F238E27FC236}">
                  <a16:creationId xmlns:a16="http://schemas.microsoft.com/office/drawing/2014/main" id="{84A21122-09E0-4781-90D8-CB3B36D831CB}"/>
                </a:ext>
              </a:extLst>
            </p:cNvPr>
            <p:cNvSpPr txBox="1"/>
            <p:nvPr/>
          </p:nvSpPr>
          <p:spPr>
            <a:xfrm>
              <a:off x="966790" y="3623248"/>
              <a:ext cx="266948" cy="382985"/>
            </a:xfrm>
            <a:prstGeom prst="rect">
              <a:avLst/>
            </a:prstGeom>
            <a:noFill/>
          </p:spPr>
          <p:txBody>
            <a:bodyPr wrap="square" rtlCol="0">
              <a:spAutoFit/>
            </a:bodyPr>
            <a:lstStyle/>
            <a:p>
              <a:pPr algn="ctr"/>
              <a:r>
                <a:rPr lang="en-GB" dirty="0"/>
                <a:t>3</a:t>
              </a:r>
            </a:p>
          </p:txBody>
        </p:sp>
        <p:sp>
          <p:nvSpPr>
            <p:cNvPr id="51" name="TextBox 50">
              <a:extLst>
                <a:ext uri="{FF2B5EF4-FFF2-40B4-BE49-F238E27FC236}">
                  <a16:creationId xmlns:a16="http://schemas.microsoft.com/office/drawing/2014/main" id="{22CDE01F-046B-4A3D-B5E3-933E9CBFA75E}"/>
                </a:ext>
              </a:extLst>
            </p:cNvPr>
            <p:cNvSpPr txBox="1"/>
            <p:nvPr/>
          </p:nvSpPr>
          <p:spPr>
            <a:xfrm>
              <a:off x="966790" y="3115612"/>
              <a:ext cx="266948" cy="382985"/>
            </a:xfrm>
            <a:prstGeom prst="rect">
              <a:avLst/>
            </a:prstGeom>
            <a:noFill/>
          </p:spPr>
          <p:txBody>
            <a:bodyPr wrap="square" rtlCol="0">
              <a:spAutoFit/>
            </a:bodyPr>
            <a:lstStyle/>
            <a:p>
              <a:pPr algn="ctr"/>
              <a:r>
                <a:rPr lang="en-GB" dirty="0"/>
                <a:t>4</a:t>
              </a:r>
            </a:p>
          </p:txBody>
        </p:sp>
        <p:sp>
          <p:nvSpPr>
            <p:cNvPr id="52" name="TextBox 51">
              <a:extLst>
                <a:ext uri="{FF2B5EF4-FFF2-40B4-BE49-F238E27FC236}">
                  <a16:creationId xmlns:a16="http://schemas.microsoft.com/office/drawing/2014/main" id="{7754CE0E-5684-48FB-BAC9-028639731A35}"/>
                </a:ext>
              </a:extLst>
            </p:cNvPr>
            <p:cNvSpPr txBox="1"/>
            <p:nvPr/>
          </p:nvSpPr>
          <p:spPr>
            <a:xfrm>
              <a:off x="966790" y="2609546"/>
              <a:ext cx="266948" cy="382985"/>
            </a:xfrm>
            <a:prstGeom prst="rect">
              <a:avLst/>
            </a:prstGeom>
            <a:noFill/>
          </p:spPr>
          <p:txBody>
            <a:bodyPr wrap="square" rtlCol="0">
              <a:spAutoFit/>
            </a:bodyPr>
            <a:lstStyle/>
            <a:p>
              <a:pPr algn="ctr"/>
              <a:r>
                <a:rPr lang="en-GB" dirty="0"/>
                <a:t>5</a:t>
              </a:r>
            </a:p>
          </p:txBody>
        </p:sp>
      </p:grpSp>
      <p:sp>
        <p:nvSpPr>
          <p:cNvPr id="54" name="TextBox 53">
            <a:extLst>
              <a:ext uri="{FF2B5EF4-FFF2-40B4-BE49-F238E27FC236}">
                <a16:creationId xmlns:a16="http://schemas.microsoft.com/office/drawing/2014/main" id="{BA61B2A3-58CC-434E-BBF1-8975EC0653E1}"/>
              </a:ext>
            </a:extLst>
          </p:cNvPr>
          <p:cNvSpPr txBox="1"/>
          <p:nvPr/>
        </p:nvSpPr>
        <p:spPr>
          <a:xfrm>
            <a:off x="755650" y="1240496"/>
            <a:ext cx="7632700" cy="1107996"/>
          </a:xfrm>
          <a:prstGeom prst="rect">
            <a:avLst/>
          </a:prstGeom>
          <a:noFill/>
        </p:spPr>
        <p:txBody>
          <a:bodyPr wrap="square" lIns="0" tIns="0" rIns="0" bIns="0" rtlCol="0">
            <a:spAutoFit/>
          </a:bodyPr>
          <a:lstStyle/>
          <a:p>
            <a:r>
              <a:rPr lang="en-GB" dirty="0"/>
              <a:t>To plot coordinates, you need to know that the first digit is an x coordinate and then second digit is a y coordinate. You need to follow the x axis along to 2 and then read up the y axis to 4, plotting a point where these would meet.</a:t>
            </a:r>
          </a:p>
        </p:txBody>
      </p:sp>
      <p:pic>
        <p:nvPicPr>
          <p:cNvPr id="110" name="Picture 109">
            <a:extLst>
              <a:ext uri="{FF2B5EF4-FFF2-40B4-BE49-F238E27FC236}">
                <a16:creationId xmlns:a16="http://schemas.microsoft.com/office/drawing/2014/main" id="{F3CEF3B9-DFBB-45F6-B652-FF403B6B6B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8996" y="2711043"/>
            <a:ext cx="2065167" cy="2957034"/>
          </a:xfrm>
          <a:prstGeom prst="rect">
            <a:avLst/>
          </a:prstGeom>
        </p:spPr>
      </p:pic>
      <p:sp>
        <p:nvSpPr>
          <p:cNvPr id="111" name="Oval 110">
            <a:extLst>
              <a:ext uri="{FF2B5EF4-FFF2-40B4-BE49-F238E27FC236}">
                <a16:creationId xmlns:a16="http://schemas.microsoft.com/office/drawing/2014/main" id="{FDEA585A-68AC-4F67-AEA7-BF3A1A5AE429}"/>
              </a:ext>
            </a:extLst>
          </p:cNvPr>
          <p:cNvSpPr/>
          <p:nvPr/>
        </p:nvSpPr>
        <p:spPr>
          <a:xfrm>
            <a:off x="4873781" y="3455970"/>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5E-6 1.11111E-6 L 0.29532 1.11111E-6 " pathEditMode="relative" rAng="0" ptsTypes="AA">
                                      <p:cBhvr>
                                        <p:cTn id="10" dur="2000" fill="hold"/>
                                        <p:tgtEl>
                                          <p:spTgt spid="106"/>
                                        </p:tgtEl>
                                        <p:attrNameLst>
                                          <p:attrName>ppt_x</p:attrName>
                                          <p:attrName>ppt_y</p:attrName>
                                        </p:attrNameLst>
                                      </p:cBhvr>
                                      <p:rCtr x="14757" y="0"/>
                                    </p:animMotion>
                                  </p:childTnLst>
                                </p:cTn>
                              </p:par>
                            </p:childTnLst>
                          </p:cTn>
                        </p:par>
                        <p:par>
                          <p:cTn id="11" fill="hold">
                            <p:stCondLst>
                              <p:cond delay="2500"/>
                            </p:stCondLst>
                            <p:childTnLst>
                              <p:par>
                                <p:cTn id="12" presetID="10" presetClass="entr" presetSubtype="0" fill="hold" nodeType="afterEffect">
                                  <p:stCondLst>
                                    <p:cond delay="0"/>
                                  </p:stCondLst>
                                  <p:childTnLst>
                                    <p:set>
                                      <p:cBhvr>
                                        <p:cTn id="13" dur="1" fill="hold">
                                          <p:stCondLst>
                                            <p:cond delay="0"/>
                                          </p:stCondLst>
                                        </p:cTn>
                                        <p:tgtEl>
                                          <p:spTgt spid="110"/>
                                        </p:tgtEl>
                                        <p:attrNameLst>
                                          <p:attrName>style.visibility</p:attrName>
                                        </p:attrNameLst>
                                      </p:cBhvr>
                                      <p:to>
                                        <p:strVal val="visible"/>
                                      </p:to>
                                    </p:set>
                                    <p:animEffect transition="in" filter="fade">
                                      <p:cBhvr>
                                        <p:cTn id="14" dur="500"/>
                                        <p:tgtEl>
                                          <p:spTgt spid="110"/>
                                        </p:tgtEl>
                                      </p:cBhvr>
                                    </p:animEffect>
                                  </p:childTnLst>
                                </p:cTn>
                              </p:par>
                            </p:childTnLst>
                          </p:cTn>
                        </p:par>
                        <p:par>
                          <p:cTn id="15" fill="hold">
                            <p:stCondLst>
                              <p:cond delay="3000"/>
                            </p:stCondLst>
                            <p:childTnLst>
                              <p:par>
                                <p:cTn id="16" presetID="10" presetClass="exit" presetSubtype="0" fill="hold" grpId="0" nodeType="afterEffect">
                                  <p:stCondLst>
                                    <p:cond delay="0"/>
                                  </p:stCondLst>
                                  <p:childTnLst>
                                    <p:animEffect transition="out" filter="fade">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par>
                          <p:cTn id="19" fill="hold">
                            <p:stCondLst>
                              <p:cond delay="3500"/>
                            </p:stCondLst>
                            <p:childTnLst>
                              <p:par>
                                <p:cTn id="20" presetID="10" presetClass="entr" presetSubtype="0"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fade">
                                      <p:cBhvr>
                                        <p:cTn id="27" dur="500"/>
                                        <p:tgtEl>
                                          <p:spTgt spid="111"/>
                                        </p:tgtEl>
                                      </p:cBhvr>
                                    </p:animEffect>
                                  </p:childTnLst>
                                </p:cTn>
                              </p:par>
                            </p:childTnLst>
                          </p:cTn>
                        </p:par>
                        <p:par>
                          <p:cTn id="28" fill="hold">
                            <p:stCondLst>
                              <p:cond delay="500"/>
                            </p:stCondLst>
                            <p:childTnLst>
                              <p:par>
                                <p:cTn id="29" presetID="26" presetClass="emph" presetSubtype="0" fill="hold" grpId="1" nodeType="afterEffect">
                                  <p:stCondLst>
                                    <p:cond delay="0"/>
                                  </p:stCondLst>
                                  <p:childTnLst>
                                    <p:animEffect transition="out" filter="fade">
                                      <p:cBhvr>
                                        <p:cTn id="30" dur="500" tmFilter="0, 0; .2, .5; .8, .5; 1, 0"/>
                                        <p:tgtEl>
                                          <p:spTgt spid="111"/>
                                        </p:tgtEl>
                                      </p:cBhvr>
                                    </p:animEffect>
                                    <p:animScale>
                                      <p:cBhvr>
                                        <p:cTn id="31" dur="250" autoRev="1" fill="hold"/>
                                        <p:tgtEl>
                                          <p:spTgt spid="1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4" grpId="0"/>
      <p:bldP spid="111" grpId="0" animBg="1"/>
      <p:bldP spid="11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735604"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3735604"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553998"/>
          </a:xfrm>
          <a:prstGeom prst="rect">
            <a:avLst/>
          </a:prstGeom>
          <a:noFill/>
        </p:spPr>
        <p:txBody>
          <a:bodyPr wrap="square" lIns="0" tIns="0" rIns="0" bIns="0" rtlCol="0">
            <a:spAutoFit/>
          </a:bodyPr>
          <a:lstStyle/>
          <a:p>
            <a:r>
              <a:rPr lang="en-GB" dirty="0"/>
              <a:t>Jenni has plotted two vertices of a rectangle. What are coordinates of vertices A and B?</a:t>
            </a:r>
          </a:p>
        </p:txBody>
      </p:sp>
      <p:sp>
        <p:nvSpPr>
          <p:cNvPr id="9" name="Rectangle 8">
            <a:extLst>
              <a:ext uri="{FF2B5EF4-FFF2-40B4-BE49-F238E27FC236}">
                <a16:creationId xmlns:a16="http://schemas.microsoft.com/office/drawing/2014/main" id="{E5E5634B-6C24-4FE1-872F-E58E0676F23F}"/>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grpSp>
        <p:nvGrpSpPr>
          <p:cNvPr id="106" name="Group 105">
            <a:extLst>
              <a:ext uri="{FF2B5EF4-FFF2-40B4-BE49-F238E27FC236}">
                <a16:creationId xmlns:a16="http://schemas.microsoft.com/office/drawing/2014/main" id="{0ACE424B-B52C-4C94-8BC1-D9D8658775F7}"/>
              </a:ext>
            </a:extLst>
          </p:cNvPr>
          <p:cNvGrpSpPr/>
          <p:nvPr/>
        </p:nvGrpSpPr>
        <p:grpSpPr>
          <a:xfrm>
            <a:off x="755650" y="2812065"/>
            <a:ext cx="3324227" cy="3288116"/>
            <a:chOff x="923923" y="2400294"/>
            <a:chExt cx="3324227" cy="3288116"/>
          </a:xfrm>
        </p:grpSpPr>
        <p:grpSp>
          <p:nvGrpSpPr>
            <p:cNvPr id="104" name="Group 103">
              <a:extLst>
                <a:ext uri="{FF2B5EF4-FFF2-40B4-BE49-F238E27FC236}">
                  <a16:creationId xmlns:a16="http://schemas.microsoft.com/office/drawing/2014/main" id="{0C6E5981-A543-4D26-BFDE-C76B56515B84}"/>
                </a:ext>
              </a:extLst>
            </p:cNvPr>
            <p:cNvGrpSpPr/>
            <p:nvPr/>
          </p:nvGrpSpPr>
          <p:grpSpPr>
            <a:xfrm>
              <a:off x="1195667" y="2400294"/>
              <a:ext cx="3052483" cy="2957034"/>
              <a:chOff x="1290917" y="2898950"/>
              <a:chExt cx="2144433" cy="2077378"/>
            </a:xfrm>
          </p:grpSpPr>
          <p:cxnSp>
            <p:nvCxnSpPr>
              <p:cNvPr id="12" name="Straight Connector 11">
                <a:extLst>
                  <a:ext uri="{FF2B5EF4-FFF2-40B4-BE49-F238E27FC236}">
                    <a16:creationId xmlns:a16="http://schemas.microsoft.com/office/drawing/2014/main" id="{4B59B809-CBB9-4209-85D5-56EAA010FD7F}"/>
                  </a:ext>
                </a:extLst>
              </p:cNvPr>
              <p:cNvCxnSpPr>
                <a:cxnSpLocks/>
              </p:cNvCxnSpPr>
              <p:nvPr/>
            </p:nvCxnSpPr>
            <p:spPr>
              <a:xfrm>
                <a:off x="1299882" y="2901950"/>
                <a:ext cx="0" cy="20743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D2AEC72-4B0A-4568-8555-6752B295C967}"/>
                  </a:ext>
                </a:extLst>
              </p:cNvPr>
              <p:cNvCxnSpPr>
                <a:cxnSpLocks/>
              </p:cNvCxnSpPr>
              <p:nvPr/>
            </p:nvCxnSpPr>
            <p:spPr>
              <a:xfrm>
                <a:off x="1290917" y="4967363"/>
                <a:ext cx="2144433" cy="89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2" name="Group 101">
                <a:extLst>
                  <a:ext uri="{FF2B5EF4-FFF2-40B4-BE49-F238E27FC236}">
                    <a16:creationId xmlns:a16="http://schemas.microsoft.com/office/drawing/2014/main" id="{995823B6-4CD3-4570-AC4C-CBDAC6B597FD}"/>
                  </a:ext>
                </a:extLst>
              </p:cNvPr>
              <p:cNvGrpSpPr/>
              <p:nvPr/>
            </p:nvGrpSpPr>
            <p:grpSpPr>
              <a:xfrm>
                <a:off x="1658601" y="2898950"/>
                <a:ext cx="1434876" cy="2077377"/>
                <a:chOff x="1658601" y="2456328"/>
                <a:chExt cx="1434876" cy="2520000"/>
              </a:xfrm>
            </p:grpSpPr>
            <p:cxnSp>
              <p:nvCxnSpPr>
                <p:cNvPr id="17" name="Straight Connector 16">
                  <a:extLst>
                    <a:ext uri="{FF2B5EF4-FFF2-40B4-BE49-F238E27FC236}">
                      <a16:creationId xmlns:a16="http://schemas.microsoft.com/office/drawing/2014/main" id="{C769E78C-86E0-415E-B028-2C6115981BD6}"/>
                    </a:ext>
                  </a:extLst>
                </p:cNvPr>
                <p:cNvCxnSpPr>
                  <a:cxnSpLocks/>
                </p:cNvCxnSpPr>
                <p:nvPr/>
              </p:nvCxnSpPr>
              <p:spPr>
                <a:xfrm>
                  <a:off x="1658601"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BDEF77F-8D1B-4F49-9859-9D89BF0ED48C}"/>
                    </a:ext>
                  </a:extLst>
                </p:cNvPr>
                <p:cNvCxnSpPr>
                  <a:cxnSpLocks/>
                </p:cNvCxnSpPr>
                <p:nvPr/>
              </p:nvCxnSpPr>
              <p:spPr>
                <a:xfrm>
                  <a:off x="2017320"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69E0C5C-799D-4927-970D-D8949CF73395}"/>
                    </a:ext>
                  </a:extLst>
                </p:cNvPr>
                <p:cNvCxnSpPr>
                  <a:cxnSpLocks/>
                </p:cNvCxnSpPr>
                <p:nvPr/>
              </p:nvCxnSpPr>
              <p:spPr>
                <a:xfrm>
                  <a:off x="23760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27D2DE0-DCB3-4678-AF4C-FBBC87C61CDF}"/>
                    </a:ext>
                  </a:extLst>
                </p:cNvPr>
                <p:cNvCxnSpPr>
                  <a:cxnSpLocks/>
                </p:cNvCxnSpPr>
                <p:nvPr/>
              </p:nvCxnSpPr>
              <p:spPr>
                <a:xfrm>
                  <a:off x="27347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C3A42A9-9D39-41CC-A96B-B4C7C975639B}"/>
                    </a:ext>
                  </a:extLst>
                </p:cNvPr>
                <p:cNvCxnSpPr>
                  <a:cxnSpLocks/>
                </p:cNvCxnSpPr>
                <p:nvPr/>
              </p:nvCxnSpPr>
              <p:spPr>
                <a:xfrm>
                  <a:off x="30934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61EBECBC-3D2A-4140-9A1E-06A719589249}"/>
                  </a:ext>
                </a:extLst>
              </p:cNvPr>
              <p:cNvGrpSpPr/>
              <p:nvPr/>
            </p:nvGrpSpPr>
            <p:grpSpPr>
              <a:xfrm rot="5400000">
                <a:off x="1647081" y="2825314"/>
                <a:ext cx="1434878" cy="2141659"/>
                <a:chOff x="2972939" y="2456328"/>
                <a:chExt cx="1434878" cy="2520000"/>
              </a:xfrm>
            </p:grpSpPr>
            <p:cxnSp>
              <p:nvCxnSpPr>
                <p:cNvPr id="26" name="Straight Connector 25">
                  <a:extLst>
                    <a:ext uri="{FF2B5EF4-FFF2-40B4-BE49-F238E27FC236}">
                      <a16:creationId xmlns:a16="http://schemas.microsoft.com/office/drawing/2014/main" id="{893F0EF5-D5A6-4871-A00A-33AC900E51AD}"/>
                    </a:ext>
                  </a:extLst>
                </p:cNvPr>
                <p:cNvCxnSpPr>
                  <a:cxnSpLocks/>
                </p:cNvCxnSpPr>
                <p:nvPr/>
              </p:nvCxnSpPr>
              <p:spPr>
                <a:xfrm>
                  <a:off x="2972939"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AD2D5F2-5AFD-4112-B3C2-6D42DEDBED3D}"/>
                    </a:ext>
                  </a:extLst>
                </p:cNvPr>
                <p:cNvCxnSpPr>
                  <a:cxnSpLocks/>
                </p:cNvCxnSpPr>
                <p:nvPr/>
              </p:nvCxnSpPr>
              <p:spPr>
                <a:xfrm>
                  <a:off x="3331658"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D6213F3-0F5B-44CD-8C41-F033F2DEFD46}"/>
                    </a:ext>
                  </a:extLst>
                </p:cNvPr>
                <p:cNvCxnSpPr>
                  <a:cxnSpLocks/>
                </p:cNvCxnSpPr>
                <p:nvPr/>
              </p:nvCxnSpPr>
              <p:spPr>
                <a:xfrm>
                  <a:off x="4049096"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7EFF55F-A6F6-4A34-83B6-A25AD7B339BB}"/>
                    </a:ext>
                  </a:extLst>
                </p:cNvPr>
                <p:cNvCxnSpPr>
                  <a:cxnSpLocks/>
                </p:cNvCxnSpPr>
                <p:nvPr/>
              </p:nvCxnSpPr>
              <p:spPr>
                <a:xfrm>
                  <a:off x="440781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18122FE-6246-4525-8F17-D1D4601857BE}"/>
                    </a:ext>
                  </a:extLst>
                </p:cNvPr>
                <p:cNvCxnSpPr>
                  <a:cxnSpLocks/>
                </p:cNvCxnSpPr>
                <p:nvPr/>
              </p:nvCxnSpPr>
              <p:spPr>
                <a:xfrm>
                  <a:off x="3690377" y="2456328"/>
                  <a:ext cx="0" cy="2520000"/>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sp>
          <p:nvSpPr>
            <p:cNvPr id="105" name="TextBox 104">
              <a:extLst>
                <a:ext uri="{FF2B5EF4-FFF2-40B4-BE49-F238E27FC236}">
                  <a16:creationId xmlns:a16="http://schemas.microsoft.com/office/drawing/2014/main" id="{9DBD3823-930A-4700-A821-2E2113CC2557}"/>
                </a:ext>
              </a:extLst>
            </p:cNvPr>
            <p:cNvSpPr txBox="1"/>
            <p:nvPr/>
          </p:nvSpPr>
          <p:spPr>
            <a:xfrm>
              <a:off x="923923" y="5305425"/>
              <a:ext cx="352425" cy="382985"/>
            </a:xfrm>
            <a:prstGeom prst="rect">
              <a:avLst/>
            </a:prstGeom>
            <a:noFill/>
          </p:spPr>
          <p:txBody>
            <a:bodyPr wrap="square" rtlCol="0">
              <a:spAutoFit/>
            </a:bodyPr>
            <a:lstStyle/>
            <a:p>
              <a:pPr algn="ctr"/>
              <a:r>
                <a:rPr lang="en-GB" dirty="0"/>
                <a:t>0</a:t>
              </a:r>
            </a:p>
          </p:txBody>
        </p:sp>
        <p:sp>
          <p:nvSpPr>
            <p:cNvPr id="42" name="TextBox 41">
              <a:extLst>
                <a:ext uri="{FF2B5EF4-FFF2-40B4-BE49-F238E27FC236}">
                  <a16:creationId xmlns:a16="http://schemas.microsoft.com/office/drawing/2014/main" id="{01A35B0F-FA07-42CD-A90E-AA0F543C0150}"/>
                </a:ext>
              </a:extLst>
            </p:cNvPr>
            <p:cNvSpPr txBox="1"/>
            <p:nvPr/>
          </p:nvSpPr>
          <p:spPr>
            <a:xfrm>
              <a:off x="1548092" y="5305425"/>
              <a:ext cx="352425" cy="382985"/>
            </a:xfrm>
            <a:prstGeom prst="rect">
              <a:avLst/>
            </a:prstGeom>
            <a:noFill/>
          </p:spPr>
          <p:txBody>
            <a:bodyPr wrap="square" rtlCol="0">
              <a:spAutoFit/>
            </a:bodyPr>
            <a:lstStyle/>
            <a:p>
              <a:pPr algn="ctr"/>
              <a:r>
                <a:rPr lang="en-GB" dirty="0"/>
                <a:t>1</a:t>
              </a:r>
            </a:p>
          </p:txBody>
        </p:sp>
        <p:sp>
          <p:nvSpPr>
            <p:cNvPr id="43" name="TextBox 42">
              <a:extLst>
                <a:ext uri="{FF2B5EF4-FFF2-40B4-BE49-F238E27FC236}">
                  <a16:creationId xmlns:a16="http://schemas.microsoft.com/office/drawing/2014/main" id="{248996E8-18C1-44B4-998C-B0D854328701}"/>
                </a:ext>
              </a:extLst>
            </p:cNvPr>
            <p:cNvSpPr txBox="1"/>
            <p:nvPr/>
          </p:nvSpPr>
          <p:spPr>
            <a:xfrm>
              <a:off x="2053448" y="5305425"/>
              <a:ext cx="352425" cy="382985"/>
            </a:xfrm>
            <a:prstGeom prst="rect">
              <a:avLst/>
            </a:prstGeom>
            <a:noFill/>
          </p:spPr>
          <p:txBody>
            <a:bodyPr wrap="square" rtlCol="0">
              <a:spAutoFit/>
            </a:bodyPr>
            <a:lstStyle/>
            <a:p>
              <a:pPr algn="ctr"/>
              <a:r>
                <a:rPr lang="en-GB" dirty="0"/>
                <a:t>2</a:t>
              </a:r>
            </a:p>
          </p:txBody>
        </p:sp>
        <p:sp>
          <p:nvSpPr>
            <p:cNvPr id="44" name="TextBox 43">
              <a:extLst>
                <a:ext uri="{FF2B5EF4-FFF2-40B4-BE49-F238E27FC236}">
                  <a16:creationId xmlns:a16="http://schemas.microsoft.com/office/drawing/2014/main" id="{FAF33F89-2BC0-4F3F-97AE-4C11CD731EC8}"/>
                </a:ext>
              </a:extLst>
            </p:cNvPr>
            <p:cNvSpPr txBox="1"/>
            <p:nvPr/>
          </p:nvSpPr>
          <p:spPr>
            <a:xfrm>
              <a:off x="2563489" y="5305425"/>
              <a:ext cx="352425" cy="382985"/>
            </a:xfrm>
            <a:prstGeom prst="rect">
              <a:avLst/>
            </a:prstGeom>
            <a:noFill/>
          </p:spPr>
          <p:txBody>
            <a:bodyPr wrap="square" rtlCol="0">
              <a:spAutoFit/>
            </a:bodyPr>
            <a:lstStyle/>
            <a:p>
              <a:pPr algn="ctr"/>
              <a:r>
                <a:rPr lang="en-GB" dirty="0"/>
                <a:t>3</a:t>
              </a:r>
            </a:p>
          </p:txBody>
        </p:sp>
        <p:sp>
          <p:nvSpPr>
            <p:cNvPr id="45" name="TextBox 44">
              <a:extLst>
                <a:ext uri="{FF2B5EF4-FFF2-40B4-BE49-F238E27FC236}">
                  <a16:creationId xmlns:a16="http://schemas.microsoft.com/office/drawing/2014/main" id="{60134B34-1E2F-487D-8D30-F7845D644707}"/>
                </a:ext>
              </a:extLst>
            </p:cNvPr>
            <p:cNvSpPr txBox="1"/>
            <p:nvPr/>
          </p:nvSpPr>
          <p:spPr>
            <a:xfrm>
              <a:off x="3071994" y="5305425"/>
              <a:ext cx="352425" cy="382985"/>
            </a:xfrm>
            <a:prstGeom prst="rect">
              <a:avLst/>
            </a:prstGeom>
            <a:noFill/>
          </p:spPr>
          <p:txBody>
            <a:bodyPr wrap="square" rtlCol="0">
              <a:spAutoFit/>
            </a:bodyPr>
            <a:lstStyle/>
            <a:p>
              <a:pPr algn="ctr"/>
              <a:r>
                <a:rPr lang="en-GB" dirty="0"/>
                <a:t>4</a:t>
              </a:r>
            </a:p>
          </p:txBody>
        </p:sp>
        <p:sp>
          <p:nvSpPr>
            <p:cNvPr id="46" name="TextBox 45">
              <a:extLst>
                <a:ext uri="{FF2B5EF4-FFF2-40B4-BE49-F238E27FC236}">
                  <a16:creationId xmlns:a16="http://schemas.microsoft.com/office/drawing/2014/main" id="{13B583EF-3F74-40BB-A975-FC478993C0E6}"/>
                </a:ext>
              </a:extLst>
            </p:cNvPr>
            <p:cNvSpPr txBox="1"/>
            <p:nvPr/>
          </p:nvSpPr>
          <p:spPr>
            <a:xfrm>
              <a:off x="3588637" y="5305425"/>
              <a:ext cx="352425" cy="382985"/>
            </a:xfrm>
            <a:prstGeom prst="rect">
              <a:avLst/>
            </a:prstGeom>
            <a:noFill/>
          </p:spPr>
          <p:txBody>
            <a:bodyPr wrap="square" rtlCol="0">
              <a:spAutoFit/>
            </a:bodyPr>
            <a:lstStyle/>
            <a:p>
              <a:pPr algn="ctr"/>
              <a:r>
                <a:rPr lang="en-GB" dirty="0"/>
                <a:t>5</a:t>
              </a:r>
            </a:p>
          </p:txBody>
        </p:sp>
        <p:sp>
          <p:nvSpPr>
            <p:cNvPr id="48" name="TextBox 47">
              <a:extLst>
                <a:ext uri="{FF2B5EF4-FFF2-40B4-BE49-F238E27FC236}">
                  <a16:creationId xmlns:a16="http://schemas.microsoft.com/office/drawing/2014/main" id="{78A21FEA-63A6-49B1-AF86-A6EDA6225D32}"/>
                </a:ext>
              </a:extLst>
            </p:cNvPr>
            <p:cNvSpPr txBox="1"/>
            <p:nvPr/>
          </p:nvSpPr>
          <p:spPr>
            <a:xfrm>
              <a:off x="966790" y="4641208"/>
              <a:ext cx="266948" cy="382985"/>
            </a:xfrm>
            <a:prstGeom prst="rect">
              <a:avLst/>
            </a:prstGeom>
            <a:noFill/>
          </p:spPr>
          <p:txBody>
            <a:bodyPr wrap="square" rtlCol="0">
              <a:spAutoFit/>
            </a:bodyPr>
            <a:lstStyle/>
            <a:p>
              <a:pPr algn="ctr"/>
              <a:r>
                <a:rPr lang="en-GB" dirty="0"/>
                <a:t>1</a:t>
              </a:r>
            </a:p>
          </p:txBody>
        </p:sp>
        <p:sp>
          <p:nvSpPr>
            <p:cNvPr id="49" name="TextBox 48">
              <a:extLst>
                <a:ext uri="{FF2B5EF4-FFF2-40B4-BE49-F238E27FC236}">
                  <a16:creationId xmlns:a16="http://schemas.microsoft.com/office/drawing/2014/main" id="{E1DEEB84-809A-4105-93D4-D819F5681656}"/>
                </a:ext>
              </a:extLst>
            </p:cNvPr>
            <p:cNvSpPr txBox="1"/>
            <p:nvPr/>
          </p:nvSpPr>
          <p:spPr>
            <a:xfrm>
              <a:off x="966790" y="4136659"/>
              <a:ext cx="266948" cy="382985"/>
            </a:xfrm>
            <a:prstGeom prst="rect">
              <a:avLst/>
            </a:prstGeom>
            <a:noFill/>
          </p:spPr>
          <p:txBody>
            <a:bodyPr wrap="square" rtlCol="0">
              <a:spAutoFit/>
            </a:bodyPr>
            <a:lstStyle/>
            <a:p>
              <a:pPr algn="ctr"/>
              <a:r>
                <a:rPr lang="en-GB" dirty="0"/>
                <a:t>2</a:t>
              </a:r>
            </a:p>
          </p:txBody>
        </p:sp>
        <p:sp>
          <p:nvSpPr>
            <p:cNvPr id="50" name="TextBox 49">
              <a:extLst>
                <a:ext uri="{FF2B5EF4-FFF2-40B4-BE49-F238E27FC236}">
                  <a16:creationId xmlns:a16="http://schemas.microsoft.com/office/drawing/2014/main" id="{84A21122-09E0-4781-90D8-CB3B36D831CB}"/>
                </a:ext>
              </a:extLst>
            </p:cNvPr>
            <p:cNvSpPr txBox="1"/>
            <p:nvPr/>
          </p:nvSpPr>
          <p:spPr>
            <a:xfrm>
              <a:off x="966790" y="3623248"/>
              <a:ext cx="266948" cy="382985"/>
            </a:xfrm>
            <a:prstGeom prst="rect">
              <a:avLst/>
            </a:prstGeom>
            <a:noFill/>
          </p:spPr>
          <p:txBody>
            <a:bodyPr wrap="square" rtlCol="0">
              <a:spAutoFit/>
            </a:bodyPr>
            <a:lstStyle/>
            <a:p>
              <a:pPr algn="ctr"/>
              <a:r>
                <a:rPr lang="en-GB" dirty="0"/>
                <a:t>3</a:t>
              </a:r>
            </a:p>
          </p:txBody>
        </p:sp>
        <p:sp>
          <p:nvSpPr>
            <p:cNvPr id="51" name="TextBox 50">
              <a:extLst>
                <a:ext uri="{FF2B5EF4-FFF2-40B4-BE49-F238E27FC236}">
                  <a16:creationId xmlns:a16="http://schemas.microsoft.com/office/drawing/2014/main" id="{22CDE01F-046B-4A3D-B5E3-933E9CBFA75E}"/>
                </a:ext>
              </a:extLst>
            </p:cNvPr>
            <p:cNvSpPr txBox="1"/>
            <p:nvPr/>
          </p:nvSpPr>
          <p:spPr>
            <a:xfrm>
              <a:off x="966790" y="3115612"/>
              <a:ext cx="266948" cy="382985"/>
            </a:xfrm>
            <a:prstGeom prst="rect">
              <a:avLst/>
            </a:prstGeom>
            <a:noFill/>
          </p:spPr>
          <p:txBody>
            <a:bodyPr wrap="square" rtlCol="0">
              <a:spAutoFit/>
            </a:bodyPr>
            <a:lstStyle/>
            <a:p>
              <a:pPr algn="ctr"/>
              <a:r>
                <a:rPr lang="en-GB" dirty="0"/>
                <a:t>4</a:t>
              </a:r>
            </a:p>
          </p:txBody>
        </p:sp>
        <p:sp>
          <p:nvSpPr>
            <p:cNvPr id="52" name="TextBox 51">
              <a:extLst>
                <a:ext uri="{FF2B5EF4-FFF2-40B4-BE49-F238E27FC236}">
                  <a16:creationId xmlns:a16="http://schemas.microsoft.com/office/drawing/2014/main" id="{7754CE0E-5684-48FB-BAC9-028639731A35}"/>
                </a:ext>
              </a:extLst>
            </p:cNvPr>
            <p:cNvSpPr txBox="1"/>
            <p:nvPr/>
          </p:nvSpPr>
          <p:spPr>
            <a:xfrm>
              <a:off x="966790" y="2609546"/>
              <a:ext cx="266948" cy="382985"/>
            </a:xfrm>
            <a:prstGeom prst="rect">
              <a:avLst/>
            </a:prstGeom>
            <a:noFill/>
          </p:spPr>
          <p:txBody>
            <a:bodyPr wrap="square" rtlCol="0">
              <a:spAutoFit/>
            </a:bodyPr>
            <a:lstStyle/>
            <a:p>
              <a:pPr algn="ctr"/>
              <a:r>
                <a:rPr lang="en-GB" dirty="0"/>
                <a:t>5</a:t>
              </a:r>
            </a:p>
          </p:txBody>
        </p:sp>
      </p:grpSp>
      <p:sp>
        <p:nvSpPr>
          <p:cNvPr id="3" name="Rectangle 2">
            <a:extLst>
              <a:ext uri="{FF2B5EF4-FFF2-40B4-BE49-F238E27FC236}">
                <a16:creationId xmlns:a16="http://schemas.microsoft.com/office/drawing/2014/main" id="{50C75BA1-BECF-4AA8-A06A-E376754BE32F}"/>
              </a:ext>
            </a:extLst>
          </p:cNvPr>
          <p:cNvSpPr/>
          <p:nvPr/>
        </p:nvSpPr>
        <p:spPr>
          <a:xfrm>
            <a:off x="654224" y="1862814"/>
            <a:ext cx="7734126" cy="369332"/>
          </a:xfrm>
          <a:prstGeom prst="rect">
            <a:avLst/>
          </a:prstGeom>
        </p:spPr>
        <p:txBody>
          <a:bodyPr wrap="square">
            <a:spAutoFit/>
          </a:bodyPr>
          <a:lstStyle/>
          <a:p>
            <a:r>
              <a:rPr lang="en-GB" dirty="0"/>
              <a:t>Now plot the final two vertices to complete the rectangle.</a:t>
            </a:r>
          </a:p>
        </p:txBody>
      </p:sp>
      <p:pic>
        <p:nvPicPr>
          <p:cNvPr id="6" name="Picture 5">
            <a:extLst>
              <a:ext uri="{FF2B5EF4-FFF2-40B4-BE49-F238E27FC236}">
                <a16:creationId xmlns:a16="http://schemas.microsoft.com/office/drawing/2014/main" id="{28C4C10B-E618-4E5E-9584-A630A197385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177"/>
          <a:stretch/>
        </p:blipFill>
        <p:spPr>
          <a:xfrm>
            <a:off x="6109207" y="2436924"/>
            <a:ext cx="2149748" cy="3982746"/>
          </a:xfrm>
          <a:prstGeom prst="rect">
            <a:avLst/>
          </a:prstGeom>
        </p:spPr>
      </p:pic>
      <p:grpSp>
        <p:nvGrpSpPr>
          <p:cNvPr id="8" name="Group 7">
            <a:extLst>
              <a:ext uri="{FF2B5EF4-FFF2-40B4-BE49-F238E27FC236}">
                <a16:creationId xmlns:a16="http://schemas.microsoft.com/office/drawing/2014/main" id="{533807E5-B7DB-412D-936F-910922A64700}"/>
              </a:ext>
            </a:extLst>
          </p:cNvPr>
          <p:cNvGrpSpPr/>
          <p:nvPr/>
        </p:nvGrpSpPr>
        <p:grpSpPr>
          <a:xfrm>
            <a:off x="1265784" y="4683183"/>
            <a:ext cx="388619" cy="369332"/>
            <a:chOff x="2259418" y="4480962"/>
            <a:chExt cx="388619" cy="369332"/>
          </a:xfrm>
        </p:grpSpPr>
        <p:sp>
          <p:nvSpPr>
            <p:cNvPr id="38" name="Oval 37">
              <a:extLst>
                <a:ext uri="{FF2B5EF4-FFF2-40B4-BE49-F238E27FC236}">
                  <a16:creationId xmlns:a16="http://schemas.microsoft.com/office/drawing/2014/main" id="{81C8FA75-41FB-4F16-A164-934E1DBD4434}"/>
                </a:ext>
              </a:extLst>
            </p:cNvPr>
            <p:cNvSpPr/>
            <p:nvPr/>
          </p:nvSpPr>
          <p:spPr>
            <a:xfrm>
              <a:off x="2490025" y="4492942"/>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D82E373-A0FF-48CC-B4E3-29D5369E3D48}"/>
                </a:ext>
              </a:extLst>
            </p:cNvPr>
            <p:cNvSpPr txBox="1"/>
            <p:nvPr/>
          </p:nvSpPr>
          <p:spPr>
            <a:xfrm>
              <a:off x="2259418" y="4480962"/>
              <a:ext cx="388619" cy="369332"/>
            </a:xfrm>
            <a:prstGeom prst="rect">
              <a:avLst/>
            </a:prstGeom>
            <a:noFill/>
          </p:spPr>
          <p:txBody>
            <a:bodyPr wrap="square" rtlCol="0">
              <a:spAutoFit/>
            </a:bodyPr>
            <a:lstStyle/>
            <a:p>
              <a:r>
                <a:rPr lang="en-GB" b="1" dirty="0"/>
                <a:t>A</a:t>
              </a:r>
            </a:p>
          </p:txBody>
        </p:sp>
      </p:grpSp>
      <p:grpSp>
        <p:nvGrpSpPr>
          <p:cNvPr id="11" name="Group 10">
            <a:extLst>
              <a:ext uri="{FF2B5EF4-FFF2-40B4-BE49-F238E27FC236}">
                <a16:creationId xmlns:a16="http://schemas.microsoft.com/office/drawing/2014/main" id="{FB602597-3451-40A3-A822-EEF875CEDC06}"/>
              </a:ext>
            </a:extLst>
          </p:cNvPr>
          <p:cNvGrpSpPr/>
          <p:nvPr/>
        </p:nvGrpSpPr>
        <p:grpSpPr>
          <a:xfrm>
            <a:off x="3029440" y="3383545"/>
            <a:ext cx="400495" cy="397055"/>
            <a:chOff x="4040326" y="3181324"/>
            <a:chExt cx="400495" cy="397055"/>
          </a:xfrm>
        </p:grpSpPr>
        <p:sp>
          <p:nvSpPr>
            <p:cNvPr id="111" name="Oval 110">
              <a:extLst>
                <a:ext uri="{FF2B5EF4-FFF2-40B4-BE49-F238E27FC236}">
                  <a16:creationId xmlns:a16="http://schemas.microsoft.com/office/drawing/2014/main" id="{FDEA585A-68AC-4F67-AEA7-BF3A1A5AE429}"/>
                </a:ext>
              </a:extLst>
            </p:cNvPr>
            <p:cNvSpPr/>
            <p:nvPr/>
          </p:nvSpPr>
          <p:spPr>
            <a:xfrm>
              <a:off x="4040326" y="3470379"/>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TextBox 46">
              <a:extLst>
                <a:ext uri="{FF2B5EF4-FFF2-40B4-BE49-F238E27FC236}">
                  <a16:creationId xmlns:a16="http://schemas.microsoft.com/office/drawing/2014/main" id="{5EB7A05D-EFB8-4D51-86C5-352C411A38C1}"/>
                </a:ext>
              </a:extLst>
            </p:cNvPr>
            <p:cNvSpPr txBox="1"/>
            <p:nvPr/>
          </p:nvSpPr>
          <p:spPr>
            <a:xfrm>
              <a:off x="4052202" y="3181324"/>
              <a:ext cx="388619" cy="369332"/>
            </a:xfrm>
            <a:prstGeom prst="rect">
              <a:avLst/>
            </a:prstGeom>
            <a:noFill/>
          </p:spPr>
          <p:txBody>
            <a:bodyPr wrap="square" rtlCol="0">
              <a:spAutoFit/>
            </a:bodyPr>
            <a:lstStyle/>
            <a:p>
              <a:r>
                <a:rPr lang="en-GB" b="1" dirty="0"/>
                <a:t>B</a:t>
              </a:r>
            </a:p>
          </p:txBody>
        </p:sp>
      </p:grpSp>
      <p:sp>
        <p:nvSpPr>
          <p:cNvPr id="55" name="TextBox 54">
            <a:extLst>
              <a:ext uri="{FF2B5EF4-FFF2-40B4-BE49-F238E27FC236}">
                <a16:creationId xmlns:a16="http://schemas.microsoft.com/office/drawing/2014/main" id="{7DBEDC31-36B8-4602-96D4-F542BAE2B213}"/>
              </a:ext>
            </a:extLst>
          </p:cNvPr>
          <p:cNvSpPr txBox="1"/>
          <p:nvPr/>
        </p:nvSpPr>
        <p:spPr>
          <a:xfrm>
            <a:off x="4257641" y="4996991"/>
            <a:ext cx="1617101" cy="772107"/>
          </a:xfrm>
          <a:prstGeom prst="rect">
            <a:avLst/>
          </a:prstGeom>
          <a:solidFill>
            <a:schemeClr val="bg1"/>
          </a:solidFill>
          <a:ln w="28575">
            <a:solidFill>
              <a:srgbClr val="87BD31"/>
            </a:solidFill>
          </a:ln>
        </p:spPr>
        <p:txBody>
          <a:bodyPr wrap="square" lIns="108000" tIns="108000" rIns="108000" bIns="108000" rtlCol="0">
            <a:spAutoFit/>
          </a:bodyPr>
          <a:lstStyle/>
          <a:p>
            <a:r>
              <a:rPr lang="pt-BR" dirty="0" err="1"/>
              <a:t>Vertex</a:t>
            </a:r>
            <a:r>
              <a:rPr lang="pt-BR" dirty="0"/>
              <a:t> A (1,2)</a:t>
            </a:r>
          </a:p>
          <a:p>
            <a:r>
              <a:rPr lang="pt-BR" dirty="0" err="1"/>
              <a:t>Vertex</a:t>
            </a:r>
            <a:r>
              <a:rPr lang="pt-BR" dirty="0"/>
              <a:t> B (4,4)</a:t>
            </a:r>
          </a:p>
        </p:txBody>
      </p:sp>
      <p:grpSp>
        <p:nvGrpSpPr>
          <p:cNvPr id="14" name="Group 13">
            <a:extLst>
              <a:ext uri="{FF2B5EF4-FFF2-40B4-BE49-F238E27FC236}">
                <a16:creationId xmlns:a16="http://schemas.microsoft.com/office/drawing/2014/main" id="{5163A528-263A-4A0D-8D67-D22CF4715028}"/>
              </a:ext>
            </a:extLst>
          </p:cNvPr>
          <p:cNvGrpSpPr/>
          <p:nvPr/>
        </p:nvGrpSpPr>
        <p:grpSpPr>
          <a:xfrm>
            <a:off x="1496391" y="3673574"/>
            <a:ext cx="1640717" cy="1128335"/>
            <a:chOff x="1496391" y="3673574"/>
            <a:chExt cx="1640717" cy="1128335"/>
          </a:xfrm>
        </p:grpSpPr>
        <p:sp>
          <p:nvSpPr>
            <p:cNvPr id="56" name="Oval 55">
              <a:extLst>
                <a:ext uri="{FF2B5EF4-FFF2-40B4-BE49-F238E27FC236}">
                  <a16:creationId xmlns:a16="http://schemas.microsoft.com/office/drawing/2014/main" id="{F02DAC86-C593-44CA-9E2A-088E8EC3C6BA}"/>
                </a:ext>
              </a:extLst>
            </p:cNvPr>
            <p:cNvSpPr/>
            <p:nvPr/>
          </p:nvSpPr>
          <p:spPr>
            <a:xfrm>
              <a:off x="1496391" y="3673574"/>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2E1A84B3-7592-4D2B-A2A2-9F4AD953E91A}"/>
                </a:ext>
              </a:extLst>
            </p:cNvPr>
            <p:cNvSpPr/>
            <p:nvPr/>
          </p:nvSpPr>
          <p:spPr>
            <a:xfrm>
              <a:off x="3029108" y="4693909"/>
              <a:ext cx="108000" cy="1080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ectangle 14">
            <a:extLst>
              <a:ext uri="{FF2B5EF4-FFF2-40B4-BE49-F238E27FC236}">
                <a16:creationId xmlns:a16="http://schemas.microsoft.com/office/drawing/2014/main" id="{92862095-FB56-48A1-AEB9-AE9BA84A3183}"/>
              </a:ext>
            </a:extLst>
          </p:cNvPr>
          <p:cNvSpPr/>
          <p:nvPr/>
        </p:nvSpPr>
        <p:spPr>
          <a:xfrm>
            <a:off x="1550770" y="3720895"/>
            <a:ext cx="1531851" cy="1021234"/>
          </a:xfrm>
          <a:prstGeom prst="rect">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5280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5"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374042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cxnSp>
        <p:nvCxnSpPr>
          <p:cNvPr id="68" name="Straight Connector 67"/>
          <p:cNvCxnSpPr/>
          <p:nvPr/>
        </p:nvCxnSpPr>
        <p:spPr>
          <a:xfrm>
            <a:off x="374042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67B71F74-051D-4D44-9DC8-F66667964B7A}"/>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sp>
        <p:nvSpPr>
          <p:cNvPr id="9" name="TextBox 8">
            <a:extLst>
              <a:ext uri="{FF2B5EF4-FFF2-40B4-BE49-F238E27FC236}">
                <a16:creationId xmlns:a16="http://schemas.microsoft.com/office/drawing/2014/main" id="{BD76CE61-3384-40F0-AB35-4F66D590E965}"/>
              </a:ext>
            </a:extLst>
          </p:cNvPr>
          <p:cNvSpPr txBox="1"/>
          <p:nvPr/>
        </p:nvSpPr>
        <p:spPr>
          <a:xfrm>
            <a:off x="755650" y="1232955"/>
            <a:ext cx="7632700" cy="276999"/>
          </a:xfrm>
          <a:prstGeom prst="rect">
            <a:avLst/>
          </a:prstGeom>
          <a:noFill/>
        </p:spPr>
        <p:txBody>
          <a:bodyPr wrap="square" lIns="0" tIns="0" rIns="0" bIns="0" rtlCol="0">
            <a:spAutoFit/>
          </a:bodyPr>
          <a:lstStyle/>
          <a:p>
            <a:r>
              <a:rPr lang="en-GB" dirty="0" err="1"/>
              <a:t>Jemimah</a:t>
            </a:r>
            <a:r>
              <a:rPr lang="en-GB" dirty="0"/>
              <a:t> and Paul are plotting the vertices of a square. </a:t>
            </a:r>
          </a:p>
        </p:txBody>
      </p:sp>
      <p:sp>
        <p:nvSpPr>
          <p:cNvPr id="2" name="Rectangle 1">
            <a:extLst>
              <a:ext uri="{FF2B5EF4-FFF2-40B4-BE49-F238E27FC236}">
                <a16:creationId xmlns:a16="http://schemas.microsoft.com/office/drawing/2014/main" id="{C0958DAA-1D4F-41CB-A0B0-9281469AB7F9}"/>
              </a:ext>
            </a:extLst>
          </p:cNvPr>
          <p:cNvSpPr/>
          <p:nvPr/>
        </p:nvSpPr>
        <p:spPr>
          <a:xfrm>
            <a:off x="659422" y="1789164"/>
            <a:ext cx="7737719" cy="646331"/>
          </a:xfrm>
          <a:prstGeom prst="rect">
            <a:avLst/>
          </a:prstGeom>
        </p:spPr>
        <p:txBody>
          <a:bodyPr wrap="square">
            <a:spAutoFit/>
          </a:bodyPr>
          <a:lstStyle/>
          <a:p>
            <a:r>
              <a:rPr lang="en-GB" dirty="0" err="1"/>
              <a:t>Jemimah</a:t>
            </a:r>
            <a:r>
              <a:rPr lang="en-GB" dirty="0"/>
              <a:t> says the final vertex should be plotted at (6,1).</a:t>
            </a:r>
          </a:p>
          <a:p>
            <a:r>
              <a:rPr lang="en-GB" dirty="0"/>
              <a:t>Paul says it should be plotted at (1,6).</a:t>
            </a:r>
          </a:p>
        </p:txBody>
      </p:sp>
      <p:grpSp>
        <p:nvGrpSpPr>
          <p:cNvPr id="53" name="Group 52">
            <a:extLst>
              <a:ext uri="{FF2B5EF4-FFF2-40B4-BE49-F238E27FC236}">
                <a16:creationId xmlns:a16="http://schemas.microsoft.com/office/drawing/2014/main" id="{61E80A4D-A50C-4CF9-A5BF-C1AD3FB7D412}"/>
              </a:ext>
            </a:extLst>
          </p:cNvPr>
          <p:cNvGrpSpPr/>
          <p:nvPr/>
        </p:nvGrpSpPr>
        <p:grpSpPr>
          <a:xfrm>
            <a:off x="755650" y="3008073"/>
            <a:ext cx="3267707" cy="3196883"/>
            <a:chOff x="755650" y="2903298"/>
            <a:chExt cx="3267707" cy="3196883"/>
          </a:xfrm>
        </p:grpSpPr>
        <p:cxnSp>
          <p:nvCxnSpPr>
            <p:cNvPr id="24" name="Straight Connector 23">
              <a:extLst>
                <a:ext uri="{FF2B5EF4-FFF2-40B4-BE49-F238E27FC236}">
                  <a16:creationId xmlns:a16="http://schemas.microsoft.com/office/drawing/2014/main" id="{2624EF19-636F-4EF1-A083-21C5EA6C7159}"/>
                </a:ext>
              </a:extLst>
            </p:cNvPr>
            <p:cNvCxnSpPr>
              <a:cxnSpLocks/>
            </p:cNvCxnSpPr>
            <p:nvPr/>
          </p:nvCxnSpPr>
          <p:spPr>
            <a:xfrm>
              <a:off x="1040155" y="2903298"/>
              <a:ext cx="0" cy="2865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08DF3D2-B655-473D-8175-8CA0259A589C}"/>
                </a:ext>
              </a:extLst>
            </p:cNvPr>
            <p:cNvCxnSpPr>
              <a:cxnSpLocks/>
            </p:cNvCxnSpPr>
            <p:nvPr/>
          </p:nvCxnSpPr>
          <p:spPr>
            <a:xfrm>
              <a:off x="1027394" y="5756338"/>
              <a:ext cx="2992014" cy="1276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E1829350-B193-4108-A881-EB9B268260CF}"/>
                </a:ext>
              </a:extLst>
            </p:cNvPr>
            <p:cNvGrpSpPr/>
            <p:nvPr/>
          </p:nvGrpSpPr>
          <p:grpSpPr>
            <a:xfrm>
              <a:off x="1359291" y="2903298"/>
              <a:ext cx="2233949" cy="2865800"/>
              <a:chOff x="1359291" y="2812065"/>
              <a:chExt cx="2233949" cy="2957033"/>
            </a:xfrm>
          </p:grpSpPr>
          <p:cxnSp>
            <p:nvCxnSpPr>
              <p:cNvPr id="34" name="Straight Connector 33">
                <a:extLst>
                  <a:ext uri="{FF2B5EF4-FFF2-40B4-BE49-F238E27FC236}">
                    <a16:creationId xmlns:a16="http://schemas.microsoft.com/office/drawing/2014/main" id="{1F535789-144F-4046-AB01-629BBAF04F98}"/>
                  </a:ext>
                </a:extLst>
              </p:cNvPr>
              <p:cNvCxnSpPr>
                <a:cxnSpLocks/>
              </p:cNvCxnSpPr>
              <p:nvPr/>
            </p:nvCxnSpPr>
            <p:spPr>
              <a:xfrm>
                <a:off x="167842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6B03AB1-962D-469C-B4D2-FF23AEEF47D9}"/>
                  </a:ext>
                </a:extLst>
              </p:cNvPr>
              <p:cNvCxnSpPr>
                <a:cxnSpLocks/>
              </p:cNvCxnSpPr>
              <p:nvPr/>
            </p:nvCxnSpPr>
            <p:spPr>
              <a:xfrm>
                <a:off x="2316699"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AC509CA-1870-4B0A-8939-15BB29235B22}"/>
                  </a:ext>
                </a:extLst>
              </p:cNvPr>
              <p:cNvCxnSpPr>
                <a:cxnSpLocks/>
              </p:cNvCxnSpPr>
              <p:nvPr/>
            </p:nvCxnSpPr>
            <p:spPr>
              <a:xfrm>
                <a:off x="295497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D068AED-3AB6-453F-9569-016640343A93}"/>
                  </a:ext>
                </a:extLst>
              </p:cNvPr>
              <p:cNvCxnSpPr>
                <a:cxnSpLocks/>
              </p:cNvCxnSpPr>
              <p:nvPr/>
            </p:nvCxnSpPr>
            <p:spPr>
              <a:xfrm>
                <a:off x="3593240"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FFEFDEB-704A-467A-B2F5-67A666F2B860}"/>
                  </a:ext>
                </a:extLst>
              </p:cNvPr>
              <p:cNvCxnSpPr>
                <a:cxnSpLocks/>
              </p:cNvCxnSpPr>
              <p:nvPr/>
            </p:nvCxnSpPr>
            <p:spPr>
              <a:xfrm>
                <a:off x="135929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A4029CD-6292-4D52-8329-D00A6662D048}"/>
                  </a:ext>
                </a:extLst>
              </p:cNvPr>
              <p:cNvCxnSpPr>
                <a:cxnSpLocks/>
              </p:cNvCxnSpPr>
              <p:nvPr/>
            </p:nvCxnSpPr>
            <p:spPr>
              <a:xfrm>
                <a:off x="1997563"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0ED80AD-3AC3-44DE-90D0-119EC002546C}"/>
                  </a:ext>
                </a:extLst>
              </p:cNvPr>
              <p:cNvCxnSpPr>
                <a:cxnSpLocks/>
              </p:cNvCxnSpPr>
              <p:nvPr/>
            </p:nvCxnSpPr>
            <p:spPr>
              <a:xfrm>
                <a:off x="2635835"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236BCAA-E461-4EEC-A4EA-8AF0F2AD4EB2}"/>
                  </a:ext>
                </a:extLst>
              </p:cNvPr>
              <p:cNvCxnSpPr>
                <a:cxnSpLocks/>
              </p:cNvCxnSpPr>
              <p:nvPr/>
            </p:nvCxnSpPr>
            <p:spPr>
              <a:xfrm>
                <a:off x="327410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85B79A3B-C4C5-4DEC-B8F8-CED25F407AAC}"/>
                </a:ext>
              </a:extLst>
            </p:cNvPr>
            <p:cNvGrpSpPr/>
            <p:nvPr/>
          </p:nvGrpSpPr>
          <p:grpSpPr>
            <a:xfrm>
              <a:off x="1031343" y="3210280"/>
              <a:ext cx="2992014" cy="2227799"/>
              <a:chOff x="1031343" y="3210280"/>
              <a:chExt cx="3048534" cy="2227799"/>
            </a:xfrm>
          </p:grpSpPr>
          <p:cxnSp>
            <p:nvCxnSpPr>
              <p:cNvPr id="28" name="Straight Connector 27">
                <a:extLst>
                  <a:ext uri="{FF2B5EF4-FFF2-40B4-BE49-F238E27FC236}">
                    <a16:creationId xmlns:a16="http://schemas.microsoft.com/office/drawing/2014/main" id="{19DE293B-71BE-4C69-82F6-2FA43ACD6244}"/>
                  </a:ext>
                </a:extLst>
              </p:cNvPr>
              <p:cNvCxnSpPr>
                <a:cxnSpLocks/>
              </p:cNvCxnSpPr>
              <p:nvPr/>
            </p:nvCxnSpPr>
            <p:spPr>
              <a:xfrm rot="5400000">
                <a:off x="2555610" y="1686013"/>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4FCAA24-5D28-4043-B86A-65172B32D8F5}"/>
                  </a:ext>
                </a:extLst>
              </p:cNvPr>
              <p:cNvCxnSpPr>
                <a:cxnSpLocks/>
              </p:cNvCxnSpPr>
              <p:nvPr/>
            </p:nvCxnSpPr>
            <p:spPr>
              <a:xfrm rot="5400000">
                <a:off x="2555610" y="2004270"/>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EF4FBD0-8E0F-4E5D-AA8E-EBC6F7047B78}"/>
                  </a:ext>
                </a:extLst>
              </p:cNvPr>
              <p:cNvCxnSpPr>
                <a:cxnSpLocks/>
              </p:cNvCxnSpPr>
              <p:nvPr/>
            </p:nvCxnSpPr>
            <p:spPr>
              <a:xfrm rot="5400000">
                <a:off x="2555610" y="2959041"/>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EEC108-8783-4A60-B595-330FAA8662B9}"/>
                  </a:ext>
                </a:extLst>
              </p:cNvPr>
              <p:cNvCxnSpPr>
                <a:cxnSpLocks/>
              </p:cNvCxnSpPr>
              <p:nvPr/>
            </p:nvCxnSpPr>
            <p:spPr>
              <a:xfrm rot="5400000">
                <a:off x="2555610" y="3595555"/>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0EE0F9-C942-41B6-8CA1-F55C5F7C65CD}"/>
                  </a:ext>
                </a:extLst>
              </p:cNvPr>
              <p:cNvCxnSpPr>
                <a:cxnSpLocks/>
              </p:cNvCxnSpPr>
              <p:nvPr/>
            </p:nvCxnSpPr>
            <p:spPr>
              <a:xfrm rot="5400000">
                <a:off x="2555610" y="2640784"/>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CB93AEB-F231-46BF-8F2E-7C638B4C2138}"/>
                  </a:ext>
                </a:extLst>
              </p:cNvPr>
              <p:cNvCxnSpPr>
                <a:cxnSpLocks/>
              </p:cNvCxnSpPr>
              <p:nvPr/>
            </p:nvCxnSpPr>
            <p:spPr>
              <a:xfrm rot="5400000">
                <a:off x="2555610" y="3913812"/>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8C7A2DE-B345-463B-976C-5DADE111CD63}"/>
                  </a:ext>
                </a:extLst>
              </p:cNvPr>
              <p:cNvCxnSpPr>
                <a:cxnSpLocks/>
              </p:cNvCxnSpPr>
              <p:nvPr/>
            </p:nvCxnSpPr>
            <p:spPr>
              <a:xfrm rot="5400000">
                <a:off x="2555610" y="3277298"/>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0F84C8E-5639-4987-808F-A54D22C5E2D4}"/>
                  </a:ext>
                </a:extLst>
              </p:cNvPr>
              <p:cNvCxnSpPr>
                <a:cxnSpLocks/>
              </p:cNvCxnSpPr>
              <p:nvPr/>
            </p:nvCxnSpPr>
            <p:spPr>
              <a:xfrm rot="5400000">
                <a:off x="2555610" y="2322527"/>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9FD18AE7-5F19-40B6-8BDF-73E258252AB8}"/>
                </a:ext>
              </a:extLst>
            </p:cNvPr>
            <p:cNvSpPr txBox="1"/>
            <p:nvPr/>
          </p:nvSpPr>
          <p:spPr>
            <a:xfrm>
              <a:off x="755650" y="5717196"/>
              <a:ext cx="352425" cy="382985"/>
            </a:xfrm>
            <a:prstGeom prst="rect">
              <a:avLst/>
            </a:prstGeom>
            <a:noFill/>
          </p:spPr>
          <p:txBody>
            <a:bodyPr wrap="square" rtlCol="0">
              <a:spAutoFit/>
            </a:bodyPr>
            <a:lstStyle/>
            <a:p>
              <a:pPr algn="ctr"/>
              <a:r>
                <a:rPr lang="en-GB" dirty="0"/>
                <a:t>0</a:t>
              </a:r>
            </a:p>
          </p:txBody>
        </p:sp>
        <p:sp>
          <p:nvSpPr>
            <p:cNvPr id="14" name="TextBox 13">
              <a:extLst>
                <a:ext uri="{FF2B5EF4-FFF2-40B4-BE49-F238E27FC236}">
                  <a16:creationId xmlns:a16="http://schemas.microsoft.com/office/drawing/2014/main" id="{9DA6F72F-EB54-4212-AF12-0BF88D5817F9}"/>
                </a:ext>
              </a:extLst>
            </p:cNvPr>
            <p:cNvSpPr txBox="1"/>
            <p:nvPr/>
          </p:nvSpPr>
          <p:spPr>
            <a:xfrm>
              <a:off x="1179746" y="5717196"/>
              <a:ext cx="352425" cy="382985"/>
            </a:xfrm>
            <a:prstGeom prst="rect">
              <a:avLst/>
            </a:prstGeom>
            <a:noFill/>
          </p:spPr>
          <p:txBody>
            <a:bodyPr wrap="square" rtlCol="0">
              <a:spAutoFit/>
            </a:bodyPr>
            <a:lstStyle/>
            <a:p>
              <a:pPr algn="ctr"/>
              <a:r>
                <a:rPr lang="en-GB" dirty="0"/>
                <a:t>1</a:t>
              </a:r>
            </a:p>
          </p:txBody>
        </p:sp>
        <p:sp>
          <p:nvSpPr>
            <p:cNvPr id="15" name="TextBox 14">
              <a:extLst>
                <a:ext uri="{FF2B5EF4-FFF2-40B4-BE49-F238E27FC236}">
                  <a16:creationId xmlns:a16="http://schemas.microsoft.com/office/drawing/2014/main" id="{6F005858-954A-4A8C-A262-88A551241FB4}"/>
                </a:ext>
              </a:extLst>
            </p:cNvPr>
            <p:cNvSpPr txBox="1"/>
            <p:nvPr/>
          </p:nvSpPr>
          <p:spPr>
            <a:xfrm>
              <a:off x="1504503" y="5717196"/>
              <a:ext cx="352425" cy="382985"/>
            </a:xfrm>
            <a:prstGeom prst="rect">
              <a:avLst/>
            </a:prstGeom>
            <a:noFill/>
          </p:spPr>
          <p:txBody>
            <a:bodyPr wrap="square" rtlCol="0">
              <a:spAutoFit/>
            </a:bodyPr>
            <a:lstStyle/>
            <a:p>
              <a:pPr algn="ctr"/>
              <a:r>
                <a:rPr lang="en-GB" dirty="0"/>
                <a:t>2</a:t>
              </a:r>
            </a:p>
          </p:txBody>
        </p:sp>
        <p:sp>
          <p:nvSpPr>
            <p:cNvPr id="16" name="TextBox 15">
              <a:extLst>
                <a:ext uri="{FF2B5EF4-FFF2-40B4-BE49-F238E27FC236}">
                  <a16:creationId xmlns:a16="http://schemas.microsoft.com/office/drawing/2014/main" id="{E23C4B0E-5BE4-47D9-BC89-C18F32963CBB}"/>
                </a:ext>
              </a:extLst>
            </p:cNvPr>
            <p:cNvSpPr txBox="1"/>
            <p:nvPr/>
          </p:nvSpPr>
          <p:spPr>
            <a:xfrm>
              <a:off x="1823639" y="5717196"/>
              <a:ext cx="352425" cy="382985"/>
            </a:xfrm>
            <a:prstGeom prst="rect">
              <a:avLst/>
            </a:prstGeom>
            <a:noFill/>
          </p:spPr>
          <p:txBody>
            <a:bodyPr wrap="square" rtlCol="0">
              <a:spAutoFit/>
            </a:bodyPr>
            <a:lstStyle/>
            <a:p>
              <a:pPr algn="ctr"/>
              <a:r>
                <a:rPr lang="en-GB" dirty="0"/>
                <a:t>3</a:t>
              </a:r>
            </a:p>
          </p:txBody>
        </p:sp>
        <p:sp>
          <p:nvSpPr>
            <p:cNvPr id="17" name="TextBox 16">
              <a:extLst>
                <a:ext uri="{FF2B5EF4-FFF2-40B4-BE49-F238E27FC236}">
                  <a16:creationId xmlns:a16="http://schemas.microsoft.com/office/drawing/2014/main" id="{D39D58C3-0B10-4767-86B5-C159C1FF1937}"/>
                </a:ext>
              </a:extLst>
            </p:cNvPr>
            <p:cNvSpPr txBox="1"/>
            <p:nvPr/>
          </p:nvSpPr>
          <p:spPr>
            <a:xfrm>
              <a:off x="2137609" y="5717196"/>
              <a:ext cx="352425" cy="382985"/>
            </a:xfrm>
            <a:prstGeom prst="rect">
              <a:avLst/>
            </a:prstGeom>
            <a:noFill/>
          </p:spPr>
          <p:txBody>
            <a:bodyPr wrap="square" rtlCol="0">
              <a:spAutoFit/>
            </a:bodyPr>
            <a:lstStyle/>
            <a:p>
              <a:pPr algn="ctr"/>
              <a:r>
                <a:rPr lang="en-GB" dirty="0"/>
                <a:t>4</a:t>
              </a:r>
            </a:p>
          </p:txBody>
        </p:sp>
        <p:sp>
          <p:nvSpPr>
            <p:cNvPr id="18" name="TextBox 17">
              <a:extLst>
                <a:ext uri="{FF2B5EF4-FFF2-40B4-BE49-F238E27FC236}">
                  <a16:creationId xmlns:a16="http://schemas.microsoft.com/office/drawing/2014/main" id="{671D02D8-F11B-4328-869D-28E38545A956}"/>
                </a:ext>
              </a:extLst>
            </p:cNvPr>
            <p:cNvSpPr txBox="1"/>
            <p:nvPr/>
          </p:nvSpPr>
          <p:spPr>
            <a:xfrm>
              <a:off x="3420364" y="5717196"/>
              <a:ext cx="352425" cy="382985"/>
            </a:xfrm>
            <a:prstGeom prst="rect">
              <a:avLst/>
            </a:prstGeom>
            <a:noFill/>
          </p:spPr>
          <p:txBody>
            <a:bodyPr wrap="square" rtlCol="0">
              <a:spAutoFit/>
            </a:bodyPr>
            <a:lstStyle/>
            <a:p>
              <a:pPr algn="ctr"/>
              <a:r>
                <a:rPr lang="en-GB" dirty="0"/>
                <a:t>8</a:t>
              </a:r>
            </a:p>
          </p:txBody>
        </p:sp>
        <p:sp>
          <p:nvSpPr>
            <p:cNvPr id="19" name="TextBox 18">
              <a:extLst>
                <a:ext uri="{FF2B5EF4-FFF2-40B4-BE49-F238E27FC236}">
                  <a16:creationId xmlns:a16="http://schemas.microsoft.com/office/drawing/2014/main" id="{DE1D3D78-453C-4D1A-AF26-36C3CA9AAB45}"/>
                </a:ext>
              </a:extLst>
            </p:cNvPr>
            <p:cNvSpPr txBox="1"/>
            <p:nvPr/>
          </p:nvSpPr>
          <p:spPr>
            <a:xfrm>
              <a:off x="798517" y="5246823"/>
              <a:ext cx="266948" cy="382985"/>
            </a:xfrm>
            <a:prstGeom prst="rect">
              <a:avLst/>
            </a:prstGeom>
            <a:noFill/>
          </p:spPr>
          <p:txBody>
            <a:bodyPr wrap="square" rtlCol="0">
              <a:spAutoFit/>
            </a:bodyPr>
            <a:lstStyle/>
            <a:p>
              <a:pPr algn="ctr"/>
              <a:r>
                <a:rPr lang="en-GB" dirty="0"/>
                <a:t>1</a:t>
              </a:r>
            </a:p>
          </p:txBody>
        </p:sp>
        <p:sp>
          <p:nvSpPr>
            <p:cNvPr id="20" name="TextBox 19">
              <a:extLst>
                <a:ext uri="{FF2B5EF4-FFF2-40B4-BE49-F238E27FC236}">
                  <a16:creationId xmlns:a16="http://schemas.microsoft.com/office/drawing/2014/main" id="{0E797E5F-F85E-49B5-A020-D53F7A201F14}"/>
                </a:ext>
              </a:extLst>
            </p:cNvPr>
            <p:cNvSpPr txBox="1"/>
            <p:nvPr/>
          </p:nvSpPr>
          <p:spPr>
            <a:xfrm>
              <a:off x="798517" y="4924328"/>
              <a:ext cx="266948" cy="382985"/>
            </a:xfrm>
            <a:prstGeom prst="rect">
              <a:avLst/>
            </a:prstGeom>
            <a:noFill/>
          </p:spPr>
          <p:txBody>
            <a:bodyPr wrap="square" rtlCol="0">
              <a:spAutoFit/>
            </a:bodyPr>
            <a:lstStyle/>
            <a:p>
              <a:pPr algn="ctr"/>
              <a:r>
                <a:rPr lang="en-GB" dirty="0"/>
                <a:t>2</a:t>
              </a:r>
            </a:p>
          </p:txBody>
        </p:sp>
        <p:sp>
          <p:nvSpPr>
            <p:cNvPr id="21" name="TextBox 20">
              <a:extLst>
                <a:ext uri="{FF2B5EF4-FFF2-40B4-BE49-F238E27FC236}">
                  <a16:creationId xmlns:a16="http://schemas.microsoft.com/office/drawing/2014/main" id="{F7127B92-DEAC-4B33-A3BB-CBF45A59A43B}"/>
                </a:ext>
              </a:extLst>
            </p:cNvPr>
            <p:cNvSpPr txBox="1"/>
            <p:nvPr/>
          </p:nvSpPr>
          <p:spPr>
            <a:xfrm>
              <a:off x="798517" y="4611269"/>
              <a:ext cx="266948" cy="382985"/>
            </a:xfrm>
            <a:prstGeom prst="rect">
              <a:avLst/>
            </a:prstGeom>
            <a:noFill/>
          </p:spPr>
          <p:txBody>
            <a:bodyPr wrap="square" rtlCol="0">
              <a:spAutoFit/>
            </a:bodyPr>
            <a:lstStyle/>
            <a:p>
              <a:pPr algn="ctr"/>
              <a:r>
                <a:rPr lang="en-GB" dirty="0"/>
                <a:t>3</a:t>
              </a:r>
            </a:p>
          </p:txBody>
        </p:sp>
        <p:sp>
          <p:nvSpPr>
            <p:cNvPr id="22" name="TextBox 21">
              <a:extLst>
                <a:ext uri="{FF2B5EF4-FFF2-40B4-BE49-F238E27FC236}">
                  <a16:creationId xmlns:a16="http://schemas.microsoft.com/office/drawing/2014/main" id="{1607CCE2-7FF9-4C1C-9ACA-B95C57D425D4}"/>
                </a:ext>
              </a:extLst>
            </p:cNvPr>
            <p:cNvSpPr txBox="1"/>
            <p:nvPr/>
          </p:nvSpPr>
          <p:spPr>
            <a:xfrm>
              <a:off x="798517" y="4288801"/>
              <a:ext cx="266948" cy="382985"/>
            </a:xfrm>
            <a:prstGeom prst="rect">
              <a:avLst/>
            </a:prstGeom>
            <a:noFill/>
          </p:spPr>
          <p:txBody>
            <a:bodyPr wrap="square" rtlCol="0">
              <a:spAutoFit/>
            </a:bodyPr>
            <a:lstStyle/>
            <a:p>
              <a:pPr algn="ctr"/>
              <a:r>
                <a:rPr lang="en-GB" dirty="0"/>
                <a:t>4</a:t>
              </a:r>
            </a:p>
          </p:txBody>
        </p:sp>
        <p:sp>
          <p:nvSpPr>
            <p:cNvPr id="23" name="TextBox 22">
              <a:extLst>
                <a:ext uri="{FF2B5EF4-FFF2-40B4-BE49-F238E27FC236}">
                  <a16:creationId xmlns:a16="http://schemas.microsoft.com/office/drawing/2014/main" id="{643F3347-13CC-4045-827F-24D1788D1C7E}"/>
                </a:ext>
              </a:extLst>
            </p:cNvPr>
            <p:cNvSpPr txBox="1"/>
            <p:nvPr/>
          </p:nvSpPr>
          <p:spPr>
            <a:xfrm>
              <a:off x="798517" y="3021317"/>
              <a:ext cx="266948" cy="382985"/>
            </a:xfrm>
            <a:prstGeom prst="rect">
              <a:avLst/>
            </a:prstGeom>
            <a:noFill/>
          </p:spPr>
          <p:txBody>
            <a:bodyPr wrap="square" rtlCol="0">
              <a:spAutoFit/>
            </a:bodyPr>
            <a:lstStyle/>
            <a:p>
              <a:pPr algn="ctr"/>
              <a:r>
                <a:rPr lang="en-GB" dirty="0"/>
                <a:t>8</a:t>
              </a:r>
            </a:p>
          </p:txBody>
        </p:sp>
        <p:sp>
          <p:nvSpPr>
            <p:cNvPr id="46" name="TextBox 45">
              <a:extLst>
                <a:ext uri="{FF2B5EF4-FFF2-40B4-BE49-F238E27FC236}">
                  <a16:creationId xmlns:a16="http://schemas.microsoft.com/office/drawing/2014/main" id="{98018736-E161-4D0C-9940-F3E4C879A1A0}"/>
                </a:ext>
              </a:extLst>
            </p:cNvPr>
            <p:cNvSpPr txBox="1"/>
            <p:nvPr/>
          </p:nvSpPr>
          <p:spPr>
            <a:xfrm>
              <a:off x="2455990" y="5717196"/>
              <a:ext cx="352425" cy="382985"/>
            </a:xfrm>
            <a:prstGeom prst="rect">
              <a:avLst/>
            </a:prstGeom>
            <a:noFill/>
          </p:spPr>
          <p:txBody>
            <a:bodyPr wrap="square" rtlCol="0">
              <a:spAutoFit/>
            </a:bodyPr>
            <a:lstStyle/>
            <a:p>
              <a:pPr algn="ctr"/>
              <a:r>
                <a:rPr lang="en-GB" dirty="0"/>
                <a:t>5</a:t>
              </a:r>
            </a:p>
          </p:txBody>
        </p:sp>
        <p:sp>
          <p:nvSpPr>
            <p:cNvPr id="47" name="TextBox 46">
              <a:extLst>
                <a:ext uri="{FF2B5EF4-FFF2-40B4-BE49-F238E27FC236}">
                  <a16:creationId xmlns:a16="http://schemas.microsoft.com/office/drawing/2014/main" id="{885F9175-7A6A-4DE6-A114-548B8F1E812D}"/>
                </a:ext>
              </a:extLst>
            </p:cNvPr>
            <p:cNvSpPr txBox="1"/>
            <p:nvPr/>
          </p:nvSpPr>
          <p:spPr>
            <a:xfrm>
              <a:off x="2781047" y="5717196"/>
              <a:ext cx="352425" cy="382985"/>
            </a:xfrm>
            <a:prstGeom prst="rect">
              <a:avLst/>
            </a:prstGeom>
            <a:noFill/>
          </p:spPr>
          <p:txBody>
            <a:bodyPr wrap="square" rtlCol="0">
              <a:spAutoFit/>
            </a:bodyPr>
            <a:lstStyle/>
            <a:p>
              <a:pPr algn="ctr"/>
              <a:r>
                <a:rPr lang="en-GB" dirty="0"/>
                <a:t>6</a:t>
              </a:r>
            </a:p>
          </p:txBody>
        </p:sp>
        <p:sp>
          <p:nvSpPr>
            <p:cNvPr id="49" name="TextBox 48">
              <a:extLst>
                <a:ext uri="{FF2B5EF4-FFF2-40B4-BE49-F238E27FC236}">
                  <a16:creationId xmlns:a16="http://schemas.microsoft.com/office/drawing/2014/main" id="{E53DF8EE-5EA7-48A7-BEC6-93FD3442AE4B}"/>
                </a:ext>
              </a:extLst>
            </p:cNvPr>
            <p:cNvSpPr txBox="1"/>
            <p:nvPr/>
          </p:nvSpPr>
          <p:spPr>
            <a:xfrm>
              <a:off x="3094001" y="5717196"/>
              <a:ext cx="352425" cy="382985"/>
            </a:xfrm>
            <a:prstGeom prst="rect">
              <a:avLst/>
            </a:prstGeom>
            <a:noFill/>
          </p:spPr>
          <p:txBody>
            <a:bodyPr wrap="square" rtlCol="0">
              <a:spAutoFit/>
            </a:bodyPr>
            <a:lstStyle/>
            <a:p>
              <a:pPr algn="ctr"/>
              <a:r>
                <a:rPr lang="en-GB" dirty="0"/>
                <a:t>7</a:t>
              </a:r>
            </a:p>
          </p:txBody>
        </p:sp>
        <p:sp>
          <p:nvSpPr>
            <p:cNvPr id="50" name="TextBox 49">
              <a:extLst>
                <a:ext uri="{FF2B5EF4-FFF2-40B4-BE49-F238E27FC236}">
                  <a16:creationId xmlns:a16="http://schemas.microsoft.com/office/drawing/2014/main" id="{9E145685-3C7B-4B3C-B667-0E26A59FB7FE}"/>
                </a:ext>
              </a:extLst>
            </p:cNvPr>
            <p:cNvSpPr txBox="1"/>
            <p:nvPr/>
          </p:nvSpPr>
          <p:spPr>
            <a:xfrm>
              <a:off x="798517" y="3974320"/>
              <a:ext cx="266948" cy="382985"/>
            </a:xfrm>
            <a:prstGeom prst="rect">
              <a:avLst/>
            </a:prstGeom>
            <a:noFill/>
          </p:spPr>
          <p:txBody>
            <a:bodyPr wrap="square" rtlCol="0">
              <a:spAutoFit/>
            </a:bodyPr>
            <a:lstStyle/>
            <a:p>
              <a:pPr algn="ctr"/>
              <a:r>
                <a:rPr lang="en-GB" dirty="0"/>
                <a:t>5</a:t>
              </a:r>
            </a:p>
          </p:txBody>
        </p:sp>
        <p:sp>
          <p:nvSpPr>
            <p:cNvPr id="51" name="TextBox 50">
              <a:extLst>
                <a:ext uri="{FF2B5EF4-FFF2-40B4-BE49-F238E27FC236}">
                  <a16:creationId xmlns:a16="http://schemas.microsoft.com/office/drawing/2014/main" id="{3840D5CD-AC62-4F30-8B60-7D4536681E44}"/>
                </a:ext>
              </a:extLst>
            </p:cNvPr>
            <p:cNvSpPr txBox="1"/>
            <p:nvPr/>
          </p:nvSpPr>
          <p:spPr>
            <a:xfrm>
              <a:off x="798517" y="3653483"/>
              <a:ext cx="266948" cy="382985"/>
            </a:xfrm>
            <a:prstGeom prst="rect">
              <a:avLst/>
            </a:prstGeom>
            <a:noFill/>
          </p:spPr>
          <p:txBody>
            <a:bodyPr wrap="square" rtlCol="0">
              <a:spAutoFit/>
            </a:bodyPr>
            <a:lstStyle/>
            <a:p>
              <a:pPr algn="ctr"/>
              <a:r>
                <a:rPr lang="en-GB" dirty="0"/>
                <a:t>6</a:t>
              </a:r>
            </a:p>
          </p:txBody>
        </p:sp>
        <p:sp>
          <p:nvSpPr>
            <p:cNvPr id="52" name="TextBox 51">
              <a:extLst>
                <a:ext uri="{FF2B5EF4-FFF2-40B4-BE49-F238E27FC236}">
                  <a16:creationId xmlns:a16="http://schemas.microsoft.com/office/drawing/2014/main" id="{D491CB98-C5BC-4FC3-B710-EB67705AC5BC}"/>
                </a:ext>
              </a:extLst>
            </p:cNvPr>
            <p:cNvSpPr txBox="1"/>
            <p:nvPr/>
          </p:nvSpPr>
          <p:spPr>
            <a:xfrm>
              <a:off x="798517" y="3339205"/>
              <a:ext cx="266948" cy="382985"/>
            </a:xfrm>
            <a:prstGeom prst="rect">
              <a:avLst/>
            </a:prstGeom>
            <a:noFill/>
          </p:spPr>
          <p:txBody>
            <a:bodyPr wrap="square" rtlCol="0">
              <a:spAutoFit/>
            </a:bodyPr>
            <a:lstStyle/>
            <a:p>
              <a:pPr algn="ctr"/>
              <a:r>
                <a:rPr lang="en-GB" dirty="0"/>
                <a:t>7</a:t>
              </a:r>
            </a:p>
          </p:txBody>
        </p:sp>
      </p:grpSp>
      <p:grpSp>
        <p:nvGrpSpPr>
          <p:cNvPr id="54" name="Group 53">
            <a:extLst>
              <a:ext uri="{FF2B5EF4-FFF2-40B4-BE49-F238E27FC236}">
                <a16:creationId xmlns:a16="http://schemas.microsoft.com/office/drawing/2014/main" id="{87576AA1-ABE4-4339-8FB3-6F54142CD0BA}"/>
              </a:ext>
            </a:extLst>
          </p:cNvPr>
          <p:cNvGrpSpPr/>
          <p:nvPr/>
        </p:nvGrpSpPr>
        <p:grpSpPr>
          <a:xfrm>
            <a:off x="1305288" y="3896423"/>
            <a:ext cx="741587" cy="742645"/>
            <a:chOff x="1305288" y="3563048"/>
            <a:chExt cx="741587" cy="742645"/>
          </a:xfrm>
          <a:solidFill>
            <a:srgbClr val="007AC3"/>
          </a:solidFill>
        </p:grpSpPr>
        <p:sp>
          <p:nvSpPr>
            <p:cNvPr id="58" name="Oval 57">
              <a:extLst>
                <a:ext uri="{FF2B5EF4-FFF2-40B4-BE49-F238E27FC236}">
                  <a16:creationId xmlns:a16="http://schemas.microsoft.com/office/drawing/2014/main" id="{54C5E5C8-7A0F-41BC-BE7D-15A705FA50E5}"/>
                </a:ext>
              </a:extLst>
            </p:cNvPr>
            <p:cNvSpPr/>
            <p:nvPr/>
          </p:nvSpPr>
          <p:spPr>
            <a:xfrm>
              <a:off x="1305288" y="4197693"/>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Oval 59">
              <a:extLst>
                <a:ext uri="{FF2B5EF4-FFF2-40B4-BE49-F238E27FC236}">
                  <a16:creationId xmlns:a16="http://schemas.microsoft.com/office/drawing/2014/main" id="{C04105A5-4432-473B-9F6C-DF67AEA197BA}"/>
                </a:ext>
              </a:extLst>
            </p:cNvPr>
            <p:cNvSpPr/>
            <p:nvPr/>
          </p:nvSpPr>
          <p:spPr>
            <a:xfrm>
              <a:off x="1938875" y="4197693"/>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Oval 60">
              <a:extLst>
                <a:ext uri="{FF2B5EF4-FFF2-40B4-BE49-F238E27FC236}">
                  <a16:creationId xmlns:a16="http://schemas.microsoft.com/office/drawing/2014/main" id="{4B82BC31-7BB4-48FE-847B-28DCCBB62032}"/>
                </a:ext>
              </a:extLst>
            </p:cNvPr>
            <p:cNvSpPr/>
            <p:nvPr/>
          </p:nvSpPr>
          <p:spPr>
            <a:xfrm>
              <a:off x="1938875" y="3563048"/>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4" name="Speech Bubble: Oval 63">
            <a:extLst>
              <a:ext uri="{FF2B5EF4-FFF2-40B4-BE49-F238E27FC236}">
                <a16:creationId xmlns:a16="http://schemas.microsoft.com/office/drawing/2014/main" id="{FFA6C1C1-C3CD-4046-8126-C11EAF23C39D}"/>
              </a:ext>
            </a:extLst>
          </p:cNvPr>
          <p:cNvSpPr/>
          <p:nvPr/>
        </p:nvSpPr>
        <p:spPr>
          <a:xfrm>
            <a:off x="4936864" y="2288458"/>
            <a:ext cx="1766172" cy="1610393"/>
          </a:xfrm>
          <a:prstGeom prst="wedgeEllipseCallout">
            <a:avLst>
              <a:gd name="adj1" fmla="val 72104"/>
              <a:gd name="adj2" fmla="val 427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Who do you agree with and why?</a:t>
            </a:r>
          </a:p>
        </p:txBody>
      </p:sp>
      <p:pic>
        <p:nvPicPr>
          <p:cNvPr id="65" name="Picture 64">
            <a:extLst>
              <a:ext uri="{FF2B5EF4-FFF2-40B4-BE49-F238E27FC236}">
                <a16:creationId xmlns:a16="http://schemas.microsoft.com/office/drawing/2014/main" id="{B0936FAF-10D2-4644-9C5B-90AD9ECCD6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1539"/>
          <a:stretch/>
        </p:blipFill>
        <p:spPr>
          <a:xfrm flipH="1">
            <a:off x="6018548" y="2910521"/>
            <a:ext cx="2249110" cy="3507999"/>
          </a:xfrm>
          <a:prstGeom prst="rect">
            <a:avLst/>
          </a:prstGeom>
        </p:spPr>
      </p:pic>
      <p:sp>
        <p:nvSpPr>
          <p:cNvPr id="67" name="Speech Bubble: Oval 66">
            <a:extLst>
              <a:ext uri="{FF2B5EF4-FFF2-40B4-BE49-F238E27FC236}">
                <a16:creationId xmlns:a16="http://schemas.microsoft.com/office/drawing/2014/main" id="{BFC95DF5-3930-4B4D-9EF5-69E49E649FB4}"/>
              </a:ext>
            </a:extLst>
          </p:cNvPr>
          <p:cNvSpPr/>
          <p:nvPr/>
        </p:nvSpPr>
        <p:spPr>
          <a:xfrm>
            <a:off x="4610312" y="2717745"/>
            <a:ext cx="1766172" cy="1610393"/>
          </a:xfrm>
          <a:prstGeom prst="wedgeEllipseCallout">
            <a:avLst>
              <a:gd name="adj1" fmla="val 84655"/>
              <a:gd name="adj2" fmla="val 2336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What mistake has been made?</a:t>
            </a:r>
          </a:p>
        </p:txBody>
      </p:sp>
      <p:sp>
        <p:nvSpPr>
          <p:cNvPr id="69" name="TextBox 68">
            <a:extLst>
              <a:ext uri="{FF2B5EF4-FFF2-40B4-BE49-F238E27FC236}">
                <a16:creationId xmlns:a16="http://schemas.microsoft.com/office/drawing/2014/main" id="{2B0FC6A9-E1E8-448A-940E-1963A8EBC6A5}"/>
              </a:ext>
            </a:extLst>
          </p:cNvPr>
          <p:cNvSpPr txBox="1"/>
          <p:nvPr/>
        </p:nvSpPr>
        <p:spPr>
          <a:xfrm>
            <a:off x="4336637" y="4197693"/>
            <a:ext cx="1766171" cy="495108"/>
          </a:xfrm>
          <a:prstGeom prst="rect">
            <a:avLst/>
          </a:prstGeom>
          <a:solidFill>
            <a:schemeClr val="bg1"/>
          </a:solidFill>
          <a:ln w="28575">
            <a:solidFill>
              <a:srgbClr val="87BD31"/>
            </a:solidFill>
          </a:ln>
        </p:spPr>
        <p:txBody>
          <a:bodyPr wrap="square" lIns="108000" tIns="108000" rIns="108000" bIns="108000" rtlCol="0">
            <a:spAutoFit/>
          </a:bodyPr>
          <a:lstStyle/>
          <a:p>
            <a:r>
              <a:rPr lang="pt-BR"/>
              <a:t>Paul is correct.</a:t>
            </a:r>
            <a:endParaRPr lang="pt-BR" dirty="0" err="1"/>
          </a:p>
        </p:txBody>
      </p:sp>
      <p:sp>
        <p:nvSpPr>
          <p:cNvPr id="70" name="TextBox 69">
            <a:extLst>
              <a:ext uri="{FF2B5EF4-FFF2-40B4-BE49-F238E27FC236}">
                <a16:creationId xmlns:a16="http://schemas.microsoft.com/office/drawing/2014/main" id="{09AC5AE7-F0F9-40B1-A7BA-77B7F7FA73C7}"/>
              </a:ext>
            </a:extLst>
          </p:cNvPr>
          <p:cNvSpPr txBox="1"/>
          <p:nvPr/>
        </p:nvSpPr>
        <p:spPr>
          <a:xfrm>
            <a:off x="4336636" y="4824644"/>
            <a:ext cx="4051713" cy="104922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err="1"/>
              <a:t>Jemimah</a:t>
            </a:r>
            <a:r>
              <a:rPr lang="en-GB" dirty="0"/>
              <a:t> has read the y coordinate first. She should read the x coordinate and then the y coordinate.</a:t>
            </a:r>
          </a:p>
        </p:txBody>
      </p:sp>
      <p:sp>
        <p:nvSpPr>
          <p:cNvPr id="71" name="Oval 70">
            <a:extLst>
              <a:ext uri="{FF2B5EF4-FFF2-40B4-BE49-F238E27FC236}">
                <a16:creationId xmlns:a16="http://schemas.microsoft.com/office/drawing/2014/main" id="{6A7027C2-3B17-41DA-BFEB-1CEBEA3B5678}"/>
              </a:ext>
            </a:extLst>
          </p:cNvPr>
          <p:cNvSpPr/>
          <p:nvPr/>
        </p:nvSpPr>
        <p:spPr>
          <a:xfrm>
            <a:off x="1305288" y="3895750"/>
            <a:ext cx="108000" cy="108000"/>
          </a:xfrm>
          <a:prstGeom prst="ellips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2" name="Rectangle 71">
            <a:extLst>
              <a:ext uri="{FF2B5EF4-FFF2-40B4-BE49-F238E27FC236}">
                <a16:creationId xmlns:a16="http://schemas.microsoft.com/office/drawing/2014/main" id="{1C09CEF4-7E88-4B78-95CD-F5E47538AB06}"/>
              </a:ext>
            </a:extLst>
          </p:cNvPr>
          <p:cNvSpPr/>
          <p:nvPr/>
        </p:nvSpPr>
        <p:spPr>
          <a:xfrm>
            <a:off x="1357272" y="3951567"/>
            <a:ext cx="640292" cy="636513"/>
          </a:xfrm>
          <a:prstGeom prst="rect">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9"/>
                                        </p:tgtEl>
                                        <p:attrNameLst>
                                          <p:attrName>style.visibility</p:attrName>
                                        </p:attrNameLst>
                                      </p:cBhvr>
                                      <p:to>
                                        <p:strVal val="visible"/>
                                      </p:to>
                                    </p:set>
                                    <p:animEffect transition="in" filter="fade">
                                      <p:cBhvr>
                                        <p:cTn id="30" dur="500"/>
                                        <p:tgtEl>
                                          <p:spTgt spid="69"/>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fade">
                                      <p:cBhvr>
                                        <p:cTn id="34" dur="500"/>
                                        <p:tgtEl>
                                          <p:spTgt spid="71"/>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500"/>
                                        <p:tgtEl>
                                          <p:spTgt spid="7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1" nodeType="clickEffect">
                                  <p:stCondLst>
                                    <p:cond delay="0"/>
                                  </p:stCondLst>
                                  <p:childTnLst>
                                    <p:animEffect transition="out" filter="fade">
                                      <p:cBhvr>
                                        <p:cTn id="42" dur="500"/>
                                        <p:tgtEl>
                                          <p:spTgt spid="69"/>
                                        </p:tgtEl>
                                      </p:cBhvr>
                                    </p:animEffect>
                                    <p:set>
                                      <p:cBhvr>
                                        <p:cTn id="43" dur="1" fill="hold">
                                          <p:stCondLst>
                                            <p:cond delay="499"/>
                                          </p:stCondLst>
                                        </p:cTn>
                                        <p:tgtEl>
                                          <p:spTgt spid="69"/>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64"/>
                                        </p:tgtEl>
                                      </p:cBhvr>
                                    </p:animEffect>
                                    <p:set>
                                      <p:cBhvr>
                                        <p:cTn id="46" dur="1" fill="hold">
                                          <p:stCondLst>
                                            <p:cond delay="499"/>
                                          </p:stCondLst>
                                        </p:cTn>
                                        <p:tgtEl>
                                          <p:spTgt spid="64"/>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67"/>
                                        </p:tgtEl>
                                        <p:attrNameLst>
                                          <p:attrName>style.visibility</p:attrName>
                                        </p:attrNameLst>
                                      </p:cBhvr>
                                      <p:to>
                                        <p:strVal val="visible"/>
                                      </p:to>
                                    </p:set>
                                    <p:animEffect transition="in" filter="fade">
                                      <p:cBhvr>
                                        <p:cTn id="50" dur="500"/>
                                        <p:tgtEl>
                                          <p:spTgt spid="6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0"/>
                                        </p:tgtEl>
                                        <p:attrNameLst>
                                          <p:attrName>style.visibility</p:attrName>
                                        </p:attrNameLst>
                                      </p:cBhvr>
                                      <p:to>
                                        <p:strVal val="visible"/>
                                      </p:to>
                                    </p:set>
                                    <p:animEffect transition="in" filter="fade">
                                      <p:cBhvr>
                                        <p:cTn id="55"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4" grpId="0" animBg="1"/>
      <p:bldP spid="64" grpId="1" animBg="1"/>
      <p:bldP spid="67" grpId="0" animBg="1"/>
      <p:bldP spid="69" grpId="0" animBg="1"/>
      <p:bldP spid="69" grpId="1" animBg="1"/>
      <p:bldP spid="70" grpId="0" animBg="1"/>
      <p:bldP spid="71" grpId="0" animBg="1"/>
      <p:bldP spid="7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374042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cxnSp>
        <p:nvCxnSpPr>
          <p:cNvPr id="68" name="Straight Connector 67"/>
          <p:cNvCxnSpPr/>
          <p:nvPr/>
        </p:nvCxnSpPr>
        <p:spPr>
          <a:xfrm>
            <a:off x="374042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67B71F74-051D-4D44-9DC8-F66667964B7A}"/>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sp>
        <p:nvSpPr>
          <p:cNvPr id="9" name="TextBox 8">
            <a:extLst>
              <a:ext uri="{FF2B5EF4-FFF2-40B4-BE49-F238E27FC236}">
                <a16:creationId xmlns:a16="http://schemas.microsoft.com/office/drawing/2014/main" id="{BD76CE61-3384-40F0-AB35-4F66D590E965}"/>
              </a:ext>
            </a:extLst>
          </p:cNvPr>
          <p:cNvSpPr txBox="1"/>
          <p:nvPr/>
        </p:nvSpPr>
        <p:spPr>
          <a:xfrm>
            <a:off x="755650" y="1232955"/>
            <a:ext cx="7632700" cy="276999"/>
          </a:xfrm>
          <a:prstGeom prst="rect">
            <a:avLst/>
          </a:prstGeom>
          <a:noFill/>
        </p:spPr>
        <p:txBody>
          <a:bodyPr wrap="square" lIns="0" tIns="0" rIns="0" bIns="0" rtlCol="0">
            <a:spAutoFit/>
          </a:bodyPr>
          <a:lstStyle/>
          <a:p>
            <a:r>
              <a:rPr lang="en-GB" dirty="0"/>
              <a:t>Here are two vertices of a rectangle. </a:t>
            </a:r>
          </a:p>
        </p:txBody>
      </p:sp>
      <p:grpSp>
        <p:nvGrpSpPr>
          <p:cNvPr id="53" name="Group 52">
            <a:extLst>
              <a:ext uri="{FF2B5EF4-FFF2-40B4-BE49-F238E27FC236}">
                <a16:creationId xmlns:a16="http://schemas.microsoft.com/office/drawing/2014/main" id="{61E80A4D-A50C-4CF9-A5BF-C1AD3FB7D412}"/>
              </a:ext>
            </a:extLst>
          </p:cNvPr>
          <p:cNvGrpSpPr/>
          <p:nvPr/>
        </p:nvGrpSpPr>
        <p:grpSpPr>
          <a:xfrm>
            <a:off x="918846" y="1830558"/>
            <a:ext cx="3267707" cy="3196883"/>
            <a:chOff x="755650" y="2903298"/>
            <a:chExt cx="3267707" cy="3196883"/>
          </a:xfrm>
        </p:grpSpPr>
        <p:cxnSp>
          <p:nvCxnSpPr>
            <p:cNvPr id="24" name="Straight Connector 23">
              <a:extLst>
                <a:ext uri="{FF2B5EF4-FFF2-40B4-BE49-F238E27FC236}">
                  <a16:creationId xmlns:a16="http://schemas.microsoft.com/office/drawing/2014/main" id="{2624EF19-636F-4EF1-A083-21C5EA6C7159}"/>
                </a:ext>
              </a:extLst>
            </p:cNvPr>
            <p:cNvCxnSpPr>
              <a:cxnSpLocks/>
            </p:cNvCxnSpPr>
            <p:nvPr/>
          </p:nvCxnSpPr>
          <p:spPr>
            <a:xfrm>
              <a:off x="1040155" y="2903298"/>
              <a:ext cx="0" cy="286580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08DF3D2-B655-473D-8175-8CA0259A589C}"/>
                </a:ext>
              </a:extLst>
            </p:cNvPr>
            <p:cNvCxnSpPr>
              <a:cxnSpLocks/>
            </p:cNvCxnSpPr>
            <p:nvPr/>
          </p:nvCxnSpPr>
          <p:spPr>
            <a:xfrm>
              <a:off x="1027394" y="5756338"/>
              <a:ext cx="2992014" cy="1276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E1829350-B193-4108-A881-EB9B268260CF}"/>
                </a:ext>
              </a:extLst>
            </p:cNvPr>
            <p:cNvGrpSpPr/>
            <p:nvPr/>
          </p:nvGrpSpPr>
          <p:grpSpPr>
            <a:xfrm>
              <a:off x="1359291" y="2903298"/>
              <a:ext cx="2233949" cy="2865800"/>
              <a:chOff x="1359291" y="2812065"/>
              <a:chExt cx="2233949" cy="2957033"/>
            </a:xfrm>
          </p:grpSpPr>
          <p:cxnSp>
            <p:nvCxnSpPr>
              <p:cNvPr id="34" name="Straight Connector 33">
                <a:extLst>
                  <a:ext uri="{FF2B5EF4-FFF2-40B4-BE49-F238E27FC236}">
                    <a16:creationId xmlns:a16="http://schemas.microsoft.com/office/drawing/2014/main" id="{1F535789-144F-4046-AB01-629BBAF04F98}"/>
                  </a:ext>
                </a:extLst>
              </p:cNvPr>
              <p:cNvCxnSpPr>
                <a:cxnSpLocks/>
              </p:cNvCxnSpPr>
              <p:nvPr/>
            </p:nvCxnSpPr>
            <p:spPr>
              <a:xfrm>
                <a:off x="167842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6B03AB1-962D-469C-B4D2-FF23AEEF47D9}"/>
                  </a:ext>
                </a:extLst>
              </p:cNvPr>
              <p:cNvCxnSpPr>
                <a:cxnSpLocks/>
              </p:cNvCxnSpPr>
              <p:nvPr/>
            </p:nvCxnSpPr>
            <p:spPr>
              <a:xfrm>
                <a:off x="2316699"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AC509CA-1870-4B0A-8939-15BB29235B22}"/>
                  </a:ext>
                </a:extLst>
              </p:cNvPr>
              <p:cNvCxnSpPr>
                <a:cxnSpLocks/>
              </p:cNvCxnSpPr>
              <p:nvPr/>
            </p:nvCxnSpPr>
            <p:spPr>
              <a:xfrm>
                <a:off x="295497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D068AED-3AB6-453F-9569-016640343A93}"/>
                  </a:ext>
                </a:extLst>
              </p:cNvPr>
              <p:cNvCxnSpPr>
                <a:cxnSpLocks/>
              </p:cNvCxnSpPr>
              <p:nvPr/>
            </p:nvCxnSpPr>
            <p:spPr>
              <a:xfrm>
                <a:off x="3593240"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FFEFDEB-704A-467A-B2F5-67A666F2B860}"/>
                  </a:ext>
                </a:extLst>
              </p:cNvPr>
              <p:cNvCxnSpPr>
                <a:cxnSpLocks/>
              </p:cNvCxnSpPr>
              <p:nvPr/>
            </p:nvCxnSpPr>
            <p:spPr>
              <a:xfrm>
                <a:off x="1359291"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A4029CD-6292-4D52-8329-D00A6662D048}"/>
                  </a:ext>
                </a:extLst>
              </p:cNvPr>
              <p:cNvCxnSpPr>
                <a:cxnSpLocks/>
              </p:cNvCxnSpPr>
              <p:nvPr/>
            </p:nvCxnSpPr>
            <p:spPr>
              <a:xfrm>
                <a:off x="1997563"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0ED80AD-3AC3-44DE-90D0-119EC002546C}"/>
                  </a:ext>
                </a:extLst>
              </p:cNvPr>
              <p:cNvCxnSpPr>
                <a:cxnSpLocks/>
              </p:cNvCxnSpPr>
              <p:nvPr/>
            </p:nvCxnSpPr>
            <p:spPr>
              <a:xfrm>
                <a:off x="2635835"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236BCAA-E461-4EEC-A4EA-8AF0F2AD4EB2}"/>
                  </a:ext>
                </a:extLst>
              </p:cNvPr>
              <p:cNvCxnSpPr>
                <a:cxnSpLocks/>
              </p:cNvCxnSpPr>
              <p:nvPr/>
            </p:nvCxnSpPr>
            <p:spPr>
              <a:xfrm>
                <a:off x="3274107" y="2812065"/>
                <a:ext cx="0" cy="2957033"/>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85B79A3B-C4C5-4DEC-B8F8-CED25F407AAC}"/>
                </a:ext>
              </a:extLst>
            </p:cNvPr>
            <p:cNvGrpSpPr/>
            <p:nvPr/>
          </p:nvGrpSpPr>
          <p:grpSpPr>
            <a:xfrm>
              <a:off x="1031343" y="3210280"/>
              <a:ext cx="2992014" cy="2227799"/>
              <a:chOff x="1031343" y="3210280"/>
              <a:chExt cx="3048534" cy="2227799"/>
            </a:xfrm>
          </p:grpSpPr>
          <p:cxnSp>
            <p:nvCxnSpPr>
              <p:cNvPr id="28" name="Straight Connector 27">
                <a:extLst>
                  <a:ext uri="{FF2B5EF4-FFF2-40B4-BE49-F238E27FC236}">
                    <a16:creationId xmlns:a16="http://schemas.microsoft.com/office/drawing/2014/main" id="{19DE293B-71BE-4C69-82F6-2FA43ACD6244}"/>
                  </a:ext>
                </a:extLst>
              </p:cNvPr>
              <p:cNvCxnSpPr>
                <a:cxnSpLocks/>
              </p:cNvCxnSpPr>
              <p:nvPr/>
            </p:nvCxnSpPr>
            <p:spPr>
              <a:xfrm rot="5400000">
                <a:off x="2555610" y="1686013"/>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4FCAA24-5D28-4043-B86A-65172B32D8F5}"/>
                  </a:ext>
                </a:extLst>
              </p:cNvPr>
              <p:cNvCxnSpPr>
                <a:cxnSpLocks/>
              </p:cNvCxnSpPr>
              <p:nvPr/>
            </p:nvCxnSpPr>
            <p:spPr>
              <a:xfrm rot="5400000">
                <a:off x="2555610" y="2004270"/>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EF4FBD0-8E0F-4E5D-AA8E-EBC6F7047B78}"/>
                  </a:ext>
                </a:extLst>
              </p:cNvPr>
              <p:cNvCxnSpPr>
                <a:cxnSpLocks/>
              </p:cNvCxnSpPr>
              <p:nvPr/>
            </p:nvCxnSpPr>
            <p:spPr>
              <a:xfrm rot="5400000">
                <a:off x="2555610" y="2959041"/>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EEC108-8783-4A60-B595-330FAA8662B9}"/>
                  </a:ext>
                </a:extLst>
              </p:cNvPr>
              <p:cNvCxnSpPr>
                <a:cxnSpLocks/>
              </p:cNvCxnSpPr>
              <p:nvPr/>
            </p:nvCxnSpPr>
            <p:spPr>
              <a:xfrm rot="5400000">
                <a:off x="2555610" y="3595555"/>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30EE0F9-C942-41B6-8CA1-F55C5F7C65CD}"/>
                  </a:ext>
                </a:extLst>
              </p:cNvPr>
              <p:cNvCxnSpPr>
                <a:cxnSpLocks/>
              </p:cNvCxnSpPr>
              <p:nvPr/>
            </p:nvCxnSpPr>
            <p:spPr>
              <a:xfrm rot="5400000">
                <a:off x="2555610" y="2640784"/>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CB93AEB-F231-46BF-8F2E-7C638B4C2138}"/>
                  </a:ext>
                </a:extLst>
              </p:cNvPr>
              <p:cNvCxnSpPr>
                <a:cxnSpLocks/>
              </p:cNvCxnSpPr>
              <p:nvPr/>
            </p:nvCxnSpPr>
            <p:spPr>
              <a:xfrm rot="5400000">
                <a:off x="2555610" y="3913812"/>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8C7A2DE-B345-463B-976C-5DADE111CD63}"/>
                  </a:ext>
                </a:extLst>
              </p:cNvPr>
              <p:cNvCxnSpPr>
                <a:cxnSpLocks/>
              </p:cNvCxnSpPr>
              <p:nvPr/>
            </p:nvCxnSpPr>
            <p:spPr>
              <a:xfrm rot="5400000">
                <a:off x="2555610" y="3277298"/>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0F84C8E-5639-4987-808F-A54D22C5E2D4}"/>
                  </a:ext>
                </a:extLst>
              </p:cNvPr>
              <p:cNvCxnSpPr>
                <a:cxnSpLocks/>
              </p:cNvCxnSpPr>
              <p:nvPr/>
            </p:nvCxnSpPr>
            <p:spPr>
              <a:xfrm rot="5400000">
                <a:off x="2555610" y="2322527"/>
                <a:ext cx="0" cy="3048534"/>
              </a:xfrm>
              <a:prstGeom prst="line">
                <a:avLst/>
              </a:prstGeom>
              <a:ln w="9525">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9FD18AE7-5F19-40B6-8BDF-73E258252AB8}"/>
                </a:ext>
              </a:extLst>
            </p:cNvPr>
            <p:cNvSpPr txBox="1"/>
            <p:nvPr/>
          </p:nvSpPr>
          <p:spPr>
            <a:xfrm>
              <a:off x="755650" y="5717196"/>
              <a:ext cx="352425" cy="382985"/>
            </a:xfrm>
            <a:prstGeom prst="rect">
              <a:avLst/>
            </a:prstGeom>
            <a:noFill/>
          </p:spPr>
          <p:txBody>
            <a:bodyPr wrap="square" rtlCol="0">
              <a:spAutoFit/>
            </a:bodyPr>
            <a:lstStyle/>
            <a:p>
              <a:pPr algn="ctr"/>
              <a:r>
                <a:rPr lang="en-GB" dirty="0"/>
                <a:t>0</a:t>
              </a:r>
            </a:p>
          </p:txBody>
        </p:sp>
        <p:sp>
          <p:nvSpPr>
            <p:cNvPr id="14" name="TextBox 13">
              <a:extLst>
                <a:ext uri="{FF2B5EF4-FFF2-40B4-BE49-F238E27FC236}">
                  <a16:creationId xmlns:a16="http://schemas.microsoft.com/office/drawing/2014/main" id="{9DA6F72F-EB54-4212-AF12-0BF88D5817F9}"/>
                </a:ext>
              </a:extLst>
            </p:cNvPr>
            <p:cNvSpPr txBox="1"/>
            <p:nvPr/>
          </p:nvSpPr>
          <p:spPr>
            <a:xfrm>
              <a:off x="1179746" y="5717196"/>
              <a:ext cx="352425" cy="382985"/>
            </a:xfrm>
            <a:prstGeom prst="rect">
              <a:avLst/>
            </a:prstGeom>
            <a:noFill/>
          </p:spPr>
          <p:txBody>
            <a:bodyPr wrap="square" rtlCol="0">
              <a:spAutoFit/>
            </a:bodyPr>
            <a:lstStyle/>
            <a:p>
              <a:pPr algn="ctr"/>
              <a:r>
                <a:rPr lang="en-GB" dirty="0"/>
                <a:t>1</a:t>
              </a:r>
            </a:p>
          </p:txBody>
        </p:sp>
        <p:sp>
          <p:nvSpPr>
            <p:cNvPr id="15" name="TextBox 14">
              <a:extLst>
                <a:ext uri="{FF2B5EF4-FFF2-40B4-BE49-F238E27FC236}">
                  <a16:creationId xmlns:a16="http://schemas.microsoft.com/office/drawing/2014/main" id="{6F005858-954A-4A8C-A262-88A551241FB4}"/>
                </a:ext>
              </a:extLst>
            </p:cNvPr>
            <p:cNvSpPr txBox="1"/>
            <p:nvPr/>
          </p:nvSpPr>
          <p:spPr>
            <a:xfrm>
              <a:off x="1504503" y="5717196"/>
              <a:ext cx="352425" cy="382985"/>
            </a:xfrm>
            <a:prstGeom prst="rect">
              <a:avLst/>
            </a:prstGeom>
            <a:noFill/>
          </p:spPr>
          <p:txBody>
            <a:bodyPr wrap="square" rtlCol="0">
              <a:spAutoFit/>
            </a:bodyPr>
            <a:lstStyle/>
            <a:p>
              <a:pPr algn="ctr"/>
              <a:r>
                <a:rPr lang="en-GB" dirty="0"/>
                <a:t>2</a:t>
              </a:r>
            </a:p>
          </p:txBody>
        </p:sp>
        <p:sp>
          <p:nvSpPr>
            <p:cNvPr id="16" name="TextBox 15">
              <a:extLst>
                <a:ext uri="{FF2B5EF4-FFF2-40B4-BE49-F238E27FC236}">
                  <a16:creationId xmlns:a16="http://schemas.microsoft.com/office/drawing/2014/main" id="{E23C4B0E-5BE4-47D9-BC89-C18F32963CBB}"/>
                </a:ext>
              </a:extLst>
            </p:cNvPr>
            <p:cNvSpPr txBox="1"/>
            <p:nvPr/>
          </p:nvSpPr>
          <p:spPr>
            <a:xfrm>
              <a:off x="1823639" y="5717196"/>
              <a:ext cx="352425" cy="382985"/>
            </a:xfrm>
            <a:prstGeom prst="rect">
              <a:avLst/>
            </a:prstGeom>
            <a:noFill/>
          </p:spPr>
          <p:txBody>
            <a:bodyPr wrap="square" rtlCol="0">
              <a:spAutoFit/>
            </a:bodyPr>
            <a:lstStyle/>
            <a:p>
              <a:pPr algn="ctr"/>
              <a:r>
                <a:rPr lang="en-GB" dirty="0"/>
                <a:t>3</a:t>
              </a:r>
            </a:p>
          </p:txBody>
        </p:sp>
        <p:sp>
          <p:nvSpPr>
            <p:cNvPr id="17" name="TextBox 16">
              <a:extLst>
                <a:ext uri="{FF2B5EF4-FFF2-40B4-BE49-F238E27FC236}">
                  <a16:creationId xmlns:a16="http://schemas.microsoft.com/office/drawing/2014/main" id="{D39D58C3-0B10-4767-86B5-C159C1FF1937}"/>
                </a:ext>
              </a:extLst>
            </p:cNvPr>
            <p:cNvSpPr txBox="1"/>
            <p:nvPr/>
          </p:nvSpPr>
          <p:spPr>
            <a:xfrm>
              <a:off x="2137609" y="5717196"/>
              <a:ext cx="352425" cy="382985"/>
            </a:xfrm>
            <a:prstGeom prst="rect">
              <a:avLst/>
            </a:prstGeom>
            <a:noFill/>
          </p:spPr>
          <p:txBody>
            <a:bodyPr wrap="square" rtlCol="0">
              <a:spAutoFit/>
            </a:bodyPr>
            <a:lstStyle/>
            <a:p>
              <a:pPr algn="ctr"/>
              <a:r>
                <a:rPr lang="en-GB" dirty="0"/>
                <a:t>4</a:t>
              </a:r>
            </a:p>
          </p:txBody>
        </p:sp>
        <p:sp>
          <p:nvSpPr>
            <p:cNvPr id="18" name="TextBox 17">
              <a:extLst>
                <a:ext uri="{FF2B5EF4-FFF2-40B4-BE49-F238E27FC236}">
                  <a16:creationId xmlns:a16="http://schemas.microsoft.com/office/drawing/2014/main" id="{671D02D8-F11B-4328-869D-28E38545A956}"/>
                </a:ext>
              </a:extLst>
            </p:cNvPr>
            <p:cNvSpPr txBox="1"/>
            <p:nvPr/>
          </p:nvSpPr>
          <p:spPr>
            <a:xfrm>
              <a:off x="3420364" y="5717196"/>
              <a:ext cx="352425" cy="382985"/>
            </a:xfrm>
            <a:prstGeom prst="rect">
              <a:avLst/>
            </a:prstGeom>
            <a:noFill/>
          </p:spPr>
          <p:txBody>
            <a:bodyPr wrap="square" rtlCol="0">
              <a:spAutoFit/>
            </a:bodyPr>
            <a:lstStyle/>
            <a:p>
              <a:pPr algn="ctr"/>
              <a:r>
                <a:rPr lang="en-GB" dirty="0"/>
                <a:t>8</a:t>
              </a:r>
            </a:p>
          </p:txBody>
        </p:sp>
        <p:sp>
          <p:nvSpPr>
            <p:cNvPr id="19" name="TextBox 18">
              <a:extLst>
                <a:ext uri="{FF2B5EF4-FFF2-40B4-BE49-F238E27FC236}">
                  <a16:creationId xmlns:a16="http://schemas.microsoft.com/office/drawing/2014/main" id="{DE1D3D78-453C-4D1A-AF26-36C3CA9AAB45}"/>
                </a:ext>
              </a:extLst>
            </p:cNvPr>
            <p:cNvSpPr txBox="1"/>
            <p:nvPr/>
          </p:nvSpPr>
          <p:spPr>
            <a:xfrm>
              <a:off x="798517" y="5246823"/>
              <a:ext cx="266948" cy="382985"/>
            </a:xfrm>
            <a:prstGeom prst="rect">
              <a:avLst/>
            </a:prstGeom>
            <a:noFill/>
          </p:spPr>
          <p:txBody>
            <a:bodyPr wrap="square" rtlCol="0">
              <a:spAutoFit/>
            </a:bodyPr>
            <a:lstStyle/>
            <a:p>
              <a:pPr algn="ctr"/>
              <a:r>
                <a:rPr lang="en-GB" dirty="0"/>
                <a:t>1</a:t>
              </a:r>
            </a:p>
          </p:txBody>
        </p:sp>
        <p:sp>
          <p:nvSpPr>
            <p:cNvPr id="20" name="TextBox 19">
              <a:extLst>
                <a:ext uri="{FF2B5EF4-FFF2-40B4-BE49-F238E27FC236}">
                  <a16:creationId xmlns:a16="http://schemas.microsoft.com/office/drawing/2014/main" id="{0E797E5F-F85E-49B5-A020-D53F7A201F14}"/>
                </a:ext>
              </a:extLst>
            </p:cNvPr>
            <p:cNvSpPr txBox="1"/>
            <p:nvPr/>
          </p:nvSpPr>
          <p:spPr>
            <a:xfrm>
              <a:off x="798517" y="4924328"/>
              <a:ext cx="266948" cy="382985"/>
            </a:xfrm>
            <a:prstGeom prst="rect">
              <a:avLst/>
            </a:prstGeom>
            <a:noFill/>
          </p:spPr>
          <p:txBody>
            <a:bodyPr wrap="square" rtlCol="0">
              <a:spAutoFit/>
            </a:bodyPr>
            <a:lstStyle/>
            <a:p>
              <a:pPr algn="ctr"/>
              <a:r>
                <a:rPr lang="en-GB" dirty="0"/>
                <a:t>2</a:t>
              </a:r>
            </a:p>
          </p:txBody>
        </p:sp>
        <p:sp>
          <p:nvSpPr>
            <p:cNvPr id="21" name="TextBox 20">
              <a:extLst>
                <a:ext uri="{FF2B5EF4-FFF2-40B4-BE49-F238E27FC236}">
                  <a16:creationId xmlns:a16="http://schemas.microsoft.com/office/drawing/2014/main" id="{F7127B92-DEAC-4B33-A3BB-CBF45A59A43B}"/>
                </a:ext>
              </a:extLst>
            </p:cNvPr>
            <p:cNvSpPr txBox="1"/>
            <p:nvPr/>
          </p:nvSpPr>
          <p:spPr>
            <a:xfrm>
              <a:off x="798517" y="4611269"/>
              <a:ext cx="266948" cy="382985"/>
            </a:xfrm>
            <a:prstGeom prst="rect">
              <a:avLst/>
            </a:prstGeom>
            <a:noFill/>
          </p:spPr>
          <p:txBody>
            <a:bodyPr wrap="square" rtlCol="0">
              <a:spAutoFit/>
            </a:bodyPr>
            <a:lstStyle/>
            <a:p>
              <a:pPr algn="ctr"/>
              <a:r>
                <a:rPr lang="en-GB" dirty="0"/>
                <a:t>3</a:t>
              </a:r>
            </a:p>
          </p:txBody>
        </p:sp>
        <p:sp>
          <p:nvSpPr>
            <p:cNvPr id="22" name="TextBox 21">
              <a:extLst>
                <a:ext uri="{FF2B5EF4-FFF2-40B4-BE49-F238E27FC236}">
                  <a16:creationId xmlns:a16="http://schemas.microsoft.com/office/drawing/2014/main" id="{1607CCE2-7FF9-4C1C-9ACA-B95C57D425D4}"/>
                </a:ext>
              </a:extLst>
            </p:cNvPr>
            <p:cNvSpPr txBox="1"/>
            <p:nvPr/>
          </p:nvSpPr>
          <p:spPr>
            <a:xfrm>
              <a:off x="798517" y="4288801"/>
              <a:ext cx="266948" cy="382985"/>
            </a:xfrm>
            <a:prstGeom prst="rect">
              <a:avLst/>
            </a:prstGeom>
            <a:noFill/>
          </p:spPr>
          <p:txBody>
            <a:bodyPr wrap="square" rtlCol="0">
              <a:spAutoFit/>
            </a:bodyPr>
            <a:lstStyle/>
            <a:p>
              <a:pPr algn="ctr"/>
              <a:r>
                <a:rPr lang="en-GB" dirty="0"/>
                <a:t>4</a:t>
              </a:r>
            </a:p>
          </p:txBody>
        </p:sp>
        <p:sp>
          <p:nvSpPr>
            <p:cNvPr id="23" name="TextBox 22">
              <a:extLst>
                <a:ext uri="{FF2B5EF4-FFF2-40B4-BE49-F238E27FC236}">
                  <a16:creationId xmlns:a16="http://schemas.microsoft.com/office/drawing/2014/main" id="{643F3347-13CC-4045-827F-24D1788D1C7E}"/>
                </a:ext>
              </a:extLst>
            </p:cNvPr>
            <p:cNvSpPr txBox="1"/>
            <p:nvPr/>
          </p:nvSpPr>
          <p:spPr>
            <a:xfrm>
              <a:off x="798517" y="3021317"/>
              <a:ext cx="266948" cy="382985"/>
            </a:xfrm>
            <a:prstGeom prst="rect">
              <a:avLst/>
            </a:prstGeom>
            <a:noFill/>
          </p:spPr>
          <p:txBody>
            <a:bodyPr wrap="square" rtlCol="0">
              <a:spAutoFit/>
            </a:bodyPr>
            <a:lstStyle/>
            <a:p>
              <a:pPr algn="ctr"/>
              <a:r>
                <a:rPr lang="en-GB" dirty="0"/>
                <a:t>8</a:t>
              </a:r>
            </a:p>
          </p:txBody>
        </p:sp>
        <p:sp>
          <p:nvSpPr>
            <p:cNvPr id="46" name="TextBox 45">
              <a:extLst>
                <a:ext uri="{FF2B5EF4-FFF2-40B4-BE49-F238E27FC236}">
                  <a16:creationId xmlns:a16="http://schemas.microsoft.com/office/drawing/2014/main" id="{98018736-E161-4D0C-9940-F3E4C879A1A0}"/>
                </a:ext>
              </a:extLst>
            </p:cNvPr>
            <p:cNvSpPr txBox="1"/>
            <p:nvPr/>
          </p:nvSpPr>
          <p:spPr>
            <a:xfrm>
              <a:off x="2455990" y="5717196"/>
              <a:ext cx="352425" cy="382985"/>
            </a:xfrm>
            <a:prstGeom prst="rect">
              <a:avLst/>
            </a:prstGeom>
            <a:noFill/>
          </p:spPr>
          <p:txBody>
            <a:bodyPr wrap="square" rtlCol="0">
              <a:spAutoFit/>
            </a:bodyPr>
            <a:lstStyle/>
            <a:p>
              <a:pPr algn="ctr"/>
              <a:r>
                <a:rPr lang="en-GB" dirty="0"/>
                <a:t>5</a:t>
              </a:r>
            </a:p>
          </p:txBody>
        </p:sp>
        <p:sp>
          <p:nvSpPr>
            <p:cNvPr id="47" name="TextBox 46">
              <a:extLst>
                <a:ext uri="{FF2B5EF4-FFF2-40B4-BE49-F238E27FC236}">
                  <a16:creationId xmlns:a16="http://schemas.microsoft.com/office/drawing/2014/main" id="{885F9175-7A6A-4DE6-A114-548B8F1E812D}"/>
                </a:ext>
              </a:extLst>
            </p:cNvPr>
            <p:cNvSpPr txBox="1"/>
            <p:nvPr/>
          </p:nvSpPr>
          <p:spPr>
            <a:xfrm>
              <a:off x="2781047" y="5717196"/>
              <a:ext cx="352425" cy="382985"/>
            </a:xfrm>
            <a:prstGeom prst="rect">
              <a:avLst/>
            </a:prstGeom>
            <a:noFill/>
          </p:spPr>
          <p:txBody>
            <a:bodyPr wrap="square" rtlCol="0">
              <a:spAutoFit/>
            </a:bodyPr>
            <a:lstStyle/>
            <a:p>
              <a:pPr algn="ctr"/>
              <a:r>
                <a:rPr lang="en-GB" dirty="0"/>
                <a:t>6</a:t>
              </a:r>
            </a:p>
          </p:txBody>
        </p:sp>
        <p:sp>
          <p:nvSpPr>
            <p:cNvPr id="49" name="TextBox 48">
              <a:extLst>
                <a:ext uri="{FF2B5EF4-FFF2-40B4-BE49-F238E27FC236}">
                  <a16:creationId xmlns:a16="http://schemas.microsoft.com/office/drawing/2014/main" id="{E53DF8EE-5EA7-48A7-BEC6-93FD3442AE4B}"/>
                </a:ext>
              </a:extLst>
            </p:cNvPr>
            <p:cNvSpPr txBox="1"/>
            <p:nvPr/>
          </p:nvSpPr>
          <p:spPr>
            <a:xfrm>
              <a:off x="3094001" y="5717196"/>
              <a:ext cx="352425" cy="382985"/>
            </a:xfrm>
            <a:prstGeom prst="rect">
              <a:avLst/>
            </a:prstGeom>
            <a:noFill/>
          </p:spPr>
          <p:txBody>
            <a:bodyPr wrap="square" rtlCol="0">
              <a:spAutoFit/>
            </a:bodyPr>
            <a:lstStyle/>
            <a:p>
              <a:pPr algn="ctr"/>
              <a:r>
                <a:rPr lang="en-GB" dirty="0"/>
                <a:t>7</a:t>
              </a:r>
            </a:p>
          </p:txBody>
        </p:sp>
        <p:sp>
          <p:nvSpPr>
            <p:cNvPr id="50" name="TextBox 49">
              <a:extLst>
                <a:ext uri="{FF2B5EF4-FFF2-40B4-BE49-F238E27FC236}">
                  <a16:creationId xmlns:a16="http://schemas.microsoft.com/office/drawing/2014/main" id="{9E145685-3C7B-4B3C-B667-0E26A59FB7FE}"/>
                </a:ext>
              </a:extLst>
            </p:cNvPr>
            <p:cNvSpPr txBox="1"/>
            <p:nvPr/>
          </p:nvSpPr>
          <p:spPr>
            <a:xfrm>
              <a:off x="798517" y="3974320"/>
              <a:ext cx="266948" cy="382985"/>
            </a:xfrm>
            <a:prstGeom prst="rect">
              <a:avLst/>
            </a:prstGeom>
            <a:noFill/>
          </p:spPr>
          <p:txBody>
            <a:bodyPr wrap="square" rtlCol="0">
              <a:spAutoFit/>
            </a:bodyPr>
            <a:lstStyle/>
            <a:p>
              <a:pPr algn="ctr"/>
              <a:r>
                <a:rPr lang="en-GB" dirty="0"/>
                <a:t>5</a:t>
              </a:r>
            </a:p>
          </p:txBody>
        </p:sp>
        <p:sp>
          <p:nvSpPr>
            <p:cNvPr id="51" name="TextBox 50">
              <a:extLst>
                <a:ext uri="{FF2B5EF4-FFF2-40B4-BE49-F238E27FC236}">
                  <a16:creationId xmlns:a16="http://schemas.microsoft.com/office/drawing/2014/main" id="{3840D5CD-AC62-4F30-8B60-7D4536681E44}"/>
                </a:ext>
              </a:extLst>
            </p:cNvPr>
            <p:cNvSpPr txBox="1"/>
            <p:nvPr/>
          </p:nvSpPr>
          <p:spPr>
            <a:xfrm>
              <a:off x="798517" y="3653483"/>
              <a:ext cx="266948" cy="382985"/>
            </a:xfrm>
            <a:prstGeom prst="rect">
              <a:avLst/>
            </a:prstGeom>
            <a:noFill/>
          </p:spPr>
          <p:txBody>
            <a:bodyPr wrap="square" rtlCol="0">
              <a:spAutoFit/>
            </a:bodyPr>
            <a:lstStyle/>
            <a:p>
              <a:pPr algn="ctr"/>
              <a:r>
                <a:rPr lang="en-GB" dirty="0"/>
                <a:t>6</a:t>
              </a:r>
            </a:p>
          </p:txBody>
        </p:sp>
        <p:sp>
          <p:nvSpPr>
            <p:cNvPr id="52" name="TextBox 51">
              <a:extLst>
                <a:ext uri="{FF2B5EF4-FFF2-40B4-BE49-F238E27FC236}">
                  <a16:creationId xmlns:a16="http://schemas.microsoft.com/office/drawing/2014/main" id="{D491CB98-C5BC-4FC3-B710-EB67705AC5BC}"/>
                </a:ext>
              </a:extLst>
            </p:cNvPr>
            <p:cNvSpPr txBox="1"/>
            <p:nvPr/>
          </p:nvSpPr>
          <p:spPr>
            <a:xfrm>
              <a:off x="798517" y="3339205"/>
              <a:ext cx="266948" cy="382985"/>
            </a:xfrm>
            <a:prstGeom prst="rect">
              <a:avLst/>
            </a:prstGeom>
            <a:noFill/>
          </p:spPr>
          <p:txBody>
            <a:bodyPr wrap="square" rtlCol="0">
              <a:spAutoFit/>
            </a:bodyPr>
            <a:lstStyle/>
            <a:p>
              <a:pPr algn="ctr"/>
              <a:r>
                <a:rPr lang="en-GB" dirty="0"/>
                <a:t>7</a:t>
              </a:r>
            </a:p>
          </p:txBody>
        </p:sp>
      </p:grpSp>
      <p:grpSp>
        <p:nvGrpSpPr>
          <p:cNvPr id="54" name="Group 53">
            <a:extLst>
              <a:ext uri="{FF2B5EF4-FFF2-40B4-BE49-F238E27FC236}">
                <a16:creationId xmlns:a16="http://schemas.microsoft.com/office/drawing/2014/main" id="{87576AA1-ABE4-4339-8FB3-6F54142CD0BA}"/>
              </a:ext>
            </a:extLst>
          </p:cNvPr>
          <p:cNvGrpSpPr/>
          <p:nvPr/>
        </p:nvGrpSpPr>
        <p:grpSpPr>
          <a:xfrm>
            <a:off x="1787746" y="2718908"/>
            <a:ext cx="108000" cy="742645"/>
            <a:chOff x="1938875" y="3563048"/>
            <a:chExt cx="108000" cy="742645"/>
          </a:xfrm>
          <a:solidFill>
            <a:srgbClr val="007AC3"/>
          </a:solidFill>
        </p:grpSpPr>
        <p:sp>
          <p:nvSpPr>
            <p:cNvPr id="60" name="Oval 59">
              <a:extLst>
                <a:ext uri="{FF2B5EF4-FFF2-40B4-BE49-F238E27FC236}">
                  <a16:creationId xmlns:a16="http://schemas.microsoft.com/office/drawing/2014/main" id="{C04105A5-4432-473B-9F6C-DF67AEA197BA}"/>
                </a:ext>
              </a:extLst>
            </p:cNvPr>
            <p:cNvSpPr/>
            <p:nvPr/>
          </p:nvSpPr>
          <p:spPr>
            <a:xfrm>
              <a:off x="1938875" y="4197693"/>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Oval 60">
              <a:extLst>
                <a:ext uri="{FF2B5EF4-FFF2-40B4-BE49-F238E27FC236}">
                  <a16:creationId xmlns:a16="http://schemas.microsoft.com/office/drawing/2014/main" id="{4B82BC31-7BB4-48FE-847B-28DCCBB62032}"/>
                </a:ext>
              </a:extLst>
            </p:cNvPr>
            <p:cNvSpPr/>
            <p:nvPr/>
          </p:nvSpPr>
          <p:spPr>
            <a:xfrm>
              <a:off x="1938875" y="3563048"/>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2" name="Speech Bubble: Oval 61">
            <a:extLst>
              <a:ext uri="{FF2B5EF4-FFF2-40B4-BE49-F238E27FC236}">
                <a16:creationId xmlns:a16="http://schemas.microsoft.com/office/drawing/2014/main" id="{30FAE3CB-3B97-4DBB-84FB-038989BEBA31}"/>
              </a:ext>
            </a:extLst>
          </p:cNvPr>
          <p:cNvSpPr/>
          <p:nvPr/>
        </p:nvSpPr>
        <p:spPr>
          <a:xfrm>
            <a:off x="4676494" y="1197867"/>
            <a:ext cx="2539044" cy="1610393"/>
          </a:xfrm>
          <a:prstGeom prst="wedgeEllipseCallout">
            <a:avLst>
              <a:gd name="adj1" fmla="val 39842"/>
              <a:gd name="adj2" fmla="val 9242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What could the coordinates of the other two vertices be?</a:t>
            </a:r>
          </a:p>
        </p:txBody>
      </p:sp>
      <p:sp>
        <p:nvSpPr>
          <p:cNvPr id="63" name="TextBox 62">
            <a:extLst>
              <a:ext uri="{FF2B5EF4-FFF2-40B4-BE49-F238E27FC236}">
                <a16:creationId xmlns:a16="http://schemas.microsoft.com/office/drawing/2014/main" id="{1EDAB5BA-EC07-4B9A-98E2-14445A9057CB}"/>
              </a:ext>
            </a:extLst>
          </p:cNvPr>
          <p:cNvSpPr txBox="1"/>
          <p:nvPr/>
        </p:nvSpPr>
        <p:spPr>
          <a:xfrm>
            <a:off x="765656" y="5302220"/>
            <a:ext cx="5863744"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There are a few possible answers. The other two vertices could be at (6,4) and (6,6). </a:t>
            </a:r>
          </a:p>
        </p:txBody>
      </p:sp>
      <p:grpSp>
        <p:nvGrpSpPr>
          <p:cNvPr id="4" name="Group 3">
            <a:extLst>
              <a:ext uri="{FF2B5EF4-FFF2-40B4-BE49-F238E27FC236}">
                <a16:creationId xmlns:a16="http://schemas.microsoft.com/office/drawing/2014/main" id="{816550F5-8357-460F-A8F7-E83F1DF19EF0}"/>
              </a:ext>
            </a:extLst>
          </p:cNvPr>
          <p:cNvGrpSpPr/>
          <p:nvPr/>
        </p:nvGrpSpPr>
        <p:grpSpPr>
          <a:xfrm>
            <a:off x="3064164" y="2718235"/>
            <a:ext cx="108000" cy="749236"/>
            <a:chOff x="3064164" y="2718235"/>
            <a:chExt cx="108000" cy="749236"/>
          </a:xfrm>
        </p:grpSpPr>
        <p:sp>
          <p:nvSpPr>
            <p:cNvPr id="73" name="Oval 72">
              <a:extLst>
                <a:ext uri="{FF2B5EF4-FFF2-40B4-BE49-F238E27FC236}">
                  <a16:creationId xmlns:a16="http://schemas.microsoft.com/office/drawing/2014/main" id="{AE750E9D-7DC6-4965-A1C2-EB70CC66C01F}"/>
                </a:ext>
              </a:extLst>
            </p:cNvPr>
            <p:cNvSpPr/>
            <p:nvPr/>
          </p:nvSpPr>
          <p:spPr>
            <a:xfrm>
              <a:off x="3064164" y="3359471"/>
              <a:ext cx="108000" cy="108000"/>
            </a:xfrm>
            <a:prstGeom prst="ellips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4" name="Oval 73">
              <a:extLst>
                <a:ext uri="{FF2B5EF4-FFF2-40B4-BE49-F238E27FC236}">
                  <a16:creationId xmlns:a16="http://schemas.microsoft.com/office/drawing/2014/main" id="{0820040D-1CBF-45C6-930E-00C2ECD42990}"/>
                </a:ext>
              </a:extLst>
            </p:cNvPr>
            <p:cNvSpPr/>
            <p:nvPr/>
          </p:nvSpPr>
          <p:spPr>
            <a:xfrm>
              <a:off x="3064164" y="2718235"/>
              <a:ext cx="108000" cy="108000"/>
            </a:xfrm>
            <a:prstGeom prst="ellips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5" name="Rectangle 74">
            <a:extLst>
              <a:ext uri="{FF2B5EF4-FFF2-40B4-BE49-F238E27FC236}">
                <a16:creationId xmlns:a16="http://schemas.microsoft.com/office/drawing/2014/main" id="{22800867-50A4-402F-8A06-BFDCF9F14B99}"/>
              </a:ext>
            </a:extLst>
          </p:cNvPr>
          <p:cNvSpPr/>
          <p:nvPr/>
        </p:nvSpPr>
        <p:spPr>
          <a:xfrm>
            <a:off x="1852865" y="2779614"/>
            <a:ext cx="1265297" cy="636513"/>
          </a:xfrm>
          <a:prstGeom prst="rect">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Speech Bubble: Oval 75">
            <a:extLst>
              <a:ext uri="{FF2B5EF4-FFF2-40B4-BE49-F238E27FC236}">
                <a16:creationId xmlns:a16="http://schemas.microsoft.com/office/drawing/2014/main" id="{00B056B5-AC5C-4CD7-955C-0E3F108D1391}"/>
              </a:ext>
            </a:extLst>
          </p:cNvPr>
          <p:cNvSpPr/>
          <p:nvPr/>
        </p:nvSpPr>
        <p:spPr>
          <a:xfrm>
            <a:off x="4572000" y="1545042"/>
            <a:ext cx="2945310" cy="1104408"/>
          </a:xfrm>
          <a:prstGeom prst="wedgeEllipseCallout">
            <a:avLst>
              <a:gd name="adj1" fmla="val 29170"/>
              <a:gd name="adj2" fmla="val 11361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What coordinates could they not be?</a:t>
            </a:r>
          </a:p>
        </p:txBody>
      </p:sp>
      <p:sp>
        <p:nvSpPr>
          <p:cNvPr id="77" name="TextBox 76">
            <a:extLst>
              <a:ext uri="{FF2B5EF4-FFF2-40B4-BE49-F238E27FC236}">
                <a16:creationId xmlns:a16="http://schemas.microsoft.com/office/drawing/2014/main" id="{F3FDDB00-D80F-4FE7-BC97-66BAAB9F4A53}"/>
              </a:ext>
            </a:extLst>
          </p:cNvPr>
          <p:cNvSpPr txBox="1"/>
          <p:nvPr/>
        </p:nvSpPr>
        <p:spPr>
          <a:xfrm>
            <a:off x="765656" y="5303253"/>
            <a:ext cx="5863744"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spc="-30" dirty="0"/>
              <a:t>There are many possible answers, for example (3,2) and (3,8) as this makes a trapezium and not a rectangle.</a:t>
            </a:r>
          </a:p>
        </p:txBody>
      </p:sp>
      <p:pic>
        <p:nvPicPr>
          <p:cNvPr id="59" name="Picture 58">
            <a:extLst>
              <a:ext uri="{FF2B5EF4-FFF2-40B4-BE49-F238E27FC236}">
                <a16:creationId xmlns:a16="http://schemas.microsoft.com/office/drawing/2014/main" id="{3F4A6DBA-1379-425C-97F5-D0EA2E5D77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810"/>
          <a:stretch/>
        </p:blipFill>
        <p:spPr>
          <a:xfrm>
            <a:off x="6338070" y="2934787"/>
            <a:ext cx="1973713" cy="3483733"/>
          </a:xfrm>
          <a:prstGeom prst="rect">
            <a:avLst/>
          </a:prstGeom>
        </p:spPr>
      </p:pic>
      <p:grpSp>
        <p:nvGrpSpPr>
          <p:cNvPr id="6" name="Group 5">
            <a:extLst>
              <a:ext uri="{FF2B5EF4-FFF2-40B4-BE49-F238E27FC236}">
                <a16:creationId xmlns:a16="http://schemas.microsoft.com/office/drawing/2014/main" id="{1C931BF7-1D0E-428D-83DF-B9CD27437FBE}"/>
              </a:ext>
            </a:extLst>
          </p:cNvPr>
          <p:cNvGrpSpPr/>
          <p:nvPr/>
        </p:nvGrpSpPr>
        <p:grpSpPr>
          <a:xfrm>
            <a:off x="2110823" y="2091398"/>
            <a:ext cx="108000" cy="2001827"/>
            <a:chOff x="2110823" y="2091398"/>
            <a:chExt cx="108000" cy="2001827"/>
          </a:xfrm>
        </p:grpSpPr>
        <p:sp>
          <p:nvSpPr>
            <p:cNvPr id="78" name="Oval 77">
              <a:extLst>
                <a:ext uri="{FF2B5EF4-FFF2-40B4-BE49-F238E27FC236}">
                  <a16:creationId xmlns:a16="http://schemas.microsoft.com/office/drawing/2014/main" id="{C686432A-EB21-4717-A12B-A73971FE5A4D}"/>
                </a:ext>
              </a:extLst>
            </p:cNvPr>
            <p:cNvSpPr/>
            <p:nvPr/>
          </p:nvSpPr>
          <p:spPr>
            <a:xfrm>
              <a:off x="2110823" y="3985225"/>
              <a:ext cx="108000" cy="108000"/>
            </a:xfrm>
            <a:prstGeom prst="ellips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9" name="Oval 78">
              <a:extLst>
                <a:ext uri="{FF2B5EF4-FFF2-40B4-BE49-F238E27FC236}">
                  <a16:creationId xmlns:a16="http://schemas.microsoft.com/office/drawing/2014/main" id="{CD194E6D-BD00-4411-907E-EF68F1EB07A5}"/>
                </a:ext>
              </a:extLst>
            </p:cNvPr>
            <p:cNvSpPr/>
            <p:nvPr/>
          </p:nvSpPr>
          <p:spPr>
            <a:xfrm>
              <a:off x="2110823" y="2091398"/>
              <a:ext cx="108000" cy="108000"/>
            </a:xfrm>
            <a:prstGeom prst="ellips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 name="Trapezoid 6">
            <a:extLst>
              <a:ext uri="{FF2B5EF4-FFF2-40B4-BE49-F238E27FC236}">
                <a16:creationId xmlns:a16="http://schemas.microsoft.com/office/drawing/2014/main" id="{93617FE4-C2EB-4C38-B5A6-A410038C61FD}"/>
              </a:ext>
            </a:extLst>
          </p:cNvPr>
          <p:cNvSpPr/>
          <p:nvPr/>
        </p:nvSpPr>
        <p:spPr>
          <a:xfrm rot="16200000">
            <a:off x="1057079" y="2945312"/>
            <a:ext cx="1904434" cy="302927"/>
          </a:xfrm>
          <a:prstGeom prst="trapezoid">
            <a:avLst>
              <a:gd name="adj" fmla="val 211142"/>
            </a:avLst>
          </a:prstGeom>
          <a:solidFill>
            <a:srgbClr val="D9D9D9"/>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685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500"/>
                                        <p:tgtEl>
                                          <p:spTgt spid="5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fade">
                                      <p:cBhvr>
                                        <p:cTn id="25" dur="500"/>
                                        <p:tgtEl>
                                          <p:spTgt spid="63"/>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75"/>
                                        </p:tgtEl>
                                        <p:attrNameLst>
                                          <p:attrName>style.visibility</p:attrName>
                                        </p:attrNameLst>
                                      </p:cBhvr>
                                      <p:to>
                                        <p:strVal val="visible"/>
                                      </p:to>
                                    </p:set>
                                    <p:animEffect transition="in" filter="fade">
                                      <p:cBhvr>
                                        <p:cTn id="33" dur="500"/>
                                        <p:tgtEl>
                                          <p:spTgt spid="7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62"/>
                                        </p:tgtEl>
                                      </p:cBhvr>
                                    </p:animEffect>
                                    <p:set>
                                      <p:cBhvr>
                                        <p:cTn id="38" dur="1" fill="hold">
                                          <p:stCondLst>
                                            <p:cond delay="499"/>
                                          </p:stCondLst>
                                        </p:cTn>
                                        <p:tgtEl>
                                          <p:spTgt spid="6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75"/>
                                        </p:tgtEl>
                                      </p:cBhvr>
                                    </p:animEffect>
                                    <p:set>
                                      <p:cBhvr>
                                        <p:cTn id="41" dur="1" fill="hold">
                                          <p:stCondLst>
                                            <p:cond delay="499"/>
                                          </p:stCondLst>
                                        </p:cTn>
                                        <p:tgtEl>
                                          <p:spTgt spid="75"/>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4"/>
                                        </p:tgtEl>
                                      </p:cBhvr>
                                    </p:animEffect>
                                    <p:set>
                                      <p:cBhvr>
                                        <p:cTn id="44" dur="1" fill="hold">
                                          <p:stCondLst>
                                            <p:cond delay="499"/>
                                          </p:stCondLst>
                                        </p:cTn>
                                        <p:tgtEl>
                                          <p:spTgt spid="4"/>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63"/>
                                        </p:tgtEl>
                                      </p:cBhvr>
                                    </p:animEffect>
                                    <p:set>
                                      <p:cBhvr>
                                        <p:cTn id="47" dur="1" fill="hold">
                                          <p:stCondLst>
                                            <p:cond delay="499"/>
                                          </p:stCondLst>
                                        </p:cTn>
                                        <p:tgtEl>
                                          <p:spTgt spid="63"/>
                                        </p:tgtEl>
                                        <p:attrNameLst>
                                          <p:attrName>style.visibility</p:attrName>
                                        </p:attrNameLst>
                                      </p:cBhvr>
                                      <p:to>
                                        <p:strVal val="hidden"/>
                                      </p:to>
                                    </p:se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fade">
                                      <p:cBhvr>
                                        <p:cTn id="51" dur="500"/>
                                        <p:tgtEl>
                                          <p:spTgt spid="7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fade">
                                      <p:cBhvr>
                                        <p:cTn id="56" dur="500"/>
                                        <p:tgtEl>
                                          <p:spTgt spid="77"/>
                                        </p:tgtEl>
                                      </p:cBhvr>
                                    </p:animEffec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500"/>
                                        <p:tgtEl>
                                          <p:spTgt spid="6"/>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2" grpId="1" animBg="1"/>
      <p:bldP spid="63" grpId="0" animBg="1"/>
      <p:bldP spid="63" grpId="1" animBg="1"/>
      <p:bldP spid="75" grpId="0" animBg="1"/>
      <p:bldP spid="75" grpId="1" animBg="1"/>
      <p:bldP spid="76" grpId="0" animBg="1"/>
      <p:bldP spid="77"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738963"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73896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352813DC-C26D-4C22-8D7B-6A6A70C1125B}"/>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sp>
        <p:nvSpPr>
          <p:cNvPr id="7" name="TextBox 6">
            <a:extLst>
              <a:ext uri="{FF2B5EF4-FFF2-40B4-BE49-F238E27FC236}">
                <a16:creationId xmlns:a16="http://schemas.microsoft.com/office/drawing/2014/main" id="{9929DAB0-FF24-43F6-8349-35EC04CEA3A6}"/>
              </a:ext>
            </a:extLst>
          </p:cNvPr>
          <p:cNvSpPr txBox="1"/>
          <p:nvPr/>
        </p:nvSpPr>
        <p:spPr>
          <a:xfrm>
            <a:off x="755650" y="1232955"/>
            <a:ext cx="7632700" cy="276999"/>
          </a:xfrm>
          <a:prstGeom prst="rect">
            <a:avLst/>
          </a:prstGeom>
          <a:noFill/>
        </p:spPr>
        <p:txBody>
          <a:bodyPr wrap="square" lIns="0" tIns="0" rIns="0" bIns="0" rtlCol="0">
            <a:spAutoFit/>
          </a:bodyPr>
          <a:lstStyle/>
          <a:p>
            <a:r>
              <a:rPr lang="en-GB" dirty="0"/>
              <a:t>Celia has drawn a square in the first quadrant but has hidden the grid.</a:t>
            </a:r>
          </a:p>
        </p:txBody>
      </p:sp>
      <p:sp>
        <p:nvSpPr>
          <p:cNvPr id="8" name="TextBox 7">
            <a:extLst>
              <a:ext uri="{FF2B5EF4-FFF2-40B4-BE49-F238E27FC236}">
                <a16:creationId xmlns:a16="http://schemas.microsoft.com/office/drawing/2014/main" id="{55331DEA-F7CC-4421-BDC2-9A49C9FF1677}"/>
              </a:ext>
            </a:extLst>
          </p:cNvPr>
          <p:cNvSpPr txBox="1"/>
          <p:nvPr/>
        </p:nvSpPr>
        <p:spPr>
          <a:xfrm>
            <a:off x="755650" y="1758295"/>
            <a:ext cx="7632700" cy="553998"/>
          </a:xfrm>
          <a:prstGeom prst="rect">
            <a:avLst/>
          </a:prstGeom>
          <a:noFill/>
        </p:spPr>
        <p:txBody>
          <a:bodyPr wrap="square" lIns="0" tIns="0" rIns="0" bIns="0" rtlCol="0">
            <a:spAutoFit/>
          </a:bodyPr>
          <a:lstStyle/>
          <a:p>
            <a:r>
              <a:rPr lang="en-GB" dirty="0"/>
              <a:t>She reveals the coordinates of two vertices. What are the coordinates of vertices A and B?</a:t>
            </a:r>
          </a:p>
        </p:txBody>
      </p:sp>
      <p:sp>
        <p:nvSpPr>
          <p:cNvPr id="9" name="Rectangle 8">
            <a:extLst>
              <a:ext uri="{FF2B5EF4-FFF2-40B4-BE49-F238E27FC236}">
                <a16:creationId xmlns:a16="http://schemas.microsoft.com/office/drawing/2014/main" id="{D46EB853-89E6-48DD-A6A9-C91290D31675}"/>
              </a:ext>
            </a:extLst>
          </p:cNvPr>
          <p:cNvSpPr/>
          <p:nvPr/>
        </p:nvSpPr>
        <p:spPr>
          <a:xfrm>
            <a:off x="3299020" y="2762250"/>
            <a:ext cx="2545960" cy="2530933"/>
          </a:xfrm>
          <a:prstGeom prst="rect">
            <a:avLst/>
          </a:prstGeom>
          <a:solidFill>
            <a:srgbClr val="00529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A4D8C613-933D-4A5B-94EE-6303F0B9A4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177"/>
          <a:stretch/>
        </p:blipFill>
        <p:spPr>
          <a:xfrm>
            <a:off x="6414202" y="2762250"/>
            <a:ext cx="1974148" cy="3657420"/>
          </a:xfrm>
          <a:prstGeom prst="rect">
            <a:avLst/>
          </a:prstGeom>
        </p:spPr>
      </p:pic>
      <p:sp>
        <p:nvSpPr>
          <p:cNvPr id="11" name="TextBox 10">
            <a:extLst>
              <a:ext uri="{FF2B5EF4-FFF2-40B4-BE49-F238E27FC236}">
                <a16:creationId xmlns:a16="http://schemas.microsoft.com/office/drawing/2014/main" id="{AA185E48-499D-4B1A-BB5E-2CEDA6D13D1E}"/>
              </a:ext>
            </a:extLst>
          </p:cNvPr>
          <p:cNvSpPr txBox="1"/>
          <p:nvPr/>
        </p:nvSpPr>
        <p:spPr>
          <a:xfrm>
            <a:off x="885045" y="3656190"/>
            <a:ext cx="1617101" cy="772107"/>
          </a:xfrm>
          <a:prstGeom prst="rect">
            <a:avLst/>
          </a:prstGeom>
          <a:solidFill>
            <a:schemeClr val="bg1"/>
          </a:solidFill>
          <a:ln w="28575">
            <a:solidFill>
              <a:srgbClr val="87BD31"/>
            </a:solidFill>
          </a:ln>
        </p:spPr>
        <p:txBody>
          <a:bodyPr wrap="square" lIns="108000" tIns="108000" rIns="108000" bIns="108000" rtlCol="0">
            <a:spAutoFit/>
          </a:bodyPr>
          <a:lstStyle/>
          <a:p>
            <a:r>
              <a:rPr lang="pt-BR" dirty="0" err="1"/>
              <a:t>Vertex</a:t>
            </a:r>
            <a:r>
              <a:rPr lang="pt-BR" dirty="0"/>
              <a:t> A (5,6)</a:t>
            </a:r>
          </a:p>
          <a:p>
            <a:r>
              <a:rPr lang="pt-BR" dirty="0" err="1"/>
              <a:t>Vertex</a:t>
            </a:r>
            <a:r>
              <a:rPr lang="pt-BR" dirty="0"/>
              <a:t> B (7,4)</a:t>
            </a:r>
          </a:p>
        </p:txBody>
      </p:sp>
      <p:grpSp>
        <p:nvGrpSpPr>
          <p:cNvPr id="3" name="Group 2">
            <a:extLst>
              <a:ext uri="{FF2B5EF4-FFF2-40B4-BE49-F238E27FC236}">
                <a16:creationId xmlns:a16="http://schemas.microsoft.com/office/drawing/2014/main" id="{60DE76F8-6AD9-4C28-8F6D-3F54E7FF4672}"/>
              </a:ext>
            </a:extLst>
          </p:cNvPr>
          <p:cNvGrpSpPr/>
          <p:nvPr/>
        </p:nvGrpSpPr>
        <p:grpSpPr>
          <a:xfrm>
            <a:off x="2691698" y="2430243"/>
            <a:ext cx="3832927" cy="3185277"/>
            <a:chOff x="2691698" y="2430243"/>
            <a:chExt cx="3832927" cy="3185277"/>
          </a:xfrm>
        </p:grpSpPr>
        <p:sp>
          <p:nvSpPr>
            <p:cNvPr id="2" name="TextBox 1">
              <a:extLst>
                <a:ext uri="{FF2B5EF4-FFF2-40B4-BE49-F238E27FC236}">
                  <a16:creationId xmlns:a16="http://schemas.microsoft.com/office/drawing/2014/main" id="{FD064058-4128-4BA8-AAA9-EBC7496634AB}"/>
                </a:ext>
              </a:extLst>
            </p:cNvPr>
            <p:cNvSpPr txBox="1"/>
            <p:nvPr/>
          </p:nvSpPr>
          <p:spPr>
            <a:xfrm>
              <a:off x="2988572" y="2430243"/>
              <a:ext cx="310448" cy="369332"/>
            </a:xfrm>
            <a:prstGeom prst="rect">
              <a:avLst/>
            </a:prstGeom>
            <a:noFill/>
          </p:spPr>
          <p:txBody>
            <a:bodyPr wrap="square" rtlCol="0">
              <a:spAutoFit/>
            </a:bodyPr>
            <a:lstStyle/>
            <a:p>
              <a:r>
                <a:rPr lang="en-GB" b="1" dirty="0"/>
                <a:t>A</a:t>
              </a:r>
            </a:p>
          </p:txBody>
        </p:sp>
        <p:sp>
          <p:nvSpPr>
            <p:cNvPr id="13" name="TextBox 12">
              <a:extLst>
                <a:ext uri="{FF2B5EF4-FFF2-40B4-BE49-F238E27FC236}">
                  <a16:creationId xmlns:a16="http://schemas.microsoft.com/office/drawing/2014/main" id="{8C09118D-1C37-4DC7-B11D-1AC07F04D8FE}"/>
                </a:ext>
              </a:extLst>
            </p:cNvPr>
            <p:cNvSpPr txBox="1"/>
            <p:nvPr/>
          </p:nvSpPr>
          <p:spPr>
            <a:xfrm>
              <a:off x="5797355" y="5246188"/>
              <a:ext cx="310448" cy="369332"/>
            </a:xfrm>
            <a:prstGeom prst="rect">
              <a:avLst/>
            </a:prstGeom>
            <a:noFill/>
          </p:spPr>
          <p:txBody>
            <a:bodyPr wrap="square" rtlCol="0">
              <a:spAutoFit/>
            </a:bodyPr>
            <a:lstStyle/>
            <a:p>
              <a:r>
                <a:rPr lang="en-GB" b="1" dirty="0"/>
                <a:t>B</a:t>
              </a:r>
            </a:p>
          </p:txBody>
        </p:sp>
        <p:sp>
          <p:nvSpPr>
            <p:cNvPr id="14" name="TextBox 13">
              <a:extLst>
                <a:ext uri="{FF2B5EF4-FFF2-40B4-BE49-F238E27FC236}">
                  <a16:creationId xmlns:a16="http://schemas.microsoft.com/office/drawing/2014/main" id="{C5D7A1C8-DF5D-4361-9000-ECBB15745CF0}"/>
                </a:ext>
              </a:extLst>
            </p:cNvPr>
            <p:cNvSpPr txBox="1"/>
            <p:nvPr/>
          </p:nvSpPr>
          <p:spPr>
            <a:xfrm>
              <a:off x="5795331" y="2430243"/>
              <a:ext cx="729294" cy="369332"/>
            </a:xfrm>
            <a:prstGeom prst="rect">
              <a:avLst/>
            </a:prstGeom>
            <a:noFill/>
          </p:spPr>
          <p:txBody>
            <a:bodyPr wrap="square" rtlCol="0">
              <a:spAutoFit/>
            </a:bodyPr>
            <a:lstStyle/>
            <a:p>
              <a:r>
                <a:rPr lang="en-GB" b="1" dirty="0"/>
                <a:t>(7,6)</a:t>
              </a:r>
            </a:p>
          </p:txBody>
        </p:sp>
        <p:sp>
          <p:nvSpPr>
            <p:cNvPr id="15" name="TextBox 14">
              <a:extLst>
                <a:ext uri="{FF2B5EF4-FFF2-40B4-BE49-F238E27FC236}">
                  <a16:creationId xmlns:a16="http://schemas.microsoft.com/office/drawing/2014/main" id="{8C213739-FD80-4FFB-86BF-C2F9FE6C797A}"/>
                </a:ext>
              </a:extLst>
            </p:cNvPr>
            <p:cNvSpPr txBox="1"/>
            <p:nvPr/>
          </p:nvSpPr>
          <p:spPr>
            <a:xfrm>
              <a:off x="2691698" y="5246188"/>
              <a:ext cx="729294" cy="369332"/>
            </a:xfrm>
            <a:prstGeom prst="rect">
              <a:avLst/>
            </a:prstGeom>
            <a:noFill/>
          </p:spPr>
          <p:txBody>
            <a:bodyPr wrap="square" rtlCol="0">
              <a:spAutoFit/>
            </a:bodyPr>
            <a:lstStyle/>
            <a:p>
              <a:r>
                <a:rPr lang="en-GB" b="1" dirty="0"/>
                <a:t>(5,4)</a:t>
              </a:r>
            </a:p>
          </p:txBody>
        </p:sp>
      </p:gr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sp>
        <p:nvSpPr>
          <p:cNvPr id="7" name="Rectangle 6">
            <a:extLst>
              <a:ext uri="{FF2B5EF4-FFF2-40B4-BE49-F238E27FC236}">
                <a16:creationId xmlns:a16="http://schemas.microsoft.com/office/drawing/2014/main" id="{89FF2C17-6BF8-4D05-9670-E43D26FB43C2}"/>
              </a:ext>
            </a:extLst>
          </p:cNvPr>
          <p:cNvSpPr/>
          <p:nvPr/>
        </p:nvSpPr>
        <p:spPr>
          <a:xfrm>
            <a:off x="445576" y="702863"/>
            <a:ext cx="326758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Position in The First Quadrant</a:t>
            </a:r>
            <a:endParaRPr lang="en-GB" sz="1600" b="1" dirty="0">
              <a:solidFill>
                <a:schemeClr val="bg1"/>
              </a:solidFill>
            </a:endParaRP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381"/>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381"/>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50305"/>
          <a:stretch/>
        </p:blipFill>
        <p:spPr>
          <a:xfrm rot="1560000">
            <a:off x="2570612" y="2874788"/>
            <a:ext cx="720000" cy="2048578"/>
          </a:xfrm>
          <a:prstGeom prst="rect">
            <a:avLst/>
          </a:prstGeom>
          <a:effectLst/>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4381" t="2933" r="3436" b="34058"/>
          <a:stretch/>
        </p:blipFill>
        <p:spPr>
          <a:xfrm rot="1630043">
            <a:off x="1079795" y="2285359"/>
            <a:ext cx="1440000" cy="1391689"/>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55616"/>
            <a:ext cx="7632700" cy="1006429"/>
          </a:xfrm>
          <a:prstGeom prst="rect">
            <a:avLst/>
          </a:prstGeom>
          <a:solidFill>
            <a:schemeClr val="bg1"/>
          </a:solidFill>
        </p:spPr>
        <p:txBody>
          <a:bodyPr wrap="square">
            <a:spAutoFit/>
          </a:bodyPr>
          <a:lstStyle/>
          <a:p>
            <a:pPr lvl="0" algn="ctr">
              <a:lnSpc>
                <a:spcPct val="110000"/>
              </a:lnSpc>
            </a:pPr>
            <a:r>
              <a:rPr lang="en-GB" b="1" dirty="0">
                <a:solidFill>
                  <a:srgbClr val="014482"/>
                </a:solidFill>
                <a:latin typeface="Tuffy" panose="020B0603060100000000" pitchFamily="34" charset="0"/>
                <a:ea typeface="Tuffy" panose="020B0603060100000000" pitchFamily="34" charset="0"/>
              </a:rPr>
              <a:t>Identify, describe and represent the position of a shape following a reflection or translation, using the appropriate language, and know that the shape has not changed.</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1D09E44C-160B-41EF-96E6-5B5067D54444}" vid="{05084B61-F16E-40F7-9B98-4A8B0F7C2E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294</TotalTime>
  <Words>568</Words>
  <Application>Microsoft Office PowerPoint</Application>
  <PresentationFormat>On-screen Show (4:3)</PresentationFormat>
  <Paragraphs>113</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Tuffy</vt:lpstr>
      <vt:lpstr>Tuffy-TTF</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Cris Lima</cp:lastModifiedBy>
  <cp:revision>25</cp:revision>
  <dcterms:created xsi:type="dcterms:W3CDTF">2019-05-22T06:39:18Z</dcterms:created>
  <dcterms:modified xsi:type="dcterms:W3CDTF">2019-07-10T11:28:00Z</dcterms:modified>
</cp:coreProperties>
</file>