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79" r:id="rId2"/>
    <p:sldId id="289" r:id="rId3"/>
    <p:sldId id="291" r:id="rId4"/>
    <p:sldId id="292" r:id="rId5"/>
    <p:sldId id="290" r:id="rId6"/>
    <p:sldId id="282" r:id="rId7"/>
  </p:sldIdLst>
  <p:sldSz cx="9144000" cy="6858000" type="screen4x3"/>
  <p:notesSz cx="6858000" cy="9144000"/>
  <p:embeddedFontLst>
    <p:embeddedFont>
      <p:font typeface="DengXian" panose="020B0604020202020204" charset="-122"/>
      <p:regular r:id="rId10"/>
      <p:bold r:id="rId11"/>
    </p:embeddedFon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2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2160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0"/>
    <a:srgbClr val="00A8E7"/>
    <a:srgbClr val="00649C"/>
    <a:srgbClr val="CC4794"/>
    <a:srgbClr val="FDF5F9"/>
    <a:srgbClr val="F9D9E9"/>
    <a:srgbClr val="FFFFFF"/>
    <a:srgbClr val="EA516C"/>
    <a:srgbClr val="E9516C"/>
    <a:srgbClr val="6894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04" y="60"/>
      </p:cViewPr>
      <p:guideLst>
        <p:guide orient="horz" pos="4320"/>
        <p:guide pos="2880"/>
        <p:guide pos="340"/>
        <p:guide orient="horz" pos="3952"/>
        <p:guide pos="5420"/>
        <p:guide orient="horz" pos="346"/>
        <p:guide pos="476"/>
        <p:guide orient="horz" pos="2160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3" name="Straight Connector 102"/>
          <p:cNvCxnSpPr/>
          <p:nvPr/>
        </p:nvCxnSpPr>
        <p:spPr>
          <a:xfrm>
            <a:off x="3178629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755650" y="1232955"/>
            <a:ext cx="76327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latin typeface="Twinkl" pitchFamily="2" charset="0"/>
                <a:ea typeface="Calibri" panose="020F0502020204030204" pitchFamily="34" charset="0"/>
                <a:cs typeface="DengXian" panose="02010600030101010101" pitchFamily="2" charset="-122"/>
              </a:rPr>
              <a:t>What decimal number is shown?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DengXian" panose="02010600030101010101" pitchFamily="2" charset="-122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4F4EA496-611A-46A5-A98B-49AC6A40364D}"/>
              </a:ext>
            </a:extLst>
          </p:cNvPr>
          <p:cNvGrpSpPr/>
          <p:nvPr/>
        </p:nvGrpSpPr>
        <p:grpSpPr>
          <a:xfrm>
            <a:off x="1252885" y="2436862"/>
            <a:ext cx="767749" cy="744716"/>
            <a:chOff x="4371359" y="1365378"/>
            <a:chExt cx="870858" cy="844732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9778E593-2627-44AB-84EC-C080FA45913E}"/>
                </a:ext>
              </a:extLst>
            </p:cNvPr>
            <p:cNvSpPr/>
            <p:nvPr/>
          </p:nvSpPr>
          <p:spPr>
            <a:xfrm>
              <a:off x="4763245" y="1731138"/>
              <a:ext cx="478972" cy="478972"/>
            </a:xfrm>
            <a:prstGeom prst="ellipse">
              <a:avLst/>
            </a:prstGeom>
            <a:solidFill>
              <a:srgbClr val="E51E2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sz="1600" b="1" dirty="0"/>
                <a:t>1</a:t>
              </a: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27524FB7-ACDE-4F45-B0B7-297CFD8E3CF0}"/>
                </a:ext>
              </a:extLst>
            </p:cNvPr>
            <p:cNvSpPr/>
            <p:nvPr/>
          </p:nvSpPr>
          <p:spPr>
            <a:xfrm>
              <a:off x="4371359" y="1365378"/>
              <a:ext cx="478972" cy="478972"/>
            </a:xfrm>
            <a:prstGeom prst="ellipse">
              <a:avLst/>
            </a:prstGeom>
            <a:solidFill>
              <a:srgbClr val="E51E2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sz="1600" b="1" dirty="0"/>
                <a:t>1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FEA06B4-DBC5-4674-B9DD-ED4BD4B71355}"/>
              </a:ext>
            </a:extLst>
          </p:cNvPr>
          <p:cNvGrpSpPr/>
          <p:nvPr/>
        </p:nvGrpSpPr>
        <p:grpSpPr>
          <a:xfrm>
            <a:off x="2737248" y="2803479"/>
            <a:ext cx="882911" cy="859879"/>
            <a:chOff x="5546596" y="1365378"/>
            <a:chExt cx="1001486" cy="975361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52E8789E-D3EE-4049-8721-E1FD39515C6F}"/>
                </a:ext>
              </a:extLst>
            </p:cNvPr>
            <p:cNvGrpSpPr/>
            <p:nvPr/>
          </p:nvGrpSpPr>
          <p:grpSpPr>
            <a:xfrm>
              <a:off x="5546596" y="1731138"/>
              <a:ext cx="478972" cy="478972"/>
              <a:chOff x="6844936" y="2404238"/>
              <a:chExt cx="478972" cy="478972"/>
            </a:xfrm>
          </p:grpSpPr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4F4E2DAF-6CE4-4E58-9FEE-13562BCA6772}"/>
                  </a:ext>
                </a:extLst>
              </p:cNvPr>
              <p:cNvSpPr/>
              <p:nvPr/>
            </p:nvSpPr>
            <p:spPr>
              <a:xfrm>
                <a:off x="6844936" y="2404238"/>
                <a:ext cx="478972" cy="478972"/>
              </a:xfrm>
              <a:prstGeom prst="ellipse">
                <a:avLst/>
              </a:prstGeom>
              <a:solidFill>
                <a:srgbClr val="A873B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endParaRPr lang="en-GB" sz="1600" b="1" dirty="0"/>
              </a:p>
            </p:txBody>
          </p:sp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288B4431-4E6C-4360-AF86-0B8E437D391C}"/>
                  </a:ext>
                </a:extLst>
              </p:cNvPr>
              <p:cNvSpPr/>
              <p:nvPr/>
            </p:nvSpPr>
            <p:spPr>
              <a:xfrm>
                <a:off x="6918351" y="2412891"/>
                <a:ext cx="332142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100" b="1" dirty="0">
                    <a:solidFill>
                      <a:schemeClr val="bg1"/>
                    </a:solidFill>
                  </a:rPr>
                  <a:t>1</a:t>
                </a:r>
              </a:p>
              <a:p>
                <a:pPr algn="ctr"/>
                <a:r>
                  <a:rPr lang="en-GB" sz="1100" b="1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cxnSp>
            <p:nvCxnSpPr>
              <p:cNvPr id="7" name="Straight Connector 6">
                <a:extLst>
                  <a:ext uri="{FF2B5EF4-FFF2-40B4-BE49-F238E27FC236}">
                    <a16:creationId xmlns:a16="http://schemas.microsoft.com/office/drawing/2014/main" id="{4623B69A-0D74-4618-8AE7-4D2DFB3EAD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02644" y="2643723"/>
                <a:ext cx="163557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9901DFF0-EEA3-472E-B94B-86608177CE40}"/>
                </a:ext>
              </a:extLst>
            </p:cNvPr>
            <p:cNvGrpSpPr/>
            <p:nvPr/>
          </p:nvGrpSpPr>
          <p:grpSpPr>
            <a:xfrm>
              <a:off x="5931504" y="1365378"/>
              <a:ext cx="478972" cy="478972"/>
              <a:chOff x="6844936" y="2404238"/>
              <a:chExt cx="478972" cy="478972"/>
            </a:xfrm>
          </p:grpSpPr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B7A38980-C02E-4F53-B637-3832AB35C66B}"/>
                  </a:ext>
                </a:extLst>
              </p:cNvPr>
              <p:cNvSpPr/>
              <p:nvPr/>
            </p:nvSpPr>
            <p:spPr>
              <a:xfrm>
                <a:off x="6844936" y="2404238"/>
                <a:ext cx="478972" cy="478972"/>
              </a:xfrm>
              <a:prstGeom prst="ellipse">
                <a:avLst/>
              </a:prstGeom>
              <a:solidFill>
                <a:srgbClr val="A873B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endParaRPr lang="en-GB" sz="1600" b="1" dirty="0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20A50D49-1D18-495E-85B8-58626EAA0CB5}"/>
                  </a:ext>
                </a:extLst>
              </p:cNvPr>
              <p:cNvSpPr/>
              <p:nvPr/>
            </p:nvSpPr>
            <p:spPr>
              <a:xfrm>
                <a:off x="6918351" y="2412891"/>
                <a:ext cx="332142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100" b="1" dirty="0">
                    <a:solidFill>
                      <a:schemeClr val="bg1"/>
                    </a:solidFill>
                  </a:rPr>
                  <a:t>1</a:t>
                </a:r>
              </a:p>
              <a:p>
                <a:pPr algn="ctr"/>
                <a:r>
                  <a:rPr lang="en-GB" sz="1100" b="1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6028DAD7-FFA1-444A-A942-B20279E0C4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02644" y="2643723"/>
                <a:ext cx="163557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97905D3D-F528-4F24-BC05-F1663F70C4AF}"/>
                </a:ext>
              </a:extLst>
            </p:cNvPr>
            <p:cNvGrpSpPr/>
            <p:nvPr/>
          </p:nvGrpSpPr>
          <p:grpSpPr>
            <a:xfrm>
              <a:off x="6069110" y="1861767"/>
              <a:ext cx="478972" cy="478972"/>
              <a:chOff x="6844936" y="2404238"/>
              <a:chExt cx="478972" cy="478972"/>
            </a:xfrm>
          </p:grpSpPr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E52DC749-4FA3-42F7-899A-FB8B7638EE1A}"/>
                  </a:ext>
                </a:extLst>
              </p:cNvPr>
              <p:cNvSpPr/>
              <p:nvPr/>
            </p:nvSpPr>
            <p:spPr>
              <a:xfrm>
                <a:off x="6844936" y="2404238"/>
                <a:ext cx="478972" cy="478972"/>
              </a:xfrm>
              <a:prstGeom prst="ellipse">
                <a:avLst/>
              </a:prstGeom>
              <a:solidFill>
                <a:srgbClr val="A873B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endParaRPr lang="en-GB" sz="1600" b="1" dirty="0"/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37651F20-A7C4-405C-8FA2-23867EA1B084}"/>
                  </a:ext>
                </a:extLst>
              </p:cNvPr>
              <p:cNvSpPr/>
              <p:nvPr/>
            </p:nvSpPr>
            <p:spPr>
              <a:xfrm>
                <a:off x="6918351" y="2412891"/>
                <a:ext cx="332142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100" b="1" dirty="0">
                    <a:solidFill>
                      <a:schemeClr val="bg1"/>
                    </a:solidFill>
                  </a:rPr>
                  <a:t>1</a:t>
                </a:r>
              </a:p>
              <a:p>
                <a:pPr algn="ctr"/>
                <a:r>
                  <a:rPr lang="en-GB" sz="1100" b="1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68598142-F3CB-4203-BD4A-6037AD7C53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02644" y="2643723"/>
                <a:ext cx="163557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C57983AF-D2E4-42DA-867A-49C4DB629A67}"/>
              </a:ext>
            </a:extLst>
          </p:cNvPr>
          <p:cNvGrpSpPr/>
          <p:nvPr/>
        </p:nvGrpSpPr>
        <p:grpSpPr>
          <a:xfrm>
            <a:off x="4970850" y="2597473"/>
            <a:ext cx="759511" cy="745947"/>
            <a:chOff x="6688394" y="1365378"/>
            <a:chExt cx="861514" cy="846128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A96AEA18-85FE-401D-8D0C-169E5280BBE8}"/>
                </a:ext>
              </a:extLst>
            </p:cNvPr>
            <p:cNvGrpSpPr/>
            <p:nvPr/>
          </p:nvGrpSpPr>
          <p:grpSpPr>
            <a:xfrm>
              <a:off x="6688394" y="1731138"/>
              <a:ext cx="478972" cy="480368"/>
              <a:chOff x="6844936" y="3114042"/>
              <a:chExt cx="478972" cy="48036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2BA39F7-C360-4BEE-AB8C-C1DCFF37DC7D}"/>
                  </a:ext>
                </a:extLst>
              </p:cNvPr>
              <p:cNvSpPr/>
              <p:nvPr/>
            </p:nvSpPr>
            <p:spPr>
              <a:xfrm>
                <a:off x="6844936" y="3115438"/>
                <a:ext cx="478972" cy="478972"/>
              </a:xfrm>
              <a:prstGeom prst="ellipse">
                <a:avLst/>
              </a:prstGeom>
              <a:solidFill>
                <a:srgbClr val="00A8E7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endParaRPr lang="en-GB" sz="1600" b="1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17669640-CB79-48A9-8001-976F2E8FE278}"/>
                  </a:ext>
                </a:extLst>
              </p:cNvPr>
              <p:cNvSpPr/>
              <p:nvPr/>
            </p:nvSpPr>
            <p:spPr>
              <a:xfrm>
                <a:off x="6873467" y="3114042"/>
                <a:ext cx="421910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100" b="1" dirty="0">
                    <a:solidFill>
                      <a:schemeClr val="bg1"/>
                    </a:solidFill>
                  </a:rPr>
                  <a:t>1</a:t>
                </a:r>
              </a:p>
              <a:p>
                <a:pPr algn="ctr"/>
                <a:r>
                  <a:rPr lang="en-GB" sz="1100" b="1" dirty="0">
                    <a:solidFill>
                      <a:schemeClr val="bg1"/>
                    </a:solidFill>
                  </a:rPr>
                  <a:t>100</a:t>
                </a:r>
              </a:p>
            </p:txBody>
          </p: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2A0889C7-A344-454E-972C-1B922DF2F3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959985" y="3344874"/>
                <a:ext cx="248875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25542F51-B8A1-4883-AF66-8237EAD15803}"/>
                </a:ext>
              </a:extLst>
            </p:cNvPr>
            <p:cNvGrpSpPr/>
            <p:nvPr/>
          </p:nvGrpSpPr>
          <p:grpSpPr>
            <a:xfrm>
              <a:off x="7070936" y="1365378"/>
              <a:ext cx="478972" cy="480368"/>
              <a:chOff x="6844936" y="3114042"/>
              <a:chExt cx="478972" cy="480368"/>
            </a:xfrm>
          </p:grpSpPr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CFB59CFF-D5DB-48D8-91CD-1F7895EA67E9}"/>
                  </a:ext>
                </a:extLst>
              </p:cNvPr>
              <p:cNvSpPr/>
              <p:nvPr/>
            </p:nvSpPr>
            <p:spPr>
              <a:xfrm>
                <a:off x="6844936" y="3115438"/>
                <a:ext cx="478972" cy="478972"/>
              </a:xfrm>
              <a:prstGeom prst="ellipse">
                <a:avLst/>
              </a:prstGeom>
              <a:solidFill>
                <a:srgbClr val="00A8E7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endParaRPr lang="en-GB" sz="1600" b="1" dirty="0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CAF1A2BB-9853-4F91-A63B-25FC98A591A8}"/>
                  </a:ext>
                </a:extLst>
              </p:cNvPr>
              <p:cNvSpPr/>
              <p:nvPr/>
            </p:nvSpPr>
            <p:spPr>
              <a:xfrm>
                <a:off x="6873467" y="3114042"/>
                <a:ext cx="421910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100" b="1" dirty="0">
                    <a:solidFill>
                      <a:schemeClr val="bg1"/>
                    </a:solidFill>
                  </a:rPr>
                  <a:t>1</a:t>
                </a:r>
              </a:p>
              <a:p>
                <a:pPr algn="ctr"/>
                <a:r>
                  <a:rPr lang="en-GB" sz="1100" b="1" dirty="0">
                    <a:solidFill>
                      <a:schemeClr val="bg1"/>
                    </a:solidFill>
                  </a:rPr>
                  <a:t>100</a:t>
                </a:r>
              </a:p>
            </p:txBody>
          </p: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07BB2AA0-32A3-48F2-94B4-65B8505144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959985" y="3344874"/>
                <a:ext cx="248875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CED36A7-5D35-45C6-B488-562697E00334}"/>
              </a:ext>
            </a:extLst>
          </p:cNvPr>
          <p:cNvGrpSpPr/>
          <p:nvPr/>
        </p:nvGrpSpPr>
        <p:grpSpPr>
          <a:xfrm>
            <a:off x="6865117" y="2485343"/>
            <a:ext cx="744869" cy="794241"/>
            <a:chOff x="7574477" y="1955909"/>
            <a:chExt cx="744869" cy="794241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3E4F5564-F25F-46D4-88C7-9494B3D57B40}"/>
                </a:ext>
              </a:extLst>
            </p:cNvPr>
            <p:cNvGrpSpPr/>
            <p:nvPr/>
          </p:nvGrpSpPr>
          <p:grpSpPr>
            <a:xfrm>
              <a:off x="7868249" y="1955909"/>
              <a:ext cx="451097" cy="427649"/>
              <a:chOff x="6828583" y="3725278"/>
              <a:chExt cx="511679" cy="485082"/>
            </a:xfrm>
          </p:grpSpPr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A518C29F-1B25-4DC9-89A4-819A96299348}"/>
                  </a:ext>
                </a:extLst>
              </p:cNvPr>
              <p:cNvSpPr/>
              <p:nvPr/>
            </p:nvSpPr>
            <p:spPr>
              <a:xfrm>
                <a:off x="6844936" y="3731388"/>
                <a:ext cx="478972" cy="478972"/>
              </a:xfrm>
              <a:prstGeom prst="ellipse">
                <a:avLst/>
              </a:prstGeom>
              <a:solidFill>
                <a:srgbClr val="F08215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endParaRPr lang="en-GB" sz="1600" b="1" dirty="0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08E18403-63B3-4DB3-9DE0-9C8E8971BC77}"/>
                  </a:ext>
                </a:extLst>
              </p:cNvPr>
              <p:cNvSpPr/>
              <p:nvPr/>
            </p:nvSpPr>
            <p:spPr>
              <a:xfrm>
                <a:off x="6828583" y="3725278"/>
                <a:ext cx="511679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100" b="1" dirty="0">
                    <a:solidFill>
                      <a:schemeClr val="bg1"/>
                    </a:solidFill>
                  </a:rPr>
                  <a:t>1</a:t>
                </a:r>
              </a:p>
              <a:p>
                <a:pPr algn="ctr"/>
                <a:r>
                  <a:rPr lang="en-GB" sz="1100" b="1" dirty="0">
                    <a:solidFill>
                      <a:schemeClr val="bg1"/>
                    </a:solidFill>
                  </a:rPr>
                  <a:t>1000</a:t>
                </a:r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14221EB6-04F1-42A5-8286-25E0FED158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92152" y="3956110"/>
                <a:ext cx="384539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D0441D4C-01C6-414D-AA99-4AECE4BE33DF}"/>
                </a:ext>
              </a:extLst>
            </p:cNvPr>
            <p:cNvGrpSpPr/>
            <p:nvPr/>
          </p:nvGrpSpPr>
          <p:grpSpPr>
            <a:xfrm>
              <a:off x="7574477" y="2322501"/>
              <a:ext cx="451097" cy="427649"/>
              <a:chOff x="6828583" y="3725278"/>
              <a:chExt cx="511679" cy="485082"/>
            </a:xfrm>
          </p:grpSpPr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6A11E651-3117-4CC6-B0EE-3CA67E70A654}"/>
                  </a:ext>
                </a:extLst>
              </p:cNvPr>
              <p:cNvSpPr/>
              <p:nvPr/>
            </p:nvSpPr>
            <p:spPr>
              <a:xfrm>
                <a:off x="6844936" y="3731388"/>
                <a:ext cx="478972" cy="478972"/>
              </a:xfrm>
              <a:prstGeom prst="ellipse">
                <a:avLst/>
              </a:prstGeom>
              <a:solidFill>
                <a:srgbClr val="F08215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endParaRPr lang="en-GB" sz="1600" b="1" dirty="0"/>
              </a:p>
            </p:txBody>
          </p:sp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90E56E80-0985-4833-93F8-486AF4709CD3}"/>
                  </a:ext>
                </a:extLst>
              </p:cNvPr>
              <p:cNvSpPr/>
              <p:nvPr/>
            </p:nvSpPr>
            <p:spPr>
              <a:xfrm>
                <a:off x="6828583" y="3725278"/>
                <a:ext cx="511679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100" b="1" dirty="0">
                    <a:solidFill>
                      <a:schemeClr val="bg1"/>
                    </a:solidFill>
                  </a:rPr>
                  <a:t>1</a:t>
                </a:r>
              </a:p>
              <a:p>
                <a:pPr algn="ctr"/>
                <a:r>
                  <a:rPr lang="en-GB" sz="1100" b="1" dirty="0">
                    <a:solidFill>
                      <a:schemeClr val="bg1"/>
                    </a:solidFill>
                  </a:rPr>
                  <a:t>1000</a:t>
                </a:r>
              </a:p>
            </p:txBody>
          </p: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310998C1-88ED-48C8-9F2A-756567FF0D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92152" y="3956110"/>
                <a:ext cx="384539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89" name="TextBox 88">
            <a:extLst>
              <a:ext uri="{FF2B5EF4-FFF2-40B4-BE49-F238E27FC236}">
                <a16:creationId xmlns:a16="http://schemas.microsoft.com/office/drawing/2014/main" id="{D1AD142F-2BAE-4050-8D6E-3ED2862F0CB8}"/>
              </a:ext>
            </a:extLst>
          </p:cNvPr>
          <p:cNvSpPr txBox="1"/>
          <p:nvPr/>
        </p:nvSpPr>
        <p:spPr>
          <a:xfrm>
            <a:off x="4445881" y="1186788"/>
            <a:ext cx="7361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b="1" dirty="0">
                <a:solidFill>
                  <a:srgbClr val="689429"/>
                </a:solidFill>
              </a:rPr>
              <a:t>2.322</a:t>
            </a:r>
          </a:p>
        </p:txBody>
      </p: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0B4CEACF-8248-4D0A-A195-C0DD25A4157A}"/>
              </a:ext>
            </a:extLst>
          </p:cNvPr>
          <p:cNvSpPr/>
          <p:nvPr/>
        </p:nvSpPr>
        <p:spPr>
          <a:xfrm>
            <a:off x="755650" y="2421758"/>
            <a:ext cx="7632699" cy="1422010"/>
          </a:xfrm>
          <a:prstGeom prst="rect">
            <a:avLst/>
          </a:prstGeom>
          <a:solidFill>
            <a:srgbClr val="DCF0ED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3" name="Straight Connector 102"/>
          <p:cNvCxnSpPr/>
          <p:nvPr/>
        </p:nvCxnSpPr>
        <p:spPr>
          <a:xfrm>
            <a:off x="3178629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755650" y="1232955"/>
            <a:ext cx="76327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latin typeface="Twinkl" pitchFamily="2" charset="0"/>
              </a:rPr>
              <a:t>What decimal number is each arrow pointing to?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327C9BC-CC0C-4A8B-834D-B5A6F6D913BF}"/>
              </a:ext>
            </a:extLst>
          </p:cNvPr>
          <p:cNvCxnSpPr>
            <a:cxnSpLocks/>
          </p:cNvCxnSpPr>
          <p:nvPr/>
        </p:nvCxnSpPr>
        <p:spPr>
          <a:xfrm>
            <a:off x="1245326" y="3132763"/>
            <a:ext cx="665334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6EA50F0-EB24-4CEE-9AAB-FE4916F0F03C}"/>
              </a:ext>
            </a:extLst>
          </p:cNvPr>
          <p:cNvCxnSpPr>
            <a:cxnSpLocks/>
          </p:cNvCxnSpPr>
          <p:nvPr/>
        </p:nvCxnSpPr>
        <p:spPr>
          <a:xfrm>
            <a:off x="2646031" y="2880215"/>
            <a:ext cx="0" cy="50509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7BEE5EF-2252-4DA2-8F07-B50DD4B5A3C5}"/>
              </a:ext>
            </a:extLst>
          </p:cNvPr>
          <p:cNvCxnSpPr>
            <a:cxnSpLocks/>
          </p:cNvCxnSpPr>
          <p:nvPr/>
        </p:nvCxnSpPr>
        <p:spPr>
          <a:xfrm>
            <a:off x="6147794" y="2880215"/>
            <a:ext cx="0" cy="50509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9982825-88D7-4F7F-B84F-EE73C85EEA50}"/>
              </a:ext>
            </a:extLst>
          </p:cNvPr>
          <p:cNvCxnSpPr>
            <a:cxnSpLocks/>
          </p:cNvCxnSpPr>
          <p:nvPr/>
        </p:nvCxnSpPr>
        <p:spPr>
          <a:xfrm>
            <a:off x="2295855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E91B4CDE-D892-4647-B7B4-F8C1FF7C1825}"/>
              </a:ext>
            </a:extLst>
          </p:cNvPr>
          <p:cNvCxnSpPr>
            <a:cxnSpLocks/>
          </p:cNvCxnSpPr>
          <p:nvPr/>
        </p:nvCxnSpPr>
        <p:spPr>
          <a:xfrm>
            <a:off x="1945679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470CDB8-121C-4AD6-BBB4-E29F7ECBB43A}"/>
              </a:ext>
            </a:extLst>
          </p:cNvPr>
          <p:cNvCxnSpPr>
            <a:cxnSpLocks/>
          </p:cNvCxnSpPr>
          <p:nvPr/>
        </p:nvCxnSpPr>
        <p:spPr>
          <a:xfrm>
            <a:off x="1595502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0A7677F-DDE5-45DD-ADD3-FD9F21C47A4F}"/>
              </a:ext>
            </a:extLst>
          </p:cNvPr>
          <p:cNvCxnSpPr>
            <a:cxnSpLocks/>
          </p:cNvCxnSpPr>
          <p:nvPr/>
        </p:nvCxnSpPr>
        <p:spPr>
          <a:xfrm>
            <a:off x="1245326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890ABE67-2F0B-4F93-B639-EC7B1BE454F5}"/>
              </a:ext>
            </a:extLst>
          </p:cNvPr>
          <p:cNvCxnSpPr>
            <a:cxnSpLocks/>
          </p:cNvCxnSpPr>
          <p:nvPr/>
        </p:nvCxnSpPr>
        <p:spPr>
          <a:xfrm>
            <a:off x="4046736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35DC43EB-7426-49A4-99CF-9F7CD9ACD390}"/>
              </a:ext>
            </a:extLst>
          </p:cNvPr>
          <p:cNvCxnSpPr>
            <a:cxnSpLocks/>
          </p:cNvCxnSpPr>
          <p:nvPr/>
        </p:nvCxnSpPr>
        <p:spPr>
          <a:xfrm>
            <a:off x="3696560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0A84620-199A-42B0-942D-406C38341B25}"/>
              </a:ext>
            </a:extLst>
          </p:cNvPr>
          <p:cNvCxnSpPr>
            <a:cxnSpLocks/>
          </p:cNvCxnSpPr>
          <p:nvPr/>
        </p:nvCxnSpPr>
        <p:spPr>
          <a:xfrm>
            <a:off x="3346384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B8C3B5EA-7D05-489D-BB15-08F166C5546A}"/>
              </a:ext>
            </a:extLst>
          </p:cNvPr>
          <p:cNvCxnSpPr>
            <a:cxnSpLocks/>
          </p:cNvCxnSpPr>
          <p:nvPr/>
        </p:nvCxnSpPr>
        <p:spPr>
          <a:xfrm>
            <a:off x="2996208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B8C17BDA-A12A-4B3C-8CE3-9B49D9260394}"/>
              </a:ext>
            </a:extLst>
          </p:cNvPr>
          <p:cNvCxnSpPr>
            <a:cxnSpLocks/>
          </p:cNvCxnSpPr>
          <p:nvPr/>
        </p:nvCxnSpPr>
        <p:spPr>
          <a:xfrm>
            <a:off x="5797618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02D914AF-0498-4ED1-9A99-29B97DF18104}"/>
              </a:ext>
            </a:extLst>
          </p:cNvPr>
          <p:cNvCxnSpPr>
            <a:cxnSpLocks/>
          </p:cNvCxnSpPr>
          <p:nvPr/>
        </p:nvCxnSpPr>
        <p:spPr>
          <a:xfrm>
            <a:off x="5097265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20CD7D96-8029-4F01-B972-6365DD69D29C}"/>
              </a:ext>
            </a:extLst>
          </p:cNvPr>
          <p:cNvCxnSpPr>
            <a:cxnSpLocks/>
          </p:cNvCxnSpPr>
          <p:nvPr/>
        </p:nvCxnSpPr>
        <p:spPr>
          <a:xfrm>
            <a:off x="4747089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F140C223-211D-4B5A-BE5F-6ACEC1B4EDE6}"/>
              </a:ext>
            </a:extLst>
          </p:cNvPr>
          <p:cNvCxnSpPr>
            <a:cxnSpLocks/>
          </p:cNvCxnSpPr>
          <p:nvPr/>
        </p:nvCxnSpPr>
        <p:spPr>
          <a:xfrm>
            <a:off x="4396913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772381AD-7CB7-4AB9-B202-359E1FE0E417}"/>
              </a:ext>
            </a:extLst>
          </p:cNvPr>
          <p:cNvCxnSpPr>
            <a:cxnSpLocks/>
          </p:cNvCxnSpPr>
          <p:nvPr/>
        </p:nvCxnSpPr>
        <p:spPr>
          <a:xfrm>
            <a:off x="5447442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B262C334-F165-4B9A-A3BD-B50AB9580928}"/>
              </a:ext>
            </a:extLst>
          </p:cNvPr>
          <p:cNvCxnSpPr>
            <a:cxnSpLocks/>
          </p:cNvCxnSpPr>
          <p:nvPr/>
        </p:nvCxnSpPr>
        <p:spPr>
          <a:xfrm>
            <a:off x="7898674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3CE00408-E493-4250-A823-2530E886F7A5}"/>
              </a:ext>
            </a:extLst>
          </p:cNvPr>
          <p:cNvCxnSpPr>
            <a:cxnSpLocks/>
          </p:cNvCxnSpPr>
          <p:nvPr/>
        </p:nvCxnSpPr>
        <p:spPr>
          <a:xfrm>
            <a:off x="7198323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69D1A458-428E-450D-9FAF-8DC43F377A7D}"/>
              </a:ext>
            </a:extLst>
          </p:cNvPr>
          <p:cNvCxnSpPr>
            <a:cxnSpLocks/>
          </p:cNvCxnSpPr>
          <p:nvPr/>
        </p:nvCxnSpPr>
        <p:spPr>
          <a:xfrm>
            <a:off x="6848147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C72DEA6D-0919-489A-B195-91E34EE4BC00}"/>
              </a:ext>
            </a:extLst>
          </p:cNvPr>
          <p:cNvCxnSpPr>
            <a:cxnSpLocks/>
          </p:cNvCxnSpPr>
          <p:nvPr/>
        </p:nvCxnSpPr>
        <p:spPr>
          <a:xfrm>
            <a:off x="6497971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1A03A9C-3AF6-46BF-9729-C2C466ED2243}"/>
              </a:ext>
            </a:extLst>
          </p:cNvPr>
          <p:cNvCxnSpPr>
            <a:cxnSpLocks/>
          </p:cNvCxnSpPr>
          <p:nvPr/>
        </p:nvCxnSpPr>
        <p:spPr>
          <a:xfrm>
            <a:off x="7548500" y="3036467"/>
            <a:ext cx="0" cy="192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9289D46F-607C-46A2-A761-9EE313A33F67}"/>
              </a:ext>
            </a:extLst>
          </p:cNvPr>
          <p:cNvSpPr/>
          <p:nvPr/>
        </p:nvSpPr>
        <p:spPr>
          <a:xfrm>
            <a:off x="2374963" y="3415523"/>
            <a:ext cx="5421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1.12</a:t>
            </a:r>
            <a:endParaRPr lang="en-GB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39CF7B59-EC47-46D1-BCE1-1593A01ADC0D}"/>
              </a:ext>
            </a:extLst>
          </p:cNvPr>
          <p:cNvSpPr/>
          <p:nvPr/>
        </p:nvSpPr>
        <p:spPr>
          <a:xfrm>
            <a:off x="5879130" y="3415523"/>
            <a:ext cx="5373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1.13</a:t>
            </a:r>
            <a:endParaRPr lang="en-GB" dirty="0"/>
          </a:p>
        </p:txBody>
      </p: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1E779D58-75F6-4D5A-B639-31A8A51547C3}"/>
              </a:ext>
            </a:extLst>
          </p:cNvPr>
          <p:cNvCxnSpPr>
            <a:cxnSpLocks/>
          </p:cNvCxnSpPr>
          <p:nvPr/>
        </p:nvCxnSpPr>
        <p:spPr>
          <a:xfrm>
            <a:off x="5797618" y="2213352"/>
            <a:ext cx="0" cy="71628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5AB4BF5B-6B8B-4B76-9792-DA8E7043D8E1}"/>
              </a:ext>
            </a:extLst>
          </p:cNvPr>
          <p:cNvCxnSpPr>
            <a:cxnSpLocks/>
          </p:cNvCxnSpPr>
          <p:nvPr/>
        </p:nvCxnSpPr>
        <p:spPr>
          <a:xfrm flipV="1">
            <a:off x="7198323" y="3414617"/>
            <a:ext cx="0" cy="71628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>
            <a:extLst>
              <a:ext uri="{FF2B5EF4-FFF2-40B4-BE49-F238E27FC236}">
                <a16:creationId xmlns:a16="http://schemas.microsoft.com/office/drawing/2014/main" id="{29C6AFAF-47EA-4C11-BB8A-DC3E98F92CF3}"/>
              </a:ext>
            </a:extLst>
          </p:cNvPr>
          <p:cNvSpPr/>
          <p:nvPr/>
        </p:nvSpPr>
        <p:spPr>
          <a:xfrm>
            <a:off x="5436090" y="1702412"/>
            <a:ext cx="723056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689429"/>
            </a:solidFill>
          </a:ln>
        </p:spPr>
        <p:txBody>
          <a:bodyPr wrap="none" lIns="108000" tIns="108000" rIns="108000" bIns="108000">
            <a:spAutoFit/>
          </a:bodyPr>
          <a:lstStyle/>
          <a:p>
            <a:pPr algn="ctr"/>
            <a:r>
              <a:rPr lang="en-GB" b="1" dirty="0">
                <a:latin typeface="Twinkl" pitchFamily="2" charset="0"/>
              </a:rPr>
              <a:t>1.129</a:t>
            </a:r>
            <a:endParaRPr lang="en-GB" b="1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B89F5B1-9EDC-4E19-BA9A-900BB4A4E66E}"/>
              </a:ext>
            </a:extLst>
          </p:cNvPr>
          <p:cNvSpPr/>
          <p:nvPr/>
        </p:nvSpPr>
        <p:spPr>
          <a:xfrm>
            <a:off x="6858196" y="4133064"/>
            <a:ext cx="713438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689429"/>
            </a:solidFill>
          </a:ln>
        </p:spPr>
        <p:txBody>
          <a:bodyPr wrap="none" lIns="108000" tIns="108000" rIns="108000" bIns="108000">
            <a:spAutoFit/>
          </a:bodyPr>
          <a:lstStyle/>
          <a:p>
            <a:pPr algn="ctr"/>
            <a:r>
              <a:rPr lang="en-GB" b="1" dirty="0">
                <a:latin typeface="Twinkl" pitchFamily="2" charset="0"/>
              </a:rPr>
              <a:t>1.133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56094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83771" y="1306286"/>
            <a:ext cx="4586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Complete the table to continue the pattern.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4540227"/>
              </p:ext>
            </p:extLst>
          </p:nvPr>
        </p:nvGraphicFramePr>
        <p:xfrm>
          <a:off x="1066800" y="2206895"/>
          <a:ext cx="7228115" cy="250879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45623">
                  <a:extLst>
                    <a:ext uri="{9D8B030D-6E8A-4147-A177-3AD203B41FA5}">
                      <a16:colId xmlns:a16="http://schemas.microsoft.com/office/drawing/2014/main" val="3483019291"/>
                    </a:ext>
                  </a:extLst>
                </a:gridCol>
                <a:gridCol w="1445623">
                  <a:extLst>
                    <a:ext uri="{9D8B030D-6E8A-4147-A177-3AD203B41FA5}">
                      <a16:colId xmlns:a16="http://schemas.microsoft.com/office/drawing/2014/main" val="2740555935"/>
                    </a:ext>
                  </a:extLst>
                </a:gridCol>
                <a:gridCol w="1445623">
                  <a:extLst>
                    <a:ext uri="{9D8B030D-6E8A-4147-A177-3AD203B41FA5}">
                      <a16:colId xmlns:a16="http://schemas.microsoft.com/office/drawing/2014/main" val="367166205"/>
                    </a:ext>
                  </a:extLst>
                </a:gridCol>
                <a:gridCol w="1445623">
                  <a:extLst>
                    <a:ext uri="{9D8B030D-6E8A-4147-A177-3AD203B41FA5}">
                      <a16:colId xmlns:a16="http://schemas.microsoft.com/office/drawing/2014/main" val="3830841857"/>
                    </a:ext>
                  </a:extLst>
                </a:gridCol>
                <a:gridCol w="1445623">
                  <a:extLst>
                    <a:ext uri="{9D8B030D-6E8A-4147-A177-3AD203B41FA5}">
                      <a16:colId xmlns:a16="http://schemas.microsoft.com/office/drawing/2014/main" val="3135731502"/>
                    </a:ext>
                  </a:extLst>
                </a:gridCol>
              </a:tblGrid>
              <a:tr h="125439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0558495"/>
                  </a:ext>
                </a:extLst>
              </a:tr>
              <a:tr h="1254398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endParaRPr lang="en-GB" b="1" dirty="0" smtClean="0"/>
                    </a:p>
                    <a:p>
                      <a:pPr algn="ctr"/>
                      <a:r>
                        <a:rPr lang="en-GB" b="1" dirty="0" smtClean="0"/>
                        <a:t>0.026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 smtClean="0"/>
                    </a:p>
                    <a:p>
                      <a:pPr algn="ctr"/>
                      <a:endParaRPr lang="en-GB" b="1" dirty="0" smtClean="0"/>
                    </a:p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9158778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6D6745F-ED80-4E5A-AA01-3631D9B74B8E}"/>
              </a:ext>
            </a:extLst>
          </p:cNvPr>
          <p:cNvCxnSpPr/>
          <p:nvPr/>
        </p:nvCxnSpPr>
        <p:spPr>
          <a:xfrm>
            <a:off x="2956073" y="2820039"/>
            <a:ext cx="50004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E7FB6509-C0AC-4E0E-BEB6-1B6D2A9E417E}"/>
              </a:ext>
            </a:extLst>
          </p:cNvPr>
          <p:cNvSpPr txBox="1"/>
          <p:nvPr/>
        </p:nvSpPr>
        <p:spPr>
          <a:xfrm>
            <a:off x="2809545" y="2482995"/>
            <a:ext cx="793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27</a:t>
            </a:r>
            <a:endParaRPr lang="en-GB" b="1" dirty="0"/>
          </a:p>
          <a:p>
            <a:pPr algn="ctr"/>
            <a:r>
              <a:rPr lang="en-GB" b="1" dirty="0"/>
              <a:t>1000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390047" y="2482995"/>
            <a:ext cx="793104" cy="646331"/>
            <a:chOff x="1390047" y="2482995"/>
            <a:chExt cx="793104" cy="64633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7FB6509-C0AC-4E0E-BEB6-1B6D2A9E417E}"/>
                </a:ext>
              </a:extLst>
            </p:cNvPr>
            <p:cNvSpPr txBox="1"/>
            <p:nvPr/>
          </p:nvSpPr>
          <p:spPr>
            <a:xfrm>
              <a:off x="1390047" y="2482995"/>
              <a:ext cx="7931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26</a:t>
              </a:r>
              <a:endParaRPr lang="en-GB" b="1" dirty="0"/>
            </a:p>
            <a:p>
              <a:pPr algn="ctr"/>
              <a:r>
                <a:rPr lang="en-GB" b="1" dirty="0"/>
                <a:t>1000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A6D6745F-ED80-4E5A-AA01-3631D9B74B8E}"/>
                </a:ext>
              </a:extLst>
            </p:cNvPr>
            <p:cNvCxnSpPr/>
            <p:nvPr/>
          </p:nvCxnSpPr>
          <p:spPr>
            <a:xfrm>
              <a:off x="1536575" y="2820039"/>
              <a:ext cx="50004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>
            <a:off x="5752892" y="2478508"/>
            <a:ext cx="793104" cy="646331"/>
            <a:chOff x="5448092" y="2173708"/>
            <a:chExt cx="793104" cy="646331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7FB6509-C0AC-4E0E-BEB6-1B6D2A9E417E}"/>
                </a:ext>
              </a:extLst>
            </p:cNvPr>
            <p:cNvSpPr txBox="1"/>
            <p:nvPr/>
          </p:nvSpPr>
          <p:spPr>
            <a:xfrm>
              <a:off x="5448092" y="2173708"/>
              <a:ext cx="7931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29</a:t>
              </a:r>
              <a:endParaRPr lang="en-GB" b="1" dirty="0"/>
            </a:p>
            <a:p>
              <a:pPr algn="ctr"/>
              <a:r>
                <a:rPr lang="en-GB" b="1" dirty="0"/>
                <a:t>1000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6D6745F-ED80-4E5A-AA01-3631D9B74B8E}"/>
                </a:ext>
              </a:extLst>
            </p:cNvPr>
            <p:cNvCxnSpPr/>
            <p:nvPr/>
          </p:nvCxnSpPr>
          <p:spPr>
            <a:xfrm>
              <a:off x="5609025" y="2496873"/>
              <a:ext cx="50004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>
            <a:off x="4284305" y="2496873"/>
            <a:ext cx="793104" cy="646331"/>
            <a:chOff x="1390047" y="2482995"/>
            <a:chExt cx="793104" cy="646331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7FB6509-C0AC-4E0E-BEB6-1B6D2A9E417E}"/>
                </a:ext>
              </a:extLst>
            </p:cNvPr>
            <p:cNvSpPr txBox="1"/>
            <p:nvPr/>
          </p:nvSpPr>
          <p:spPr>
            <a:xfrm>
              <a:off x="1390047" y="2482995"/>
              <a:ext cx="7931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28</a:t>
              </a:r>
              <a:endParaRPr lang="en-GB" b="1" dirty="0"/>
            </a:p>
            <a:p>
              <a:pPr algn="ctr"/>
              <a:r>
                <a:rPr lang="en-GB" b="1" dirty="0"/>
                <a:t>1000</a:t>
              </a:r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6D6745F-ED80-4E5A-AA01-3631D9B74B8E}"/>
                </a:ext>
              </a:extLst>
            </p:cNvPr>
            <p:cNvCxnSpPr/>
            <p:nvPr/>
          </p:nvCxnSpPr>
          <p:spPr>
            <a:xfrm>
              <a:off x="1536575" y="2820039"/>
              <a:ext cx="50004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/>
          <p:cNvSpPr txBox="1"/>
          <p:nvPr/>
        </p:nvSpPr>
        <p:spPr>
          <a:xfrm>
            <a:off x="2820062" y="3984171"/>
            <a:ext cx="782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0.027</a:t>
            </a:r>
            <a:endParaRPr lang="en-GB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4284305" y="3984171"/>
            <a:ext cx="803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0.028</a:t>
            </a:r>
            <a:endParaRPr lang="en-GB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692846" y="3951905"/>
            <a:ext cx="795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0.029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277869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 smtClean="0"/>
              <a:t>Write a decimal to complete the statement</a:t>
            </a:r>
            <a:endParaRPr lang="en-GB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1149531" y="1567543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1.  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FB6509-C0AC-4E0E-BEB6-1B6D2A9E417E}"/>
              </a:ext>
            </a:extLst>
          </p:cNvPr>
          <p:cNvSpPr txBox="1"/>
          <p:nvPr/>
        </p:nvSpPr>
        <p:spPr>
          <a:xfrm>
            <a:off x="2326219" y="1567542"/>
            <a:ext cx="793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7</a:t>
            </a:r>
            <a:endParaRPr lang="en-GB" b="1" dirty="0"/>
          </a:p>
          <a:p>
            <a:pPr algn="ctr"/>
            <a:r>
              <a:rPr lang="en-GB" b="1" dirty="0" smtClean="0"/>
              <a:t>100</a:t>
            </a:r>
            <a:endParaRPr lang="en-GB" b="1" dirty="0"/>
          </a:p>
        </p:txBody>
      </p:sp>
      <p:grpSp>
        <p:nvGrpSpPr>
          <p:cNvPr id="11" name="Group 10"/>
          <p:cNvGrpSpPr/>
          <p:nvPr/>
        </p:nvGrpSpPr>
        <p:grpSpPr>
          <a:xfrm>
            <a:off x="1387737" y="1567542"/>
            <a:ext cx="2670068" cy="646332"/>
            <a:chOff x="1387737" y="1567542"/>
            <a:chExt cx="2670068" cy="646332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E7FB6509-C0AC-4E0E-BEB6-1B6D2A9E417E}"/>
                </a:ext>
              </a:extLst>
            </p:cNvPr>
            <p:cNvSpPr txBox="1"/>
            <p:nvPr/>
          </p:nvSpPr>
          <p:spPr>
            <a:xfrm>
              <a:off x="1387737" y="1567543"/>
              <a:ext cx="7931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2</a:t>
              </a:r>
              <a:endParaRPr lang="en-GB" b="1" dirty="0"/>
            </a:p>
            <a:p>
              <a:pPr algn="ctr"/>
              <a:r>
                <a:rPr lang="en-GB" b="1" dirty="0" smtClean="0"/>
                <a:t>10</a:t>
              </a:r>
              <a:endParaRPr lang="en-GB" b="1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7FB6509-C0AC-4E0E-BEB6-1B6D2A9E417E}"/>
                </a:ext>
              </a:extLst>
            </p:cNvPr>
            <p:cNvSpPr txBox="1"/>
            <p:nvPr/>
          </p:nvSpPr>
          <p:spPr>
            <a:xfrm>
              <a:off x="3264701" y="1567542"/>
              <a:ext cx="7931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4</a:t>
              </a:r>
            </a:p>
            <a:p>
              <a:pPr algn="ctr"/>
              <a:r>
                <a:rPr lang="en-GB" b="1" dirty="0"/>
                <a:t>1000</a:t>
              </a:r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1625943" y="1890707"/>
              <a:ext cx="3465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487979" y="1878591"/>
              <a:ext cx="3465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2550394" y="1878591"/>
              <a:ext cx="3465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1204834" y="2782388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2.</a:t>
            </a:r>
            <a:endParaRPr lang="en-GB" dirty="0"/>
          </a:p>
        </p:txBody>
      </p:sp>
      <p:grpSp>
        <p:nvGrpSpPr>
          <p:cNvPr id="20" name="Group 19"/>
          <p:cNvGrpSpPr/>
          <p:nvPr/>
        </p:nvGrpSpPr>
        <p:grpSpPr>
          <a:xfrm>
            <a:off x="1929667" y="2691223"/>
            <a:ext cx="1824414" cy="646332"/>
            <a:chOff x="1843595" y="1567542"/>
            <a:chExt cx="1824414" cy="646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7FB6509-C0AC-4E0E-BEB6-1B6D2A9E417E}"/>
                </a:ext>
              </a:extLst>
            </p:cNvPr>
            <p:cNvSpPr txBox="1"/>
            <p:nvPr/>
          </p:nvSpPr>
          <p:spPr>
            <a:xfrm>
              <a:off x="1843595" y="1567543"/>
              <a:ext cx="7931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8</a:t>
              </a:r>
            </a:p>
            <a:p>
              <a:pPr algn="ctr"/>
              <a:r>
                <a:rPr lang="en-GB" b="1" dirty="0" smtClean="0"/>
                <a:t>10</a:t>
              </a:r>
              <a:endParaRPr lang="en-GB" b="1" dirty="0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E7FB6509-C0AC-4E0E-BEB6-1B6D2A9E417E}"/>
                </a:ext>
              </a:extLst>
            </p:cNvPr>
            <p:cNvSpPr txBox="1"/>
            <p:nvPr/>
          </p:nvSpPr>
          <p:spPr>
            <a:xfrm>
              <a:off x="2874905" y="1567542"/>
              <a:ext cx="7931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84</a:t>
              </a:r>
              <a:endParaRPr lang="en-GB" b="1" dirty="0"/>
            </a:p>
            <a:p>
              <a:pPr algn="ctr"/>
              <a:r>
                <a:rPr lang="en-GB" b="1" dirty="0"/>
                <a:t>1000</a:t>
              </a:r>
            </a:p>
          </p:txBody>
        </p:sp>
        <p:cxnSp>
          <p:nvCxnSpPr>
            <p:cNvPr id="23" name="Straight Connector 22"/>
            <p:cNvCxnSpPr/>
            <p:nvPr/>
          </p:nvCxnSpPr>
          <p:spPr>
            <a:xfrm>
              <a:off x="2081801" y="1890707"/>
              <a:ext cx="3465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3098183" y="1878591"/>
              <a:ext cx="3465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2131571" y="1693925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+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3020681" y="1693925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+</a:t>
            </a:r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2700281" y="2817606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+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4057805" y="1711457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=</a:t>
            </a:r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3917133" y="2795275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=</a:t>
            </a:r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4833257" y="1752209"/>
            <a:ext cx="769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0.274</a:t>
            </a:r>
            <a:endParaRPr lang="en-GB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4833256" y="2829722"/>
            <a:ext cx="805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0.884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851052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B954186A-B48E-4BB7-B02D-E7944526DE8E}"/>
              </a:ext>
            </a:extLst>
          </p:cNvPr>
          <p:cNvSpPr/>
          <p:nvPr/>
        </p:nvSpPr>
        <p:spPr>
          <a:xfrm>
            <a:off x="5024845" y="1880591"/>
            <a:ext cx="806578" cy="753858"/>
          </a:xfrm>
          <a:prstGeom prst="rect">
            <a:avLst/>
          </a:prstGeom>
          <a:solidFill>
            <a:schemeClr val="bg1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A3153F9-49B5-4121-9526-344DCC5C9A37}"/>
              </a:ext>
            </a:extLst>
          </p:cNvPr>
          <p:cNvSpPr/>
          <p:nvPr/>
        </p:nvSpPr>
        <p:spPr>
          <a:xfrm>
            <a:off x="5024845" y="3005086"/>
            <a:ext cx="806578" cy="753858"/>
          </a:xfrm>
          <a:prstGeom prst="rect">
            <a:avLst/>
          </a:prstGeom>
          <a:solidFill>
            <a:schemeClr val="bg1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3" name="Straight Connector 102"/>
          <p:cNvCxnSpPr/>
          <p:nvPr/>
        </p:nvCxnSpPr>
        <p:spPr>
          <a:xfrm>
            <a:off x="3178629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755650" y="1232955"/>
            <a:ext cx="76327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latin typeface="Twinkl" pitchFamily="2" charset="0"/>
              </a:rPr>
              <a:t>Write </a:t>
            </a:r>
            <a:r>
              <a:rPr lang="en-GB" dirty="0" smtClean="0">
                <a:latin typeface="Twinkl" pitchFamily="2" charset="0"/>
              </a:rPr>
              <a:t>the </a:t>
            </a:r>
            <a:r>
              <a:rPr lang="en-GB" dirty="0">
                <a:latin typeface="Twinkl" pitchFamily="2" charset="0"/>
              </a:rPr>
              <a:t>decimal numbers as mixed numbers: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6442A7F-DEB9-48BF-944A-9E4CFD3B80F7}"/>
              </a:ext>
            </a:extLst>
          </p:cNvPr>
          <p:cNvSpPr/>
          <p:nvPr/>
        </p:nvSpPr>
        <p:spPr>
          <a:xfrm>
            <a:off x="5035348" y="2009966"/>
            <a:ext cx="785572" cy="495108"/>
          </a:xfrm>
          <a:prstGeom prst="rect">
            <a:avLst/>
          </a:prstGeom>
        </p:spPr>
        <p:txBody>
          <a:bodyPr wrap="none" lIns="108000" tIns="108000" rIns="108000" bIns="108000">
            <a:spAutoFit/>
          </a:bodyPr>
          <a:lstStyle/>
          <a:p>
            <a:r>
              <a:rPr lang="en-GB" dirty="0">
                <a:latin typeface="Twinkl" pitchFamily="2" charset="0"/>
              </a:rPr>
              <a:t>2.603</a:t>
            </a:r>
            <a:endParaRPr lang="en-GB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CA36E6C3-BE38-4646-AD2C-F55A18EDFF9F}"/>
              </a:ext>
            </a:extLst>
          </p:cNvPr>
          <p:cNvSpPr/>
          <p:nvPr/>
        </p:nvSpPr>
        <p:spPr>
          <a:xfrm>
            <a:off x="5035348" y="3134461"/>
            <a:ext cx="785572" cy="495108"/>
          </a:xfrm>
          <a:prstGeom prst="rect">
            <a:avLst/>
          </a:prstGeom>
        </p:spPr>
        <p:txBody>
          <a:bodyPr wrap="none" lIns="108000" tIns="108000" rIns="108000" bIns="108000">
            <a:spAutoFit/>
          </a:bodyPr>
          <a:lstStyle/>
          <a:p>
            <a:r>
              <a:rPr lang="en-GB" dirty="0">
                <a:latin typeface="Twinkl" pitchFamily="2" charset="0"/>
              </a:rPr>
              <a:t>2.063</a:t>
            </a:r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0658A18-3103-4603-9220-A5A1609EB04F}"/>
              </a:ext>
            </a:extLst>
          </p:cNvPr>
          <p:cNvGrpSpPr/>
          <p:nvPr/>
        </p:nvGrpSpPr>
        <p:grpSpPr>
          <a:xfrm>
            <a:off x="5828754" y="1880591"/>
            <a:ext cx="1568579" cy="753858"/>
            <a:chOff x="5828754" y="1880591"/>
            <a:chExt cx="1568579" cy="753858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B25D7323-A368-49CA-894C-80F5C0877613}"/>
                </a:ext>
              </a:extLst>
            </p:cNvPr>
            <p:cNvSpPr/>
            <p:nvPr/>
          </p:nvSpPr>
          <p:spPr>
            <a:xfrm>
              <a:off x="5828754" y="1880591"/>
              <a:ext cx="1568579" cy="75385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C1730D3-8950-4DCB-9758-F92E79B490DB}"/>
                </a:ext>
              </a:extLst>
            </p:cNvPr>
            <p:cNvGrpSpPr/>
            <p:nvPr/>
          </p:nvGrpSpPr>
          <p:grpSpPr>
            <a:xfrm>
              <a:off x="6131301" y="1934355"/>
              <a:ext cx="963484" cy="646331"/>
              <a:chOff x="5726462" y="1934355"/>
              <a:chExt cx="963484" cy="646331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4D12A7C-37A3-41B6-B026-7F3894940506}"/>
                  </a:ext>
                </a:extLst>
              </p:cNvPr>
              <p:cNvSpPr txBox="1"/>
              <p:nvPr/>
            </p:nvSpPr>
            <p:spPr>
              <a:xfrm>
                <a:off x="5726462" y="1995910"/>
                <a:ext cx="2860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/>
                  <a:t>2</a:t>
                </a:r>
              </a:p>
            </p:txBody>
          </p: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1E6AA756-D71C-44D7-BFC1-B3AE0C546C51}"/>
                  </a:ext>
                </a:extLst>
              </p:cNvPr>
              <p:cNvGrpSpPr/>
              <p:nvPr/>
            </p:nvGrpSpPr>
            <p:grpSpPr>
              <a:xfrm>
                <a:off x="5896842" y="1934355"/>
                <a:ext cx="793104" cy="646331"/>
                <a:chOff x="5845844" y="3129582"/>
                <a:chExt cx="793104" cy="646331"/>
              </a:xfrm>
            </p:grpSpPr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E7FB6509-C0AC-4E0E-BEB6-1B6D2A9E417E}"/>
                    </a:ext>
                  </a:extLst>
                </p:cNvPr>
                <p:cNvSpPr txBox="1"/>
                <p:nvPr/>
              </p:nvSpPr>
              <p:spPr>
                <a:xfrm>
                  <a:off x="5845844" y="3129582"/>
                  <a:ext cx="793104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b="1" dirty="0"/>
                    <a:t>603</a:t>
                  </a:r>
                </a:p>
                <a:p>
                  <a:pPr algn="ctr"/>
                  <a:r>
                    <a:rPr lang="en-GB" b="1" dirty="0"/>
                    <a:t>1000</a:t>
                  </a:r>
                </a:p>
              </p:txBody>
            </p:sp>
            <p:cxnSp>
              <p:nvCxnSpPr>
                <p:cNvPr id="17" name="Straight Connector 16">
                  <a:extLst>
                    <a:ext uri="{FF2B5EF4-FFF2-40B4-BE49-F238E27FC236}">
                      <a16:creationId xmlns:a16="http://schemas.microsoft.com/office/drawing/2014/main" id="{A6D6745F-ED80-4E5A-AA01-3631D9B74B8E}"/>
                    </a:ext>
                  </a:extLst>
                </p:cNvPr>
                <p:cNvCxnSpPr/>
                <p:nvPr/>
              </p:nvCxnSpPr>
              <p:spPr>
                <a:xfrm>
                  <a:off x="5992373" y="3447209"/>
                  <a:ext cx="500047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846253D0-5040-40A1-A1EF-B6B86521FB8A}"/>
              </a:ext>
            </a:extLst>
          </p:cNvPr>
          <p:cNvGrpSpPr/>
          <p:nvPr/>
        </p:nvGrpSpPr>
        <p:grpSpPr>
          <a:xfrm>
            <a:off x="5828754" y="3005086"/>
            <a:ext cx="1568579" cy="753858"/>
            <a:chOff x="5828754" y="3005086"/>
            <a:chExt cx="1568579" cy="753858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9EC16CF-E799-47F8-B154-AB37669AD6C9}"/>
                </a:ext>
              </a:extLst>
            </p:cNvPr>
            <p:cNvSpPr/>
            <p:nvPr/>
          </p:nvSpPr>
          <p:spPr>
            <a:xfrm>
              <a:off x="5828754" y="3005086"/>
              <a:ext cx="1568579" cy="75385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784EE6DD-1D1D-4345-B7D6-BE21574F7BE8}"/>
                </a:ext>
              </a:extLst>
            </p:cNvPr>
            <p:cNvGrpSpPr/>
            <p:nvPr/>
          </p:nvGrpSpPr>
          <p:grpSpPr>
            <a:xfrm>
              <a:off x="6131301" y="3058850"/>
              <a:ext cx="963484" cy="646331"/>
              <a:chOff x="5726462" y="2879235"/>
              <a:chExt cx="963484" cy="646331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37E3A59-DC97-4E8B-8FBE-BC538BBF6FCE}"/>
                  </a:ext>
                </a:extLst>
              </p:cNvPr>
              <p:cNvSpPr txBox="1"/>
              <p:nvPr/>
            </p:nvSpPr>
            <p:spPr>
              <a:xfrm>
                <a:off x="5726462" y="2940790"/>
                <a:ext cx="2860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/>
                  <a:t>2</a:t>
                </a:r>
              </a:p>
            </p:txBody>
          </p:sp>
          <p:grpSp>
            <p:nvGrpSpPr>
              <p:cNvPr id="19" name="Group 18">
                <a:extLst>
                  <a:ext uri="{FF2B5EF4-FFF2-40B4-BE49-F238E27FC236}">
                    <a16:creationId xmlns:a16="http://schemas.microsoft.com/office/drawing/2014/main" id="{C29133B4-78F1-4283-B111-CD52D2AFF313}"/>
                  </a:ext>
                </a:extLst>
              </p:cNvPr>
              <p:cNvGrpSpPr/>
              <p:nvPr/>
            </p:nvGrpSpPr>
            <p:grpSpPr>
              <a:xfrm>
                <a:off x="5896842" y="2879235"/>
                <a:ext cx="793104" cy="646331"/>
                <a:chOff x="5845844" y="3129582"/>
                <a:chExt cx="793104" cy="646331"/>
              </a:xfrm>
            </p:grpSpPr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id="{78D25AC9-7FCC-419E-AC5B-7F82299D52C1}"/>
                    </a:ext>
                  </a:extLst>
                </p:cNvPr>
                <p:cNvSpPr txBox="1"/>
                <p:nvPr/>
              </p:nvSpPr>
              <p:spPr>
                <a:xfrm>
                  <a:off x="5845844" y="3129582"/>
                  <a:ext cx="793104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b="1" dirty="0"/>
                    <a:t>63</a:t>
                  </a:r>
                </a:p>
                <a:p>
                  <a:pPr algn="ctr"/>
                  <a:r>
                    <a:rPr lang="en-GB" b="1" dirty="0"/>
                    <a:t>1000</a:t>
                  </a:r>
                </a:p>
              </p:txBody>
            </p:sp>
            <p:cxnSp>
              <p:nvCxnSpPr>
                <p:cNvPr id="21" name="Straight Connector 20">
                  <a:extLst>
                    <a:ext uri="{FF2B5EF4-FFF2-40B4-BE49-F238E27FC236}">
                      <a16:creationId xmlns:a16="http://schemas.microsoft.com/office/drawing/2014/main" id="{EBBF0AA8-8705-46BD-816C-44DAAFBF29D8}"/>
                    </a:ext>
                  </a:extLst>
                </p:cNvPr>
                <p:cNvCxnSpPr/>
                <p:nvPr/>
              </p:nvCxnSpPr>
              <p:spPr>
                <a:xfrm>
                  <a:off x="5992373" y="3447209"/>
                  <a:ext cx="500047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346493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/>
        </p:nvCxnSpPr>
        <p:spPr>
          <a:xfrm>
            <a:off x="3178629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50DF4923-CFF7-416D-9633-E2AA2124958A}"/>
              </a:ext>
            </a:extLst>
          </p:cNvPr>
          <p:cNvSpPr txBox="1"/>
          <p:nvPr/>
        </p:nvSpPr>
        <p:spPr>
          <a:xfrm>
            <a:off x="755650" y="1232955"/>
            <a:ext cx="595865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/>
            <a:r>
              <a:rPr lang="en-GB" dirty="0"/>
              <a:t>Do you </a:t>
            </a:r>
            <a:r>
              <a:rPr lang="en-GB" dirty="0" smtClean="0"/>
              <a:t>agree with Dennis? </a:t>
            </a:r>
            <a:r>
              <a:rPr lang="en-GB" dirty="0"/>
              <a:t>Explain your thinking.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DC15DE-56AD-4B15-A0EE-7958D710CF11}"/>
              </a:ext>
            </a:extLst>
          </p:cNvPr>
          <p:cNvGrpSpPr/>
          <p:nvPr/>
        </p:nvGrpSpPr>
        <p:grpSpPr>
          <a:xfrm>
            <a:off x="4572000" y="2143488"/>
            <a:ext cx="3225051" cy="826135"/>
            <a:chOff x="4572000" y="2143488"/>
            <a:chExt cx="3225051" cy="826135"/>
          </a:xfrm>
        </p:grpSpPr>
        <p:sp>
          <p:nvSpPr>
            <p:cNvPr id="17" name="Speech Bubble: Rectangle 16">
              <a:extLst>
                <a:ext uri="{FF2B5EF4-FFF2-40B4-BE49-F238E27FC236}">
                  <a16:creationId xmlns:a16="http://schemas.microsoft.com/office/drawing/2014/main" id="{175F91B7-4F5D-4DC8-AF90-8ED3CA6507F2}"/>
                </a:ext>
              </a:extLst>
            </p:cNvPr>
            <p:cNvSpPr/>
            <p:nvPr/>
          </p:nvSpPr>
          <p:spPr>
            <a:xfrm>
              <a:off x="4572000" y="2143488"/>
              <a:ext cx="3207633" cy="826135"/>
            </a:xfrm>
            <a:prstGeom prst="wedgeRectCallout">
              <a:avLst>
                <a:gd name="adj1" fmla="val -61015"/>
                <a:gd name="adj2" fmla="val 53012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24E4EA7-2464-4FD3-9C65-F65D77548CD0}"/>
                </a:ext>
              </a:extLst>
            </p:cNvPr>
            <p:cNvSpPr/>
            <p:nvPr/>
          </p:nvSpPr>
          <p:spPr>
            <a:xfrm>
              <a:off x="5230323" y="2375932"/>
              <a:ext cx="256672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as a decimal is 0.1324. </a:t>
              </a:r>
            </a:p>
          </p:txBody>
        </p: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FD905E28-DAC4-4083-91B0-A22B4E651005}"/>
                </a:ext>
              </a:extLst>
            </p:cNvPr>
            <p:cNvGrpSpPr/>
            <p:nvPr/>
          </p:nvGrpSpPr>
          <p:grpSpPr>
            <a:xfrm>
              <a:off x="4589418" y="2298988"/>
              <a:ext cx="793104" cy="523220"/>
              <a:chOff x="1968800" y="1058139"/>
              <a:chExt cx="793104" cy="523220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AF39C9E-EB6A-4F8A-89E2-EF17306F6EE6}"/>
                  </a:ext>
                </a:extLst>
              </p:cNvPr>
              <p:cNvSpPr txBox="1"/>
              <p:nvPr/>
            </p:nvSpPr>
            <p:spPr>
              <a:xfrm>
                <a:off x="1968800" y="1058139"/>
                <a:ext cx="7931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dirty="0"/>
                  <a:t>1324</a:t>
                </a:r>
              </a:p>
              <a:p>
                <a:pPr algn="ctr"/>
                <a:r>
                  <a:rPr lang="en-GB" sz="1400" dirty="0"/>
                  <a:t>1000</a:t>
                </a:r>
              </a:p>
            </p:txBody>
          </p: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538D1652-4AC6-4878-9FD4-24DE167155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57779" y="1321791"/>
                <a:ext cx="41514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4D8F780-41A9-4B05-866D-4A2FAF72625D}"/>
              </a:ext>
            </a:extLst>
          </p:cNvPr>
          <p:cNvGrpSpPr/>
          <p:nvPr/>
        </p:nvGrpSpPr>
        <p:grpSpPr>
          <a:xfrm>
            <a:off x="755650" y="5457447"/>
            <a:ext cx="7632699" cy="628068"/>
            <a:chOff x="755650" y="5457447"/>
            <a:chExt cx="7632699" cy="628068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06FE82B-7970-417B-A9D4-BB021B33966C}"/>
                </a:ext>
              </a:extLst>
            </p:cNvPr>
            <p:cNvSpPr/>
            <p:nvPr/>
          </p:nvSpPr>
          <p:spPr>
            <a:xfrm>
              <a:off x="755650" y="5457447"/>
              <a:ext cx="7632699" cy="62806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txBody>
            <a:bodyPr wrap="square" lIns="108000" tIns="108000" rIns="108000" bIns="108000" anchor="ctr">
              <a:noAutofit/>
            </a:bodyPr>
            <a:lstStyle/>
            <a:p>
              <a:pPr algn="ctr"/>
              <a:r>
                <a:rPr lang="en-GB" sz="1600" b="1" dirty="0">
                  <a:solidFill>
                    <a:schemeClr val="tx1"/>
                  </a:solidFill>
                </a:rPr>
                <a:t>Dennis is incorrect.         = 1. Therefore          = 1.324 as a decimal number.</a:t>
              </a:r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12276EC8-1965-439E-B163-507A6BB72AB4}"/>
                </a:ext>
              </a:extLst>
            </p:cNvPr>
            <p:cNvGrpSpPr/>
            <p:nvPr/>
          </p:nvGrpSpPr>
          <p:grpSpPr>
            <a:xfrm>
              <a:off x="2782077" y="5509871"/>
              <a:ext cx="793104" cy="523220"/>
              <a:chOff x="4741818" y="2451388"/>
              <a:chExt cx="793104" cy="523220"/>
            </a:xfrm>
          </p:grpSpPr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26B8A7D6-8E95-4D86-BEEC-FA49478EB7FC}"/>
                  </a:ext>
                </a:extLst>
              </p:cNvPr>
              <p:cNvSpPr txBox="1"/>
              <p:nvPr/>
            </p:nvSpPr>
            <p:spPr>
              <a:xfrm>
                <a:off x="4741818" y="2451388"/>
                <a:ext cx="7931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/>
                  <a:t>1000</a:t>
                </a:r>
              </a:p>
              <a:p>
                <a:pPr algn="ctr"/>
                <a:r>
                  <a:rPr lang="en-GB" sz="1400" b="1" dirty="0"/>
                  <a:t>1000</a:t>
                </a:r>
              </a:p>
            </p:txBody>
          </p: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6AA2393D-B636-43A1-90FB-C6CD3E09FB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930797" y="2715040"/>
                <a:ext cx="41514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D356F4A0-0F4B-4CFB-9806-C5F41CEE7167}"/>
                </a:ext>
              </a:extLst>
            </p:cNvPr>
            <p:cNvGrpSpPr/>
            <p:nvPr/>
          </p:nvGrpSpPr>
          <p:grpSpPr>
            <a:xfrm>
              <a:off x="4621695" y="5509871"/>
              <a:ext cx="793104" cy="523220"/>
              <a:chOff x="4741818" y="2451388"/>
              <a:chExt cx="793104" cy="523220"/>
            </a:xfrm>
          </p:grpSpPr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0837892-C915-49B1-9DCC-D55F24234961}"/>
                  </a:ext>
                </a:extLst>
              </p:cNvPr>
              <p:cNvSpPr txBox="1"/>
              <p:nvPr/>
            </p:nvSpPr>
            <p:spPr>
              <a:xfrm>
                <a:off x="4741818" y="2451388"/>
                <a:ext cx="7931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/>
                  <a:t>1324</a:t>
                </a:r>
              </a:p>
              <a:p>
                <a:pPr algn="ctr"/>
                <a:r>
                  <a:rPr lang="en-GB" sz="1400" b="1" dirty="0"/>
                  <a:t>1000</a:t>
                </a:r>
              </a:p>
            </p:txBody>
          </p: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C84C3176-453E-4454-B0E0-EA00B11620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930797" y="2715040"/>
                <a:ext cx="41514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ptx" id="{3BD20C4A-250B-4648-9FC8-9A06643C064F}" vid="{8A1EB70A-12F0-4EA0-89BA-7AF8BF1D2E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570</TotalTime>
  <Words>137</Words>
  <Application>Microsoft Office PowerPoint</Application>
  <PresentationFormat>On-screen Show (4:3)</PresentationFormat>
  <Paragraphs>78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DengXian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Write a decimal to complete the statement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Tarjinder Momi</dc:creator>
  <cp:lastModifiedBy>K Wain BTP</cp:lastModifiedBy>
  <cp:revision>279</cp:revision>
  <dcterms:created xsi:type="dcterms:W3CDTF">2020-03-10T17:15:29Z</dcterms:created>
  <dcterms:modified xsi:type="dcterms:W3CDTF">2021-01-07T12:28:59Z</dcterms:modified>
</cp:coreProperties>
</file>