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65" r:id="rId2"/>
    <p:sldId id="262" r:id="rId3"/>
    <p:sldId id="263" r:id="rId4"/>
    <p:sldId id="266" r:id="rId5"/>
    <p:sldId id="267" r:id="rId6"/>
    <p:sldId id="269" r:id="rId7"/>
    <p:sldId id="270"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CC6F75B-6F5E-4065-A0E9-22A7C9CF261E}" type="datetimeFigureOut">
              <a:rPr lang="en-GB" smtClean="0"/>
              <a:t>07/05/2020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67D3E22-349D-491C-829A-B2D33A88EB25}" type="slidenum">
              <a:rPr lang="en-GB" smtClean="0"/>
              <a:t>‹#›</a:t>
            </a:fld>
            <a:endParaRPr lang="en-GB"/>
          </a:p>
        </p:txBody>
      </p:sp>
    </p:spTree>
    <p:extLst>
      <p:ext uri="{BB962C8B-B14F-4D97-AF65-F5344CB8AC3E}">
        <p14:creationId xmlns:p14="http://schemas.microsoft.com/office/powerpoint/2010/main" val="176735213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524089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3363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1382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990176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8F3CFC5-3A91-4053-AFEC-F553C0AD4811}" type="datetimeFigureOut">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51272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8F3CFC5-3A91-4053-AFEC-F553C0AD4811}" type="datetimeFigureOut">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228991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F3CFC5-3A91-4053-AFEC-F553C0AD4811}" type="datetimeFigureOut">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68986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706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881058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0413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133663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3CFC5-3A91-4053-AFEC-F553C0AD4811}"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1247-A775-4465-920A-9504887FAB33}" type="slidenum">
              <a:rPr lang="en-GB" smtClean="0"/>
              <a:t>‹#›</a:t>
            </a:fld>
            <a:endParaRPr lang="en-GB"/>
          </a:p>
        </p:txBody>
      </p:sp>
    </p:spTree>
    <p:extLst>
      <p:ext uri="{BB962C8B-B14F-4D97-AF65-F5344CB8AC3E}">
        <p14:creationId xmlns:p14="http://schemas.microsoft.com/office/powerpoint/2010/main" val="3560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032" y="2973173"/>
            <a:ext cx="10916652" cy="3046988"/>
          </a:xfrm>
          <a:prstGeom prst="rect">
            <a:avLst/>
          </a:prstGeom>
        </p:spPr>
        <p:txBody>
          <a:bodyPr wrap="square">
            <a:spAutoFit/>
          </a:bodyPr>
          <a:lstStyle/>
          <a:p>
            <a:r>
              <a:rPr lang="en-GB" sz="3200" dirty="0" smtClean="0">
                <a:solidFill>
                  <a:srgbClr val="000000"/>
                </a:solidFill>
                <a:latin typeface="Arial" panose="020B0604020202020204" pitchFamily="34" charset="0"/>
              </a:rPr>
              <a:t>•</a:t>
            </a:r>
            <a:r>
              <a:rPr lang="en-GB" sz="3200" dirty="0" smtClean="0">
                <a:solidFill>
                  <a:srgbClr val="000000"/>
                </a:solidFill>
                <a:latin typeface="Calibri" panose="020F0502020204030204" pitchFamily="34" charset="0"/>
              </a:rPr>
              <a:t>‘</a:t>
            </a:r>
            <a:r>
              <a:rPr lang="en-GB" sz="3200" i="1" dirty="0">
                <a:solidFill>
                  <a:srgbClr val="000000"/>
                </a:solidFill>
                <a:latin typeface="Calibri" panose="020F0502020204030204" pitchFamily="34" charset="0"/>
              </a:rPr>
              <a:t>They reminded me of a programme I saw about lions once.</a:t>
            </a:r>
            <a:r>
              <a:rPr lang="en-GB" sz="3200" dirty="0">
                <a:solidFill>
                  <a:srgbClr val="000000"/>
                </a:solidFill>
                <a:latin typeface="Calibri" panose="020F0502020204030204" pitchFamily="34" charset="0"/>
              </a:rPr>
              <a:t>’ (p13)</a:t>
            </a:r>
          </a:p>
          <a:p>
            <a:r>
              <a:rPr lang="en-GB" sz="3200" dirty="0">
                <a:solidFill>
                  <a:srgbClr val="000000"/>
                </a:solidFill>
                <a:latin typeface="Calibri" panose="020F0502020204030204" pitchFamily="34" charset="0"/>
              </a:rPr>
              <a:t>Use the above as a starting point to research information about lions. </a:t>
            </a:r>
            <a:endParaRPr lang="en-GB" sz="3200" dirty="0" smtClean="0">
              <a:solidFill>
                <a:srgbClr val="000000"/>
              </a:solidFill>
              <a:latin typeface="Calibri" panose="020F0502020204030204" pitchFamily="34" charset="0"/>
            </a:endParaRPr>
          </a:p>
          <a:p>
            <a:r>
              <a:rPr lang="en-GB" sz="3200" dirty="0" smtClean="0">
                <a:solidFill>
                  <a:srgbClr val="000000"/>
                </a:solidFill>
                <a:latin typeface="Calibri" panose="020F0502020204030204" pitchFamily="34" charset="0"/>
              </a:rPr>
              <a:t>Record </a:t>
            </a:r>
            <a:r>
              <a:rPr lang="en-GB" sz="3200" dirty="0">
                <a:solidFill>
                  <a:srgbClr val="000000"/>
                </a:solidFill>
                <a:latin typeface="Calibri" panose="020F0502020204030204" pitchFamily="34" charset="0"/>
              </a:rPr>
              <a:t>facts learned </a:t>
            </a:r>
            <a:r>
              <a:rPr lang="en-GB" sz="3200" dirty="0" smtClean="0">
                <a:solidFill>
                  <a:srgbClr val="000000"/>
                </a:solidFill>
                <a:latin typeface="Calibri" panose="020F0502020204030204" pitchFamily="34" charset="0"/>
              </a:rPr>
              <a:t>in an </a:t>
            </a:r>
            <a:r>
              <a:rPr lang="en-GB" sz="3200" dirty="0">
                <a:solidFill>
                  <a:srgbClr val="000000"/>
                </a:solidFill>
                <a:latin typeface="Calibri" panose="020F0502020204030204" pitchFamily="34" charset="0"/>
              </a:rPr>
              <a:t>information book or as a digital presentation.</a:t>
            </a:r>
            <a:endParaRPr lang="en-GB" sz="3200" dirty="0"/>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2525115" cy="461665"/>
          </a:xfrm>
          <a:prstGeom prst="rect">
            <a:avLst/>
          </a:prstGeom>
          <a:noFill/>
        </p:spPr>
        <p:txBody>
          <a:bodyPr wrap="none" rtlCol="0">
            <a:spAutoFit/>
          </a:bodyPr>
          <a:lstStyle/>
          <a:p>
            <a:r>
              <a:rPr lang="en-GB" sz="2400" b="1" u="sng" dirty="0" smtClean="0"/>
              <a:t>Monday 18th May</a:t>
            </a:r>
            <a:endParaRPr lang="en-GB" sz="2400" b="1" u="sng" dirty="0"/>
          </a:p>
        </p:txBody>
      </p:sp>
    </p:spTree>
    <p:extLst>
      <p:ext uri="{BB962C8B-B14F-4D97-AF65-F5344CB8AC3E}">
        <p14:creationId xmlns:p14="http://schemas.microsoft.com/office/powerpoint/2010/main" val="276955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996" y="2707872"/>
            <a:ext cx="11963004" cy="4154984"/>
          </a:xfrm>
          <a:prstGeom prst="rect">
            <a:avLst/>
          </a:prstGeom>
        </p:spPr>
        <p:txBody>
          <a:bodyPr wrap="square">
            <a:spAutoFit/>
          </a:bodyPr>
          <a:lstStyle/>
          <a:p>
            <a:r>
              <a:rPr lang="en-GB" sz="2400" b="1" dirty="0">
                <a:solidFill>
                  <a:srgbClr val="000000"/>
                </a:solidFill>
                <a:latin typeface="Calibri" panose="020F0502020204030204" pitchFamily="34" charset="0"/>
              </a:rPr>
              <a:t>4. Imagine it </a:t>
            </a:r>
            <a:endParaRPr lang="en-GB" sz="24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Try to recall the first time you joined a new class or your first time with a new group of children. Do you remember how you felt? Were you made to feel welcome? How? What did you find helpful? What did you find challenging? </a:t>
            </a:r>
          </a:p>
          <a:p>
            <a:r>
              <a:rPr lang="en-GB" sz="2400" dirty="0">
                <a:solidFill>
                  <a:srgbClr val="000000"/>
                </a:solidFill>
                <a:latin typeface="Calibri" panose="020F0502020204030204" pitchFamily="34" charset="0"/>
              </a:rPr>
              <a:t>Think about what you learnt from that experience. Knowing what you know now, what advice would you have given yourself to cope with your new environment and situation? </a:t>
            </a:r>
          </a:p>
          <a:p>
            <a:r>
              <a:rPr lang="en-GB" sz="2400" dirty="0">
                <a:solidFill>
                  <a:srgbClr val="000000"/>
                </a:solidFill>
                <a:latin typeface="Calibri" panose="020F0502020204030204" pitchFamily="34" charset="0"/>
              </a:rPr>
              <a:t>If you were to speak to the new boy, who is likely to be having similar thoughts and feelings as you will have had, what would you say? How would you reassure him when he is likely to feel nervous and lonely at times? What advice would you give him? </a:t>
            </a:r>
          </a:p>
          <a:p>
            <a:r>
              <a:rPr lang="en-GB" sz="2400" b="1" u="sng" dirty="0">
                <a:solidFill>
                  <a:srgbClr val="000000"/>
                </a:solidFill>
                <a:latin typeface="Calibri" panose="020F0502020204030204" pitchFamily="34" charset="0"/>
              </a:rPr>
              <a:t>U</a:t>
            </a:r>
            <a:r>
              <a:rPr lang="en-GB" sz="2400" b="1" u="sng" dirty="0" smtClean="0">
                <a:solidFill>
                  <a:srgbClr val="000000"/>
                </a:solidFill>
                <a:latin typeface="Calibri" panose="020F0502020204030204" pitchFamily="34" charset="0"/>
              </a:rPr>
              <a:t>se </a:t>
            </a:r>
            <a:r>
              <a:rPr lang="en-GB" sz="2400" b="1" u="sng" dirty="0">
                <a:solidFill>
                  <a:srgbClr val="000000"/>
                </a:solidFill>
                <a:latin typeface="Calibri" panose="020F0502020204030204" pitchFamily="34" charset="0"/>
              </a:rPr>
              <a:t>your ideas to write a letter offering him advice, support and reassurance to support him with settling in. </a:t>
            </a:r>
            <a:endParaRPr lang="en-GB" sz="2400" b="1" u="sng" dirty="0"/>
          </a:p>
        </p:txBody>
      </p:sp>
      <p:pic>
        <p:nvPicPr>
          <p:cNvPr id="3" name="Picture 2"/>
          <p:cNvPicPr>
            <a:picLocks noChangeAspect="1"/>
          </p:cNvPicPr>
          <p:nvPr/>
        </p:nvPicPr>
        <p:blipFill>
          <a:blip r:embed="rId2"/>
          <a:stretch>
            <a:fillRect/>
          </a:stretch>
        </p:blipFill>
        <p:spPr>
          <a:xfrm>
            <a:off x="228996" y="179809"/>
            <a:ext cx="1672972" cy="2528063"/>
          </a:xfrm>
          <a:prstGeom prst="rect">
            <a:avLst/>
          </a:prstGeom>
        </p:spPr>
      </p:pic>
      <p:sp>
        <p:nvSpPr>
          <p:cNvPr id="4" name="TextBox 3"/>
          <p:cNvSpPr txBox="1"/>
          <p:nvPr/>
        </p:nvSpPr>
        <p:spPr>
          <a:xfrm>
            <a:off x="2112878" y="672885"/>
            <a:ext cx="2506135" cy="461665"/>
          </a:xfrm>
          <a:prstGeom prst="rect">
            <a:avLst/>
          </a:prstGeom>
          <a:noFill/>
        </p:spPr>
        <p:txBody>
          <a:bodyPr wrap="none" rtlCol="0">
            <a:spAutoFit/>
          </a:bodyPr>
          <a:lstStyle/>
          <a:p>
            <a:r>
              <a:rPr lang="en-GB" sz="2400" b="1" u="sng" dirty="0" smtClean="0"/>
              <a:t>Tuesday 19th May</a:t>
            </a:r>
            <a:endParaRPr lang="en-GB" sz="2400" b="1" u="sng" dirty="0"/>
          </a:p>
        </p:txBody>
      </p:sp>
    </p:spTree>
    <p:extLst>
      <p:ext uri="{BB962C8B-B14F-4D97-AF65-F5344CB8AC3E}">
        <p14:creationId xmlns:p14="http://schemas.microsoft.com/office/powerpoint/2010/main" val="4047076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589" y="1810464"/>
            <a:ext cx="11967411" cy="5047536"/>
          </a:xfrm>
          <a:prstGeom prst="rect">
            <a:avLst/>
          </a:prstGeom>
        </p:spPr>
        <p:txBody>
          <a:bodyPr wrap="square">
            <a:spAutoFit/>
          </a:bodyPr>
          <a:lstStyle/>
          <a:p>
            <a:r>
              <a:rPr lang="en-GB" sz="2400" b="1" dirty="0">
                <a:solidFill>
                  <a:srgbClr val="000000"/>
                </a:solidFill>
                <a:latin typeface="Calibri" panose="020F0502020204030204" pitchFamily="34" charset="0"/>
              </a:rPr>
              <a:t>5. Create it </a:t>
            </a:r>
            <a:endParaRPr lang="en-GB" sz="24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Imagine that you have been tasked with supporting the new boy to settle in. </a:t>
            </a:r>
            <a:endParaRPr lang="en-GB" sz="2400" dirty="0" smtClean="0">
              <a:solidFill>
                <a:srgbClr val="000000"/>
              </a:solidFill>
              <a:latin typeface="Calibri" panose="020F0502020204030204" pitchFamily="34" charset="0"/>
            </a:endParaRPr>
          </a:p>
          <a:p>
            <a:r>
              <a:rPr lang="en-GB" sz="2400" dirty="0" smtClean="0">
                <a:solidFill>
                  <a:srgbClr val="000000"/>
                </a:solidFill>
                <a:latin typeface="Calibri" panose="020F0502020204030204" pitchFamily="34" charset="0"/>
              </a:rPr>
              <a:t>What </a:t>
            </a:r>
            <a:r>
              <a:rPr lang="en-GB" sz="2400" dirty="0">
                <a:solidFill>
                  <a:srgbClr val="000000"/>
                </a:solidFill>
                <a:latin typeface="Calibri" panose="020F0502020204030204" pitchFamily="34" charset="0"/>
              </a:rPr>
              <a:t>are the kinds of things you will need to consider to make this as easy for him as possible? </a:t>
            </a:r>
            <a:r>
              <a:rPr lang="en-GB" sz="2400" b="1" u="sng" dirty="0">
                <a:solidFill>
                  <a:srgbClr val="000000"/>
                </a:solidFill>
                <a:latin typeface="Calibri" panose="020F0502020204030204" pitchFamily="34" charset="0"/>
              </a:rPr>
              <a:t>Create your own personal guide to settling in to a new school. </a:t>
            </a:r>
            <a:r>
              <a:rPr lang="en-GB" sz="2400" dirty="0">
                <a:solidFill>
                  <a:srgbClr val="000000"/>
                </a:solidFill>
                <a:latin typeface="Calibri" panose="020F0502020204030204" pitchFamily="34" charset="0"/>
              </a:rPr>
              <a:t>This can take any form of your choice, for example, it could be a poster, booklet or short video. When planning the guide, you will need to consider what information will be important for the new boy, such as: </a:t>
            </a:r>
          </a:p>
          <a:p>
            <a:r>
              <a:rPr lang="en-GB" sz="2400" dirty="0">
                <a:solidFill>
                  <a:srgbClr val="000000"/>
                </a:solidFill>
                <a:latin typeface="Wingdings" panose="05000000000000000000" pitchFamily="2" charset="2"/>
              </a:rPr>
              <a:t> </a:t>
            </a:r>
            <a:r>
              <a:rPr lang="en-GB" sz="2400" dirty="0">
                <a:solidFill>
                  <a:srgbClr val="000000"/>
                </a:solidFill>
                <a:latin typeface="Calibri" panose="020F0502020204030204" pitchFamily="34" charset="0"/>
              </a:rPr>
              <a:t>What does he need to know about routines of the school day? </a:t>
            </a:r>
          </a:p>
          <a:p>
            <a:r>
              <a:rPr lang="en-GB" sz="2400" dirty="0">
                <a:solidFill>
                  <a:srgbClr val="000000"/>
                </a:solidFill>
                <a:latin typeface="Wingdings" panose="05000000000000000000" pitchFamily="2" charset="2"/>
              </a:rPr>
              <a:t> </a:t>
            </a:r>
            <a:r>
              <a:rPr lang="en-GB" sz="2400" dirty="0">
                <a:solidFill>
                  <a:srgbClr val="000000"/>
                </a:solidFill>
                <a:latin typeface="Calibri" panose="020F0502020204030204" pitchFamily="34" charset="0"/>
              </a:rPr>
              <a:t>How will the guide help him to know where different rooms and places are around the school? </a:t>
            </a:r>
          </a:p>
          <a:p>
            <a:r>
              <a:rPr lang="en-GB" sz="2400" dirty="0">
                <a:solidFill>
                  <a:srgbClr val="000000"/>
                </a:solidFill>
                <a:latin typeface="Wingdings" panose="05000000000000000000" pitchFamily="2" charset="2"/>
              </a:rPr>
              <a:t> </a:t>
            </a:r>
            <a:r>
              <a:rPr lang="en-GB" sz="2400" dirty="0">
                <a:solidFill>
                  <a:srgbClr val="000000"/>
                </a:solidFill>
                <a:latin typeface="Calibri" panose="020F0502020204030204" pitchFamily="34" charset="0"/>
              </a:rPr>
              <a:t>Which pupils and members of staff is it important for him to know about? </a:t>
            </a:r>
          </a:p>
          <a:p>
            <a:pPr marL="342900" indent="-342900">
              <a:buFont typeface="Wingdings" panose="05000000000000000000" pitchFamily="2" charset="2"/>
              <a:buChar char="§"/>
            </a:pPr>
            <a:r>
              <a:rPr lang="en-GB" sz="2400" dirty="0" smtClean="0">
                <a:solidFill>
                  <a:srgbClr val="000000"/>
                </a:solidFill>
                <a:latin typeface="Calibri" panose="020F0502020204030204" pitchFamily="34" charset="0"/>
              </a:rPr>
              <a:t>Are </a:t>
            </a:r>
            <a:r>
              <a:rPr lang="en-GB" sz="2400" dirty="0">
                <a:solidFill>
                  <a:srgbClr val="000000"/>
                </a:solidFill>
                <a:latin typeface="Calibri" panose="020F0502020204030204" pitchFamily="34" charset="0"/>
              </a:rPr>
              <a:t>there any particular rules that it is important for him to understand? </a:t>
            </a:r>
            <a:endParaRPr lang="en-GB" sz="2400" dirty="0" smtClean="0">
              <a:solidFill>
                <a:srgbClr val="000000"/>
              </a:solidFill>
              <a:latin typeface="Calibri" panose="020F0502020204030204" pitchFamily="34" charset="0"/>
            </a:endParaRPr>
          </a:p>
          <a:p>
            <a:endParaRPr lang="en-GB" sz="1000" dirty="0">
              <a:solidFill>
                <a:srgbClr val="000000"/>
              </a:solidFill>
              <a:latin typeface="Calibri" panose="020F0502020204030204" pitchFamily="34" charset="0"/>
            </a:endParaRPr>
          </a:p>
          <a:p>
            <a:r>
              <a:rPr lang="en-GB" sz="2400" dirty="0">
                <a:solidFill>
                  <a:srgbClr val="000000"/>
                </a:solidFill>
                <a:latin typeface="Calibri" panose="020F0502020204030204" pitchFamily="34" charset="0"/>
              </a:rPr>
              <a:t>How will you organise the information to make it easy to follow, understand and remember? Share this with someone else. Do they think the information is welcoming and clear? </a:t>
            </a:r>
            <a:endParaRPr lang="en-GB" sz="2400" dirty="0"/>
          </a:p>
        </p:txBody>
      </p:sp>
      <p:pic>
        <p:nvPicPr>
          <p:cNvPr id="3" name="Picture 2"/>
          <p:cNvPicPr>
            <a:picLocks noChangeAspect="1"/>
          </p:cNvPicPr>
          <p:nvPr/>
        </p:nvPicPr>
        <p:blipFill>
          <a:blip r:embed="rId2"/>
          <a:stretch>
            <a:fillRect/>
          </a:stretch>
        </p:blipFill>
        <p:spPr>
          <a:xfrm>
            <a:off x="389418" y="1"/>
            <a:ext cx="1324436" cy="1828800"/>
          </a:xfrm>
          <a:prstGeom prst="rect">
            <a:avLst/>
          </a:prstGeom>
        </p:spPr>
      </p:pic>
      <p:sp>
        <p:nvSpPr>
          <p:cNvPr id="4" name="TextBox 3"/>
          <p:cNvSpPr txBox="1"/>
          <p:nvPr/>
        </p:nvSpPr>
        <p:spPr>
          <a:xfrm>
            <a:off x="2112878" y="672885"/>
            <a:ext cx="2958182" cy="461665"/>
          </a:xfrm>
          <a:prstGeom prst="rect">
            <a:avLst/>
          </a:prstGeom>
          <a:noFill/>
        </p:spPr>
        <p:txBody>
          <a:bodyPr wrap="none" rtlCol="0">
            <a:spAutoFit/>
          </a:bodyPr>
          <a:lstStyle/>
          <a:p>
            <a:r>
              <a:rPr lang="en-GB" sz="2400" b="1" u="sng" dirty="0" smtClean="0"/>
              <a:t>Wednesday 20th May</a:t>
            </a:r>
            <a:endParaRPr lang="en-GB" sz="2400" b="1" u="sng" dirty="0"/>
          </a:p>
        </p:txBody>
      </p:sp>
    </p:spTree>
    <p:extLst>
      <p:ext uri="{BB962C8B-B14F-4D97-AF65-F5344CB8AC3E}">
        <p14:creationId xmlns:p14="http://schemas.microsoft.com/office/powerpoint/2010/main" val="184179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6570" y="2700458"/>
            <a:ext cx="11686672" cy="4093428"/>
          </a:xfrm>
          <a:prstGeom prst="rect">
            <a:avLst/>
          </a:prstGeom>
        </p:spPr>
        <p:txBody>
          <a:bodyPr wrap="square">
            <a:spAutoFit/>
          </a:bodyPr>
          <a:lstStyle/>
          <a:p>
            <a:r>
              <a:rPr lang="en-GB" sz="2000" b="1" dirty="0" smtClean="0">
                <a:solidFill>
                  <a:srgbClr val="000000"/>
                </a:solidFill>
                <a:latin typeface="Calibri" panose="020F0502020204030204" pitchFamily="34" charset="0"/>
              </a:rPr>
              <a:t>READ THE REST OF CHAPTER 2 AND CHAPTER 3</a:t>
            </a:r>
          </a:p>
          <a:p>
            <a:endParaRPr lang="en-GB" sz="2000" b="1" dirty="0" smtClean="0">
              <a:solidFill>
                <a:srgbClr val="000000"/>
              </a:solidFill>
              <a:latin typeface="Calibri" panose="020F0502020204030204" pitchFamily="34" charset="0"/>
            </a:endParaRPr>
          </a:p>
          <a:p>
            <a:r>
              <a:rPr lang="en-GB" sz="2000" b="1" dirty="0" smtClean="0">
                <a:solidFill>
                  <a:srgbClr val="000000"/>
                </a:solidFill>
                <a:latin typeface="Calibri" panose="020F0502020204030204" pitchFamily="34" charset="0"/>
              </a:rPr>
              <a:t>EXPLORE </a:t>
            </a:r>
            <a:r>
              <a:rPr lang="en-GB" sz="2000" b="1" dirty="0">
                <a:solidFill>
                  <a:srgbClr val="000000"/>
                </a:solidFill>
                <a:latin typeface="Calibri" panose="020F0502020204030204" pitchFamily="34" charset="0"/>
              </a:rPr>
              <a:t>THE LANGUAGE </a:t>
            </a:r>
            <a:r>
              <a:rPr lang="en-GB" sz="2000" b="1" dirty="0" smtClean="0">
                <a:solidFill>
                  <a:srgbClr val="000000"/>
                </a:solidFill>
                <a:latin typeface="Calibri" panose="020F0502020204030204" pitchFamily="34" charset="0"/>
              </a:rPr>
              <a:t>USED – write definitions</a:t>
            </a:r>
            <a:endParaRPr lang="en-GB" sz="2000" dirty="0">
              <a:solidFill>
                <a:srgbClr val="000000"/>
              </a:solidFill>
              <a:latin typeface="Calibri" panose="020F0502020204030204" pitchFamily="34" charset="0"/>
            </a:endParaRPr>
          </a:p>
          <a:p>
            <a:r>
              <a:rPr lang="en-GB" sz="2000" dirty="0">
                <a:solidFill>
                  <a:srgbClr val="000000"/>
                </a:solidFill>
                <a:latin typeface="Calibri" panose="020F0502020204030204" pitchFamily="34" charset="0"/>
              </a:rPr>
              <a:t>expensive, gangly, ingenious, insightful, gadgets, imagination, memorise, ordinary, sneaking glances, specks, operator, photosynthesis, rascal, rumours, contagious, divider, infectious disease, </a:t>
            </a:r>
            <a:r>
              <a:rPr lang="en-GB" sz="2000" dirty="0" smtClean="0">
                <a:solidFill>
                  <a:srgbClr val="000000"/>
                </a:solidFill>
                <a:latin typeface="Calibri" panose="020F0502020204030204" pitchFamily="34" charset="0"/>
              </a:rPr>
              <a:t>seclusion</a:t>
            </a:r>
          </a:p>
          <a:p>
            <a:endParaRPr lang="en-GB" sz="2000" dirty="0" smtClean="0"/>
          </a:p>
          <a:p>
            <a:r>
              <a:rPr lang="en-GB" sz="2000" dirty="0"/>
              <a:t>17. Why is Chapter 2 called ‘The Boy with the Lion Eyes’?</a:t>
            </a:r>
          </a:p>
          <a:p>
            <a:r>
              <a:rPr lang="en-GB" sz="2000" dirty="0"/>
              <a:t>18. How does the narrator describe Ahmet’s eyes? Find the words used by the author.</a:t>
            </a:r>
          </a:p>
          <a:p>
            <a:r>
              <a:rPr lang="en-GB" sz="2000" dirty="0"/>
              <a:t>19. Is it right to make up stories about people and start rumours? Discuss.</a:t>
            </a:r>
          </a:p>
          <a:p>
            <a:r>
              <a:rPr lang="en-GB" sz="2000" dirty="0"/>
              <a:t>20. What are your first impressions of Ahmet?</a:t>
            </a:r>
          </a:p>
          <a:p>
            <a:r>
              <a:rPr lang="en-GB" sz="2000" dirty="0"/>
              <a:t>21. What does Mum mean when she says that everyone needs ‘forty winks a day’?</a:t>
            </a:r>
          </a:p>
          <a:p>
            <a:r>
              <a:rPr lang="en-GB" sz="2000" dirty="0"/>
              <a:t>22. What’s a </a:t>
            </a:r>
            <a:r>
              <a:rPr lang="en-GB" sz="2000" dirty="0" err="1"/>
              <a:t>taddle</a:t>
            </a:r>
            <a:r>
              <a:rPr lang="en-GB" sz="2000" dirty="0"/>
              <a:t>-tale? Is ‘</a:t>
            </a:r>
            <a:r>
              <a:rPr lang="en-GB" sz="2000" dirty="0" err="1"/>
              <a:t>taddle</a:t>
            </a:r>
            <a:r>
              <a:rPr lang="en-GB" sz="2000" dirty="0"/>
              <a:t>-tale’ a real word? What is the narrator trying to say?</a:t>
            </a:r>
          </a:p>
          <a:p>
            <a:r>
              <a:rPr lang="en-GB" sz="2000" dirty="0"/>
              <a:t>23. Why do you think the new boy is in ‘seclusion’?</a:t>
            </a:r>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2591607" cy="461665"/>
          </a:xfrm>
          <a:prstGeom prst="rect">
            <a:avLst/>
          </a:prstGeom>
          <a:noFill/>
        </p:spPr>
        <p:txBody>
          <a:bodyPr wrap="none" rtlCol="0">
            <a:spAutoFit/>
          </a:bodyPr>
          <a:lstStyle/>
          <a:p>
            <a:r>
              <a:rPr lang="en-GB" sz="2400" b="1" u="sng" dirty="0" smtClean="0"/>
              <a:t>Thursday 21st May</a:t>
            </a:r>
            <a:endParaRPr lang="en-GB" sz="2400" b="1" u="sng" dirty="0"/>
          </a:p>
        </p:txBody>
      </p:sp>
    </p:spTree>
    <p:extLst>
      <p:ext uri="{BB962C8B-B14F-4D97-AF65-F5344CB8AC3E}">
        <p14:creationId xmlns:p14="http://schemas.microsoft.com/office/powerpoint/2010/main" val="692656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1659" y="2056686"/>
            <a:ext cx="11819919" cy="4524315"/>
          </a:xfrm>
          <a:prstGeom prst="rect">
            <a:avLst/>
          </a:prstGeom>
        </p:spPr>
        <p:txBody>
          <a:bodyPr wrap="square">
            <a:spAutoFit/>
          </a:bodyPr>
          <a:lstStyle/>
          <a:p>
            <a:r>
              <a:rPr lang="en-GB" b="1" dirty="0" smtClean="0">
                <a:solidFill>
                  <a:srgbClr val="000000"/>
                </a:solidFill>
                <a:latin typeface="Calibri" panose="020F0502020204030204" pitchFamily="34" charset="0"/>
              </a:rPr>
              <a:t>READ CHAPTERS </a:t>
            </a:r>
            <a:r>
              <a:rPr lang="en-GB" b="1" dirty="0">
                <a:solidFill>
                  <a:srgbClr val="000000"/>
                </a:solidFill>
                <a:latin typeface="Calibri" panose="020F0502020204030204" pitchFamily="34" charset="0"/>
              </a:rPr>
              <a:t>4-8</a:t>
            </a:r>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1.Do you agree that if you really want something you should keep on trying? </a:t>
            </a:r>
            <a:r>
              <a:rPr lang="en-GB" dirty="0" smtClean="0">
                <a:solidFill>
                  <a:srgbClr val="000000"/>
                </a:solidFill>
                <a:latin typeface="Calibri" panose="020F0502020204030204" pitchFamily="34" charset="0"/>
              </a:rPr>
              <a:t>Link your answer to the</a:t>
            </a:r>
            <a:r>
              <a:rPr lang="en-GB" dirty="0">
                <a:solidFill>
                  <a:srgbClr val="000000"/>
                </a:solidFill>
                <a:latin typeface="Calibri" panose="020F0502020204030204" pitchFamily="34" charset="0"/>
              </a:rPr>
              <a:t> </a:t>
            </a:r>
            <a:r>
              <a:rPr lang="en-GB" dirty="0" smtClean="0">
                <a:solidFill>
                  <a:srgbClr val="000000"/>
                </a:solidFill>
                <a:latin typeface="Calibri" panose="020F0502020204030204" pitchFamily="34" charset="0"/>
              </a:rPr>
              <a:t>importance </a:t>
            </a:r>
            <a:r>
              <a:rPr lang="en-GB" dirty="0">
                <a:solidFill>
                  <a:srgbClr val="000000"/>
                </a:solidFill>
                <a:latin typeface="Calibri" panose="020F0502020204030204" pitchFamily="34" charset="0"/>
              </a:rPr>
              <a:t>of developing a ‘growth mindset’.</a:t>
            </a:r>
          </a:p>
          <a:p>
            <a:r>
              <a:rPr lang="en-GB" dirty="0">
                <a:solidFill>
                  <a:srgbClr val="000000"/>
                </a:solidFill>
                <a:latin typeface="Calibri" panose="020F0502020204030204" pitchFamily="34" charset="0"/>
              </a:rPr>
              <a:t>2. Why does Ahmet not acknowledge the narrator when they give him sweets?</a:t>
            </a:r>
          </a:p>
          <a:p>
            <a:r>
              <a:rPr lang="en-GB" dirty="0">
                <a:solidFill>
                  <a:srgbClr val="000000"/>
                </a:solidFill>
                <a:latin typeface="Calibri" panose="020F0502020204030204" pitchFamily="34" charset="0"/>
              </a:rPr>
              <a:t>3. What do you think has happened to Ahmet?</a:t>
            </a:r>
          </a:p>
          <a:p>
            <a:r>
              <a:rPr lang="en-GB" dirty="0">
                <a:solidFill>
                  <a:srgbClr val="000000"/>
                </a:solidFill>
                <a:latin typeface="Calibri" panose="020F0502020204030204" pitchFamily="34" charset="0"/>
              </a:rPr>
              <a:t>4. What is a refugee?</a:t>
            </a:r>
          </a:p>
          <a:p>
            <a:r>
              <a:rPr lang="en-GB" dirty="0">
                <a:solidFill>
                  <a:srgbClr val="000000"/>
                </a:solidFill>
                <a:latin typeface="Calibri" panose="020F0502020204030204" pitchFamily="34" charset="0"/>
              </a:rPr>
              <a:t>5. Is there a time when someone would want to leave their country and home to start a new </a:t>
            </a:r>
            <a:r>
              <a:rPr lang="en-GB" dirty="0" smtClean="0">
                <a:solidFill>
                  <a:srgbClr val="000000"/>
                </a:solidFill>
                <a:latin typeface="Calibri" panose="020F0502020204030204" pitchFamily="34" charset="0"/>
              </a:rPr>
              <a:t>life somewhere </a:t>
            </a:r>
            <a:r>
              <a:rPr lang="en-GB" dirty="0">
                <a:solidFill>
                  <a:srgbClr val="000000"/>
                </a:solidFill>
                <a:latin typeface="Calibri" panose="020F0502020204030204" pitchFamily="34" charset="0"/>
              </a:rPr>
              <a:t>else? Can you be forced to leave your country and home? </a:t>
            </a:r>
          </a:p>
          <a:p>
            <a:r>
              <a:rPr lang="en-GB" dirty="0">
                <a:solidFill>
                  <a:srgbClr val="000000"/>
                </a:solidFill>
                <a:latin typeface="Calibri" panose="020F0502020204030204" pitchFamily="34" charset="0"/>
              </a:rPr>
              <a:t>6. Why does Mr Brown frown and move away from Mrs Grimsby? </a:t>
            </a:r>
          </a:p>
          <a:p>
            <a:r>
              <a:rPr lang="en-GB" dirty="0">
                <a:solidFill>
                  <a:srgbClr val="000000"/>
                </a:solidFill>
                <a:latin typeface="Calibri" panose="020F0502020204030204" pitchFamily="34" charset="0"/>
              </a:rPr>
              <a:t>7. Try to answer the eleven questions on page 48. You might need to make some predictions.</a:t>
            </a:r>
          </a:p>
          <a:p>
            <a:r>
              <a:rPr lang="en-GB" dirty="0">
                <a:solidFill>
                  <a:srgbClr val="000000"/>
                </a:solidFill>
                <a:latin typeface="Calibri" panose="020F0502020204030204" pitchFamily="34" charset="0"/>
              </a:rPr>
              <a:t>8. Why is the narrator worried at the end of Chapter 6? What would you do in this situation?</a:t>
            </a:r>
          </a:p>
          <a:p>
            <a:r>
              <a:rPr lang="en-GB" dirty="0">
                <a:solidFill>
                  <a:srgbClr val="000000"/>
                </a:solidFill>
                <a:latin typeface="Calibri" panose="020F0502020204030204" pitchFamily="34" charset="0"/>
              </a:rPr>
              <a:t>9. Why does everyone crowd round when Ahmet plays football at </a:t>
            </a:r>
            <a:r>
              <a:rPr lang="en-GB" dirty="0" err="1">
                <a:solidFill>
                  <a:srgbClr val="000000"/>
                </a:solidFill>
                <a:latin typeface="Calibri" panose="020F0502020204030204" pitchFamily="34" charset="0"/>
              </a:rPr>
              <a:t>breaktime</a:t>
            </a:r>
            <a:r>
              <a:rPr lang="en-GB" dirty="0">
                <a:solidFill>
                  <a:srgbClr val="000000"/>
                </a:solidFill>
                <a:latin typeface="Calibri" panose="020F0502020204030204" pitchFamily="34" charset="0"/>
              </a:rPr>
              <a:t>?</a:t>
            </a:r>
          </a:p>
          <a:p>
            <a:r>
              <a:rPr lang="en-GB" dirty="0">
                <a:solidFill>
                  <a:srgbClr val="000000"/>
                </a:solidFill>
                <a:latin typeface="Calibri" panose="020F0502020204030204" pitchFamily="34" charset="0"/>
              </a:rPr>
              <a:t>10. In Chapter 7, find examples of how the characters show their emotions through their actions.</a:t>
            </a:r>
          </a:p>
          <a:p>
            <a:r>
              <a:rPr lang="en-GB" dirty="0">
                <a:solidFill>
                  <a:srgbClr val="000000"/>
                </a:solidFill>
                <a:latin typeface="Calibri" panose="020F0502020204030204" pitchFamily="34" charset="0"/>
              </a:rPr>
              <a:t>11. What does Mrs Khan mean when she says ‘</a:t>
            </a:r>
            <a:r>
              <a:rPr lang="en-GB" i="1" dirty="0">
                <a:solidFill>
                  <a:srgbClr val="000000"/>
                </a:solidFill>
                <a:latin typeface="Calibri" panose="020F0502020204030204" pitchFamily="34" charset="0"/>
              </a:rPr>
              <a:t>some people just can’t see past the end of </a:t>
            </a:r>
            <a:r>
              <a:rPr lang="en-GB" i="1" dirty="0" smtClean="0">
                <a:solidFill>
                  <a:srgbClr val="000000"/>
                </a:solidFill>
                <a:latin typeface="Calibri" panose="020F0502020204030204" pitchFamily="34" charset="0"/>
              </a:rPr>
              <a:t>their</a:t>
            </a:r>
            <a:r>
              <a:rPr lang="en-GB" dirty="0">
                <a:solidFill>
                  <a:srgbClr val="000000"/>
                </a:solidFill>
                <a:latin typeface="Calibri" panose="020F0502020204030204" pitchFamily="34" charset="0"/>
              </a:rPr>
              <a:t> </a:t>
            </a:r>
            <a:r>
              <a:rPr lang="en-GB" i="1" dirty="0" smtClean="0">
                <a:solidFill>
                  <a:srgbClr val="000000"/>
                </a:solidFill>
                <a:latin typeface="Calibri" panose="020F0502020204030204" pitchFamily="34" charset="0"/>
              </a:rPr>
              <a:t>own </a:t>
            </a:r>
            <a:r>
              <a:rPr lang="en-GB" i="1" dirty="0">
                <a:solidFill>
                  <a:srgbClr val="000000"/>
                </a:solidFill>
                <a:latin typeface="Calibri" panose="020F0502020204030204" pitchFamily="34" charset="0"/>
              </a:rPr>
              <a:t>nose!</a:t>
            </a:r>
            <a:r>
              <a:rPr lang="en-GB" dirty="0">
                <a:solidFill>
                  <a:srgbClr val="000000"/>
                </a:solidFill>
                <a:latin typeface="Calibri" panose="020F0502020204030204" pitchFamily="34" charset="0"/>
              </a:rPr>
              <a:t>’ (p68)?</a:t>
            </a:r>
          </a:p>
          <a:p>
            <a:r>
              <a:rPr lang="en-GB" dirty="0">
                <a:solidFill>
                  <a:srgbClr val="000000"/>
                </a:solidFill>
                <a:latin typeface="Calibri" panose="020F0502020204030204" pitchFamily="34" charset="0"/>
              </a:rPr>
              <a:t>12. What is the unexpected adventure?</a:t>
            </a:r>
          </a:p>
          <a:p>
            <a:r>
              <a:rPr lang="en-GB" dirty="0">
                <a:solidFill>
                  <a:srgbClr val="000000"/>
                </a:solidFill>
                <a:latin typeface="Calibri" panose="020F0502020204030204" pitchFamily="34" charset="0"/>
              </a:rPr>
              <a:t>13. What is a ‘floor manager’ of a supermarket?</a:t>
            </a:r>
            <a:endParaRPr lang="en-GB" dirty="0"/>
          </a:p>
        </p:txBody>
      </p:sp>
      <p:pic>
        <p:nvPicPr>
          <p:cNvPr id="3" name="Picture 2"/>
          <p:cNvPicPr>
            <a:picLocks noChangeAspect="1"/>
          </p:cNvPicPr>
          <p:nvPr/>
        </p:nvPicPr>
        <p:blipFill>
          <a:blip r:embed="rId2"/>
          <a:stretch>
            <a:fillRect/>
          </a:stretch>
        </p:blipFill>
        <p:spPr>
          <a:xfrm>
            <a:off x="517755" y="0"/>
            <a:ext cx="1230835" cy="1859941"/>
          </a:xfrm>
          <a:prstGeom prst="rect">
            <a:avLst/>
          </a:prstGeom>
        </p:spPr>
      </p:pic>
      <p:sp>
        <p:nvSpPr>
          <p:cNvPr id="4" name="TextBox 3"/>
          <p:cNvSpPr txBox="1"/>
          <p:nvPr/>
        </p:nvSpPr>
        <p:spPr>
          <a:xfrm>
            <a:off x="2112878" y="672885"/>
            <a:ext cx="2308709" cy="461665"/>
          </a:xfrm>
          <a:prstGeom prst="rect">
            <a:avLst/>
          </a:prstGeom>
          <a:noFill/>
        </p:spPr>
        <p:txBody>
          <a:bodyPr wrap="none" rtlCol="0">
            <a:spAutoFit/>
          </a:bodyPr>
          <a:lstStyle/>
          <a:p>
            <a:r>
              <a:rPr lang="en-GB" sz="2400" b="1" u="sng" dirty="0" smtClean="0"/>
              <a:t>Friday 22nd May</a:t>
            </a:r>
            <a:endParaRPr lang="en-GB" sz="2400" b="1" u="sng" dirty="0"/>
          </a:p>
        </p:txBody>
      </p:sp>
    </p:spTree>
    <p:extLst>
      <p:ext uri="{BB962C8B-B14F-4D97-AF65-F5344CB8AC3E}">
        <p14:creationId xmlns:p14="http://schemas.microsoft.com/office/powerpoint/2010/main" val="4189277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5011" y="2813447"/>
            <a:ext cx="10684042" cy="2062103"/>
          </a:xfrm>
          <a:prstGeom prst="rect">
            <a:avLst/>
          </a:prstGeom>
        </p:spPr>
        <p:txBody>
          <a:bodyPr wrap="square">
            <a:spAutoFit/>
          </a:bodyPr>
          <a:lstStyle/>
          <a:p>
            <a:r>
              <a:rPr lang="en-GB" sz="3200" dirty="0" smtClean="0">
                <a:solidFill>
                  <a:srgbClr val="000000"/>
                </a:solidFill>
                <a:latin typeface="Calibri" panose="020F0502020204030204" pitchFamily="34" charset="0"/>
              </a:rPr>
              <a:t>Write </a:t>
            </a:r>
            <a:r>
              <a:rPr lang="en-GB" sz="3200" dirty="0">
                <a:solidFill>
                  <a:srgbClr val="000000"/>
                </a:solidFill>
                <a:latin typeface="Calibri" panose="020F0502020204030204" pitchFamily="34" charset="0"/>
              </a:rPr>
              <a:t>a description of the market. </a:t>
            </a:r>
            <a:endParaRPr lang="en-GB" sz="3200" dirty="0" smtClean="0">
              <a:solidFill>
                <a:srgbClr val="000000"/>
              </a:solidFill>
              <a:latin typeface="Calibri" panose="020F0502020204030204" pitchFamily="34" charset="0"/>
            </a:endParaRPr>
          </a:p>
          <a:p>
            <a:r>
              <a:rPr lang="en-GB" sz="3200" dirty="0" smtClean="0">
                <a:solidFill>
                  <a:srgbClr val="000000"/>
                </a:solidFill>
                <a:latin typeface="Calibri" panose="020F0502020204030204" pitchFamily="34" charset="0"/>
              </a:rPr>
              <a:t>Make </a:t>
            </a:r>
            <a:r>
              <a:rPr lang="en-GB" sz="3200" dirty="0">
                <a:solidFill>
                  <a:srgbClr val="000000"/>
                </a:solidFill>
                <a:latin typeface="Calibri" panose="020F0502020204030204" pitchFamily="34" charset="0"/>
              </a:rPr>
              <a:t>sure the mood and atmosphere is created through the use of the senses. </a:t>
            </a:r>
            <a:endParaRPr lang="en-GB" sz="3200" dirty="0" smtClean="0">
              <a:solidFill>
                <a:srgbClr val="000000"/>
              </a:solidFill>
              <a:latin typeface="Calibri" panose="020F0502020204030204" pitchFamily="34" charset="0"/>
            </a:endParaRPr>
          </a:p>
          <a:p>
            <a:r>
              <a:rPr lang="en-GB" sz="3200" dirty="0" smtClean="0">
                <a:solidFill>
                  <a:srgbClr val="000000"/>
                </a:solidFill>
                <a:latin typeface="Calibri" panose="020F0502020204030204" pitchFamily="34" charset="0"/>
              </a:rPr>
              <a:t>What </a:t>
            </a:r>
            <a:r>
              <a:rPr lang="en-GB" sz="3200" dirty="0">
                <a:solidFill>
                  <a:srgbClr val="000000"/>
                </a:solidFill>
                <a:latin typeface="Calibri" panose="020F0502020204030204" pitchFamily="34" charset="0"/>
              </a:rPr>
              <a:t>can the narrator see, feel, smell, hear and taste?</a:t>
            </a:r>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1713802" cy="461665"/>
          </a:xfrm>
          <a:prstGeom prst="rect">
            <a:avLst/>
          </a:prstGeom>
          <a:noFill/>
        </p:spPr>
        <p:txBody>
          <a:bodyPr wrap="none" rtlCol="0">
            <a:spAutoFit/>
          </a:bodyPr>
          <a:lstStyle/>
          <a:p>
            <a:r>
              <a:rPr lang="en-GB" sz="2400" b="1" u="sng" dirty="0" smtClean="0"/>
              <a:t>EXTRA TASK</a:t>
            </a:r>
            <a:endParaRPr lang="en-GB" sz="2400" b="1" u="sng" dirty="0"/>
          </a:p>
        </p:txBody>
      </p:sp>
      <p:sp>
        <p:nvSpPr>
          <p:cNvPr id="5" name="Rectangle 4"/>
          <p:cNvSpPr/>
          <p:nvPr/>
        </p:nvSpPr>
        <p:spPr>
          <a:xfrm>
            <a:off x="385011" y="5310707"/>
            <a:ext cx="10945503" cy="923330"/>
          </a:xfrm>
          <a:prstGeom prst="rect">
            <a:avLst/>
          </a:prstGeom>
        </p:spPr>
        <p:txBody>
          <a:bodyPr wrap="square">
            <a:spAutoFit/>
          </a:bodyPr>
          <a:lstStyle/>
          <a:p>
            <a:r>
              <a:rPr lang="en-GB" b="1" dirty="0">
                <a:solidFill>
                  <a:srgbClr val="000000"/>
                </a:solidFill>
                <a:latin typeface="Calibri" panose="020F0502020204030204" pitchFamily="34" charset="0"/>
              </a:rPr>
              <a:t>EXPLORE THE LANGUAGE </a:t>
            </a:r>
            <a:r>
              <a:rPr lang="en-GB" b="1" dirty="0" smtClean="0">
                <a:solidFill>
                  <a:srgbClr val="000000"/>
                </a:solidFill>
                <a:latin typeface="Calibri" panose="020F0502020204030204" pitchFamily="34" charset="0"/>
              </a:rPr>
              <a:t>USED – write definitions</a:t>
            </a:r>
            <a:endParaRPr lang="en-GB" dirty="0">
              <a:solidFill>
                <a:srgbClr val="000000"/>
              </a:solidFill>
              <a:latin typeface="Calibri" panose="020F0502020204030204" pitchFamily="34" charset="0"/>
            </a:endParaRPr>
          </a:p>
          <a:p>
            <a:r>
              <a:rPr lang="en-GB" dirty="0">
                <a:solidFill>
                  <a:srgbClr val="000000"/>
                </a:solidFill>
                <a:latin typeface="Calibri" panose="020F0502020204030204" pitchFamily="34" charset="0"/>
              </a:rPr>
              <a:t>encouraged, allergic, refugee, record player, apparently, munchkin, ruffled, criminal, immediately, nervously, interrupt, confiscating, ridiculous, patient, dimples, economy, pomegranate</a:t>
            </a:r>
            <a:endParaRPr lang="en-GB" dirty="0"/>
          </a:p>
        </p:txBody>
      </p:sp>
    </p:spTree>
    <p:extLst>
      <p:ext uri="{BB962C8B-B14F-4D97-AF65-F5344CB8AC3E}">
        <p14:creationId xmlns:p14="http://schemas.microsoft.com/office/powerpoint/2010/main" val="1934872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884" y="3019308"/>
            <a:ext cx="11213432" cy="1938992"/>
          </a:xfrm>
          <a:prstGeom prst="rect">
            <a:avLst/>
          </a:prstGeom>
        </p:spPr>
        <p:txBody>
          <a:bodyPr wrap="square">
            <a:spAutoFit/>
          </a:bodyPr>
          <a:lstStyle/>
          <a:p>
            <a:r>
              <a:rPr lang="en-GB" sz="2400" dirty="0" smtClean="0">
                <a:solidFill>
                  <a:srgbClr val="000000"/>
                </a:solidFill>
                <a:latin typeface="Calibri" panose="020F0502020204030204" pitchFamily="34" charset="0"/>
              </a:rPr>
              <a:t>The </a:t>
            </a:r>
            <a:r>
              <a:rPr lang="en-GB" sz="2400" dirty="0">
                <a:solidFill>
                  <a:srgbClr val="000000"/>
                </a:solidFill>
                <a:latin typeface="Calibri" panose="020F0502020204030204" pitchFamily="34" charset="0"/>
              </a:rPr>
              <a:t>narrator gives Ahmet a pomegranate. </a:t>
            </a:r>
          </a:p>
          <a:p>
            <a:r>
              <a:rPr lang="en-GB" sz="2400" dirty="0">
                <a:solidFill>
                  <a:srgbClr val="000000"/>
                </a:solidFill>
                <a:latin typeface="Arial" panose="020B0604020202020204" pitchFamily="34" charset="0"/>
              </a:rPr>
              <a:t>•</a:t>
            </a:r>
            <a:r>
              <a:rPr lang="en-GB" sz="2400" dirty="0">
                <a:solidFill>
                  <a:srgbClr val="000000"/>
                </a:solidFill>
                <a:latin typeface="Calibri" panose="020F0502020204030204" pitchFamily="34" charset="0"/>
              </a:rPr>
              <a:t>Taste samples of fruit, explore using the senses and investigate where </a:t>
            </a:r>
            <a:r>
              <a:rPr lang="en-GB" sz="2400" dirty="0" smtClean="0">
                <a:solidFill>
                  <a:srgbClr val="000000"/>
                </a:solidFill>
                <a:latin typeface="Calibri" panose="020F0502020204030204" pitchFamily="34" charset="0"/>
              </a:rPr>
              <a:t>the </a:t>
            </a:r>
            <a:r>
              <a:rPr lang="en-GB" sz="2400" dirty="0">
                <a:solidFill>
                  <a:srgbClr val="000000"/>
                </a:solidFill>
                <a:latin typeface="Calibri" panose="020F0502020204030204" pitchFamily="34" charset="0"/>
              </a:rPr>
              <a:t>different fruits come from.</a:t>
            </a:r>
          </a:p>
          <a:p>
            <a:r>
              <a:rPr lang="en-GB" sz="2400" dirty="0">
                <a:solidFill>
                  <a:srgbClr val="000000"/>
                </a:solidFill>
                <a:latin typeface="Arial" panose="020B0604020202020204" pitchFamily="34" charset="0"/>
              </a:rPr>
              <a:t>•</a:t>
            </a:r>
            <a:r>
              <a:rPr lang="en-GB" sz="2400" dirty="0">
                <a:solidFill>
                  <a:srgbClr val="000000"/>
                </a:solidFill>
                <a:latin typeface="Calibri" panose="020F0502020204030204" pitchFamily="34" charset="0"/>
              </a:rPr>
              <a:t>Use the author’s description of a pomegranate as a model for writing </a:t>
            </a:r>
            <a:r>
              <a:rPr lang="en-GB" sz="2400" dirty="0" smtClean="0">
                <a:solidFill>
                  <a:srgbClr val="000000"/>
                </a:solidFill>
                <a:latin typeface="Calibri" panose="020F0502020204030204" pitchFamily="34" charset="0"/>
              </a:rPr>
              <a:t>and </a:t>
            </a:r>
            <a:r>
              <a:rPr lang="en-GB" sz="2400" dirty="0">
                <a:solidFill>
                  <a:srgbClr val="000000"/>
                </a:solidFill>
                <a:latin typeface="Calibri" panose="020F0502020204030204" pitchFamily="34" charset="0"/>
              </a:rPr>
              <a:t>describe the different fruits in a similar </a:t>
            </a:r>
            <a:r>
              <a:rPr lang="en-GB" sz="2400" dirty="0" smtClean="0">
                <a:solidFill>
                  <a:srgbClr val="000000"/>
                </a:solidFill>
                <a:latin typeface="Calibri" panose="020F0502020204030204" pitchFamily="34" charset="0"/>
              </a:rPr>
              <a:t>style</a:t>
            </a:r>
            <a:r>
              <a:rPr lang="en-GB" sz="2400" dirty="0">
                <a:solidFill>
                  <a:srgbClr val="000000"/>
                </a:solidFill>
                <a:latin typeface="Calibri" panose="020F0502020204030204" pitchFamily="34" charset="0"/>
              </a:rPr>
              <a:t> </a:t>
            </a:r>
            <a:r>
              <a:rPr lang="en-GB" sz="2400" dirty="0" smtClean="0">
                <a:solidFill>
                  <a:srgbClr val="000000"/>
                </a:solidFill>
                <a:latin typeface="Calibri" panose="020F0502020204030204" pitchFamily="34" charset="0"/>
              </a:rPr>
              <a:t>or write a fruit poem.</a:t>
            </a:r>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1713802" cy="461665"/>
          </a:xfrm>
          <a:prstGeom prst="rect">
            <a:avLst/>
          </a:prstGeom>
          <a:noFill/>
        </p:spPr>
        <p:txBody>
          <a:bodyPr wrap="none" rtlCol="0">
            <a:spAutoFit/>
          </a:bodyPr>
          <a:lstStyle/>
          <a:p>
            <a:r>
              <a:rPr lang="en-GB" sz="2400" b="1" u="sng" dirty="0" smtClean="0"/>
              <a:t>EXTRA TASK</a:t>
            </a:r>
            <a:endParaRPr lang="en-GB" sz="2400" b="1" u="sng" dirty="0"/>
          </a:p>
        </p:txBody>
      </p:sp>
    </p:spTree>
    <p:extLst>
      <p:ext uri="{BB962C8B-B14F-4D97-AF65-F5344CB8AC3E}">
        <p14:creationId xmlns:p14="http://schemas.microsoft.com/office/powerpoint/2010/main" val="3851655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951</Words>
  <Application>Microsoft Office PowerPoint</Application>
  <PresentationFormat>Widescreen</PresentationFormat>
  <Paragraphs>58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J Allard BTP</cp:lastModifiedBy>
  <cp:revision>10</cp:revision>
  <cp:lastPrinted>2020-05-06T12:12:37Z</cp:lastPrinted>
  <dcterms:created xsi:type="dcterms:W3CDTF">2020-05-05T14:13:35Z</dcterms:created>
  <dcterms:modified xsi:type="dcterms:W3CDTF">2020-05-07T22:00:57Z</dcterms:modified>
</cp:coreProperties>
</file>