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</p:sldMasterIdLst>
  <p:notesMasterIdLst>
    <p:notesMasterId r:id="rId22"/>
  </p:notesMasterIdLst>
  <p:sldIdLst>
    <p:sldId id="296" r:id="rId9"/>
    <p:sldId id="298" r:id="rId10"/>
    <p:sldId id="310" r:id="rId11"/>
    <p:sldId id="306" r:id="rId12"/>
    <p:sldId id="307" r:id="rId13"/>
    <p:sldId id="308" r:id="rId14"/>
    <p:sldId id="314" r:id="rId15"/>
    <p:sldId id="300" r:id="rId16"/>
    <p:sldId id="312" r:id="rId17"/>
    <p:sldId id="313" r:id="rId18"/>
    <p:sldId id="318" r:id="rId19"/>
    <p:sldId id="319" r:id="rId20"/>
    <p:sldId id="320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commentAuthors" Target="commentAuthor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5" Type="http://schemas.openxmlformats.org/officeDocument/2006/relationships/image" Target="../media/image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12.png"/><Relationship Id="rId5" Type="http://schemas.openxmlformats.org/officeDocument/2006/relationships/image" Target="../media/image17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5" Type="http://schemas.openxmlformats.org/officeDocument/2006/relationships/image" Target="../media/image9.png"/><Relationship Id="rId10" Type="http://schemas.openxmlformats.org/officeDocument/2006/relationships/image" Target="../media/image180.png"/><Relationship Id="rId4" Type="http://schemas.openxmlformats.org/officeDocument/2006/relationships/image" Target="../media/image19.png"/><Relationship Id="rId9" Type="http://schemas.openxmlformats.org/officeDocument/2006/relationships/image" Target="../media/image17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Relationship Id="rId4" Type="http://schemas.openxmlformats.org/officeDocument/2006/relationships/image" Target="../media/image21.png"/><Relationship Id="rId9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2310" y="2474893"/>
            <a:ext cx="6602540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How many degrees are there in a right angle?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	 Can you draw a right angle?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	 How many mm are equal to 3 cm?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	 What is the perimeter of this rectangle?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23852" y="4548800"/>
            <a:ext cx="2625634" cy="1031966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4065463" y="4823120"/>
            <a:ext cx="1015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3 cm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2362937" y="5550286"/>
            <a:ext cx="1015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</a:t>
            </a:r>
            <a:r>
              <a:rPr lang="en-GB" sz="2400" dirty="0" smtClean="0"/>
              <a:t> cm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How many degrees are there in a right angle?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	 Can you draw a right angle?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	 How many mm are equal to 3 cm?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	 What is the perimeter of this rectangle?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23852" y="4548800"/>
            <a:ext cx="2625634" cy="1031966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4065463" y="4823120"/>
            <a:ext cx="1015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3 cm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2362937" y="5550286"/>
            <a:ext cx="1015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</a:t>
            </a:r>
            <a:r>
              <a:rPr lang="en-GB" sz="2400" dirty="0" smtClean="0"/>
              <a:t> cm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6805749" y="822960"/>
            <a:ext cx="128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90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780749" y="3219708"/>
                <a:ext cx="24122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3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30 mm</a:t>
                </a:r>
                <a:endParaRPr lang="en-GB" sz="28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0749" y="3219708"/>
                <a:ext cx="2412275" cy="523220"/>
              </a:xfrm>
              <a:prstGeom prst="rect">
                <a:avLst/>
              </a:prstGeom>
              <a:blipFill>
                <a:blip r:embed="rId5"/>
                <a:stretch>
                  <a:fillRect l="-5051" t="-10465" r="-101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891169" y="4723167"/>
                <a:ext cx="3223914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20</a:t>
                </a:r>
              </a:p>
              <a:p>
                <a:pPr algn="ctr"/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20 cm</a:t>
                </a:r>
                <a:endParaRPr lang="en-GB" sz="28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1169" y="4723167"/>
                <a:ext cx="3223914" cy="954107"/>
              </a:xfrm>
              <a:prstGeom prst="rect">
                <a:avLst/>
              </a:prstGeom>
              <a:blipFill>
                <a:blip r:embed="rId6"/>
                <a:stretch>
                  <a:fillRect t="-6410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Straight Connector 10"/>
          <p:cNvCxnSpPr/>
          <p:nvPr/>
        </p:nvCxnSpPr>
        <p:spPr>
          <a:xfrm flipV="1">
            <a:off x="1541417" y="1854927"/>
            <a:ext cx="0" cy="849084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1541417" y="2704011"/>
            <a:ext cx="821520" cy="0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 flipV="1">
            <a:off x="2846034" y="2037449"/>
            <a:ext cx="441452" cy="666563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>
            <a:off x="3274423" y="2319935"/>
            <a:ext cx="631371" cy="384076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5394976" y="1854927"/>
            <a:ext cx="0" cy="849084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4573456" y="1854927"/>
            <a:ext cx="821520" cy="0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 flipV="1">
            <a:off x="7182403" y="1894426"/>
            <a:ext cx="248194" cy="465008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5930537" y="1894425"/>
            <a:ext cx="1251866" cy="763117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1545279" y="2037449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 rot="19712658">
            <a:off x="3058202" y="1917188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4732857" y="1856910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 rot="19759276">
            <a:off x="6748917" y="2037449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/>
          <p:cNvSpPr txBox="1"/>
          <p:nvPr/>
        </p:nvSpPr>
        <p:spPr>
          <a:xfrm>
            <a:off x="2362937" y="4166673"/>
            <a:ext cx="1015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50000"/>
                  </a:schemeClr>
                </a:solidFill>
              </a:rPr>
              <a:t>7</a:t>
            </a:r>
            <a:r>
              <a:rPr lang="en-GB" sz="2400" dirty="0" smtClean="0">
                <a:solidFill>
                  <a:schemeClr val="accent5">
                    <a:lumMod val="50000"/>
                  </a:schemeClr>
                </a:solidFill>
              </a:rPr>
              <a:t> cm</a:t>
            </a:r>
            <a:endParaRPr lang="en-GB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66472" y="4781605"/>
            <a:ext cx="1015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5">
                    <a:lumMod val="50000"/>
                  </a:schemeClr>
                </a:solidFill>
              </a:rPr>
              <a:t>3 cm</a:t>
            </a:r>
            <a:endParaRPr lang="en-GB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347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36" grpId="0" animBg="1"/>
      <p:bldP spid="37" grpId="0" animBg="1"/>
      <p:bldP spid="39" grpId="0" animBg="1"/>
      <p:bldP spid="4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ube 16"/>
          <p:cNvSpPr/>
          <p:nvPr/>
        </p:nvSpPr>
        <p:spPr>
          <a:xfrm>
            <a:off x="2822147" y="2626587"/>
            <a:ext cx="2592000" cy="1175657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37329" y="530928"/>
            <a:ext cx="67389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Tommy is trying to measure the brick.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 is struggling.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5043" y="227991"/>
            <a:ext cx="1427798" cy="15686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/>
          <a:srcRect l="1756" t="22234" r="1536" b="9238"/>
          <a:stretch/>
        </p:blipFill>
        <p:spPr>
          <a:xfrm rot="9487835">
            <a:off x="874626" y="3855283"/>
            <a:ext cx="7111283" cy="92035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8315" y="4967468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481159" y="511015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30837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be 10"/>
          <p:cNvSpPr/>
          <p:nvPr/>
        </p:nvSpPr>
        <p:spPr>
          <a:xfrm>
            <a:off x="2822147" y="2626587"/>
            <a:ext cx="2592000" cy="1175657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1756" t="22234" r="1536" b="9238"/>
          <a:stretch/>
        </p:blipFill>
        <p:spPr>
          <a:xfrm rot="9487835">
            <a:off x="874626" y="3855283"/>
            <a:ext cx="7111283" cy="92035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13813" y="351327"/>
            <a:ext cx="69977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Our 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Top Tips for Tommy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1. Make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sure you’re using the cm side of the ruler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2. Line up the edge of your item with 0 on the ruler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3. Look to see where the other edge of your item lines up with the ruler.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05794" y="5460274"/>
            <a:ext cx="39057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brick is 5 cm long.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5107578" y="2306870"/>
            <a:ext cx="0" cy="1495374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822147" y="2290319"/>
            <a:ext cx="1" cy="1477055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435926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9480000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0.20035 0.0009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17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ube 16"/>
          <p:cNvSpPr/>
          <p:nvPr/>
        </p:nvSpPr>
        <p:spPr>
          <a:xfrm>
            <a:off x="1620363" y="3583937"/>
            <a:ext cx="2592000" cy="1224000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213" y="227991"/>
            <a:ext cx="1427798" cy="15686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1756" t="22234" r="1536" b="9238"/>
          <a:stretch/>
        </p:blipFill>
        <p:spPr>
          <a:xfrm rot="9487835">
            <a:off x="874626" y="3855283"/>
            <a:ext cx="7111283" cy="92035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37329" y="530928"/>
            <a:ext cx="67389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Tommy wants to measure the height of the brick.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05794" y="5460274"/>
            <a:ext cx="39057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brick is 2 cm tall.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5-Point Star 5"/>
          <p:cNvSpPr/>
          <p:nvPr/>
        </p:nvSpPr>
        <p:spPr>
          <a:xfrm>
            <a:off x="7589943" y="983178"/>
            <a:ext cx="390103" cy="395247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863558" y="3888391"/>
            <a:ext cx="3094591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837329" y="4825862"/>
            <a:ext cx="3094591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65235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672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0.00139 -0.4291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2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91280" y="516129"/>
            <a:ext cx="6738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Dora is drawing a line 7 cm long.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4467">
            <a:off x="1500466" y="3320465"/>
            <a:ext cx="4610100" cy="952500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 flipV="1">
            <a:off x="1891280" y="3385259"/>
            <a:ext cx="1690255" cy="346364"/>
          </a:xfrm>
          <a:prstGeom prst="line">
            <a:avLst/>
          </a:prstGeom>
          <a:ln w="38100"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771" y="2046492"/>
            <a:ext cx="1226993" cy="173362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532" y="348643"/>
            <a:ext cx="1334620" cy="160992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4467">
            <a:off x="2831235" y="4127325"/>
            <a:ext cx="4610100" cy="952500"/>
          </a:xfrm>
          <a:prstGeom prst="rect">
            <a:avLst/>
          </a:prstGeom>
        </p:spPr>
      </p:pic>
      <p:cxnSp>
        <p:nvCxnSpPr>
          <p:cNvPr id="19" name="Straight Connector 18"/>
          <p:cNvCxnSpPr/>
          <p:nvPr/>
        </p:nvCxnSpPr>
        <p:spPr>
          <a:xfrm flipV="1">
            <a:off x="2956126" y="4201752"/>
            <a:ext cx="1980000" cy="398510"/>
          </a:xfrm>
          <a:prstGeom prst="line">
            <a:avLst/>
          </a:prstGeom>
          <a:ln w="38100"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242" y="2896080"/>
            <a:ext cx="1226993" cy="17336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54236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L 0.18959 -0.0465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79" y="-233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11111E-6 L 0.21355 -0.05069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77" y="-254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3069771"/>
            <a:ext cx="8597090" cy="16926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47493" y="988427"/>
            <a:ext cx="1160992" cy="37655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7503" y="1635950"/>
            <a:ext cx="1427798" cy="156865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37329" y="530928"/>
            <a:ext cx="67389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Tommy wants to measure the length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of this brick.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3892733" y="1709233"/>
            <a:ext cx="0" cy="1495374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980284" y="1727552"/>
            <a:ext cx="1" cy="1477055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837329" y="5198664"/>
            <a:ext cx="39057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brick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is 58 mm long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4208119" y="2048167"/>
            <a:ext cx="2781773" cy="511294"/>
            <a:chOff x="3704000" y="2193063"/>
            <a:chExt cx="2994751" cy="511294"/>
          </a:xfrm>
        </p:grpSpPr>
        <p:sp>
          <p:nvSpPr>
            <p:cNvPr id="12" name="Rounded Rectangular Callout 11"/>
            <p:cNvSpPr/>
            <p:nvPr/>
          </p:nvSpPr>
          <p:spPr>
            <a:xfrm>
              <a:off x="3884972" y="2193063"/>
              <a:ext cx="2774042" cy="511294"/>
            </a:xfrm>
            <a:prstGeom prst="wedgeRoundRectCallout">
              <a:avLst>
                <a:gd name="adj1" fmla="val 58142"/>
                <a:gd name="adj2" fmla="val 29984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704000" y="2210614"/>
              <a:ext cx="299475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The brick is 60 </a:t>
              </a:r>
              <a:r>
                <a:rPr lang="en-GB" sz="2400" dirty="0"/>
                <a:t>m</a:t>
              </a:r>
              <a:r>
                <a:rPr lang="en-GB" sz="2400" dirty="0" smtClean="0"/>
                <a:t>m</a:t>
              </a:r>
              <a:endParaRPr lang="en-GB" sz="2400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72669" y="401891"/>
            <a:ext cx="6738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Dora is drawing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 65 mm by 65 mm square.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26" y="2782224"/>
            <a:ext cx="4897159" cy="964184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2587197" y="2797035"/>
            <a:ext cx="1872000" cy="0"/>
          </a:xfrm>
          <a:prstGeom prst="line">
            <a:avLst/>
          </a:prstGeom>
          <a:ln w="38100"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542" y="1111904"/>
            <a:ext cx="1226993" cy="173362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60" y="274356"/>
            <a:ext cx="1334620" cy="160992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56709" y="4570920"/>
            <a:ext cx="4897159" cy="964184"/>
          </a:xfrm>
          <a:prstGeom prst="rect">
            <a:avLst/>
          </a:prstGeom>
        </p:spPr>
      </p:pic>
      <p:cxnSp>
        <p:nvCxnSpPr>
          <p:cNvPr id="17" name="Straight Connector 16"/>
          <p:cNvCxnSpPr/>
          <p:nvPr/>
        </p:nvCxnSpPr>
        <p:spPr>
          <a:xfrm>
            <a:off x="4454332" y="2786701"/>
            <a:ext cx="0" cy="1833425"/>
          </a:xfrm>
          <a:prstGeom prst="line">
            <a:avLst/>
          </a:prstGeom>
          <a:ln w="38100"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23138" y="4582952"/>
            <a:ext cx="4897159" cy="96418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990" y="1111904"/>
            <a:ext cx="1226993" cy="1733622"/>
          </a:xfrm>
          <a:prstGeom prst="rect">
            <a:avLst/>
          </a:prstGeom>
        </p:spPr>
      </p:pic>
      <p:cxnSp>
        <p:nvCxnSpPr>
          <p:cNvPr id="23" name="Straight Connector 22"/>
          <p:cNvCxnSpPr/>
          <p:nvPr/>
        </p:nvCxnSpPr>
        <p:spPr>
          <a:xfrm>
            <a:off x="2587197" y="2797035"/>
            <a:ext cx="0" cy="1833425"/>
          </a:xfrm>
          <a:prstGeom prst="line">
            <a:avLst/>
          </a:prstGeom>
          <a:ln w="38100"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25" y="4582952"/>
            <a:ext cx="4897159" cy="964184"/>
          </a:xfrm>
          <a:prstGeom prst="rect">
            <a:avLst/>
          </a:prstGeom>
        </p:spPr>
      </p:pic>
      <p:cxnSp>
        <p:nvCxnSpPr>
          <p:cNvPr id="25" name="Straight Connector 24"/>
          <p:cNvCxnSpPr/>
          <p:nvPr/>
        </p:nvCxnSpPr>
        <p:spPr>
          <a:xfrm>
            <a:off x="2582332" y="4620126"/>
            <a:ext cx="1872000" cy="0"/>
          </a:xfrm>
          <a:prstGeom prst="line">
            <a:avLst/>
          </a:prstGeom>
          <a:ln w="38100"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506773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07407E-6 L 0.20451 0.0011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26" y="4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0.20451 0.00115 L 0.20451 0.2712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07407E-6 L -0.00174 0.27291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" y="13634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4 0.27291 L 0.20451 0.27129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43" y="231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72669" y="401891"/>
            <a:ext cx="67389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Dora wants to find the length of the diagonal.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587197" y="2797035"/>
            <a:ext cx="1872000" cy="0"/>
          </a:xfrm>
          <a:prstGeom prst="line">
            <a:avLst/>
          </a:prstGeom>
          <a:ln w="38100"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60" y="274356"/>
            <a:ext cx="1334620" cy="1609923"/>
          </a:xfrm>
          <a:prstGeom prst="rect">
            <a:avLst/>
          </a:prstGeom>
        </p:spPr>
      </p:pic>
      <p:cxnSp>
        <p:nvCxnSpPr>
          <p:cNvPr id="17" name="Straight Connector 16"/>
          <p:cNvCxnSpPr/>
          <p:nvPr/>
        </p:nvCxnSpPr>
        <p:spPr>
          <a:xfrm>
            <a:off x="4455948" y="2786701"/>
            <a:ext cx="0" cy="1833425"/>
          </a:xfrm>
          <a:prstGeom prst="line">
            <a:avLst/>
          </a:prstGeom>
          <a:ln w="38100"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2587197" y="2797035"/>
            <a:ext cx="0" cy="1833425"/>
          </a:xfrm>
          <a:prstGeom prst="line">
            <a:avLst/>
          </a:prstGeom>
          <a:ln w="38100"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2585564" y="4618510"/>
            <a:ext cx="1872000" cy="0"/>
          </a:xfrm>
          <a:prstGeom prst="line">
            <a:avLst/>
          </a:prstGeom>
          <a:ln w="38100"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53452">
            <a:off x="1468771" y="4246693"/>
            <a:ext cx="4897159" cy="964184"/>
          </a:xfrm>
          <a:prstGeom prst="rect">
            <a:avLst/>
          </a:prstGeom>
        </p:spPr>
      </p:pic>
      <p:cxnSp>
        <p:nvCxnSpPr>
          <p:cNvPr id="18" name="Straight Connector 17"/>
          <p:cNvCxnSpPr/>
          <p:nvPr/>
        </p:nvCxnSpPr>
        <p:spPr>
          <a:xfrm>
            <a:off x="2587197" y="2812939"/>
            <a:ext cx="1843071" cy="1803316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706432" y="1684518"/>
            <a:ext cx="4337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diagonal is 90 mm long.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4930109" y="4289535"/>
            <a:ext cx="2111565" cy="862664"/>
            <a:chOff x="4495860" y="653868"/>
            <a:chExt cx="3143397" cy="862664"/>
          </a:xfrm>
        </p:grpSpPr>
        <p:sp>
          <p:nvSpPr>
            <p:cNvPr id="26" name="Rounded Rectangular Callout 25"/>
            <p:cNvSpPr/>
            <p:nvPr/>
          </p:nvSpPr>
          <p:spPr>
            <a:xfrm>
              <a:off x="4650220" y="669703"/>
              <a:ext cx="2901350" cy="846829"/>
            </a:xfrm>
            <a:prstGeom prst="wedgeRoundRectCallout">
              <a:avLst>
                <a:gd name="adj1" fmla="val 34930"/>
                <a:gd name="adj2" fmla="val 79800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495860" y="653868"/>
              <a:ext cx="314339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That’s the same as 9 cm</a:t>
              </a:r>
              <a:endParaRPr lang="en-GB" sz="2400" dirty="0"/>
            </a:p>
          </p:txBody>
        </p:sp>
      </p:grpSp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0445" y="4946916"/>
            <a:ext cx="1566724" cy="109889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67299">
            <a:off x="1509954" y="4161592"/>
            <a:ext cx="4673214" cy="9525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586" y="1079317"/>
            <a:ext cx="1226993" cy="1733622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flipV="1">
            <a:off x="2587197" y="2812939"/>
            <a:ext cx="1843071" cy="1803316"/>
          </a:xfrm>
          <a:prstGeom prst="line">
            <a:avLst/>
          </a:prstGeom>
          <a:ln w="38100"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580221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6 L 0.19931 0.2694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65" y="1347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9233" y="5206539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52077" y="534922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1514" y="313988"/>
            <a:ext cx="70656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Sort the measurements into the table below.</a:t>
            </a:r>
          </a:p>
          <a:p>
            <a:endParaRPr lang="en-GB" sz="28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1382268" y="1083492"/>
          <a:ext cx="6096000" cy="3017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93862532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30882595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Shorter than 1 m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Longer than 1 m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79316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6485536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525959" y="4494287"/>
            <a:ext cx="1086612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140 cm</a:t>
            </a:r>
            <a:endParaRPr lang="en-GB" sz="2400" dirty="0"/>
          </a:p>
        </p:txBody>
      </p:sp>
      <p:sp>
        <p:nvSpPr>
          <p:cNvPr id="28" name="TextBox 27"/>
          <p:cNvSpPr txBox="1"/>
          <p:nvPr/>
        </p:nvSpPr>
        <p:spPr>
          <a:xfrm>
            <a:off x="3335927" y="4490597"/>
            <a:ext cx="1236074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850 </a:t>
            </a:r>
            <a:r>
              <a:rPr lang="en-GB" sz="2400" dirty="0"/>
              <a:t>m</a:t>
            </a:r>
            <a:r>
              <a:rPr lang="en-GB" sz="2400" dirty="0" smtClean="0"/>
              <a:t>m</a:t>
            </a:r>
            <a:endParaRPr lang="en-GB" sz="2400" dirty="0"/>
          </a:p>
        </p:txBody>
      </p:sp>
      <p:sp>
        <p:nvSpPr>
          <p:cNvPr id="29" name="TextBox 28"/>
          <p:cNvSpPr txBox="1"/>
          <p:nvPr/>
        </p:nvSpPr>
        <p:spPr>
          <a:xfrm>
            <a:off x="5433059" y="4486907"/>
            <a:ext cx="1529444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 m 11 cm</a:t>
            </a:r>
            <a:endParaRPr lang="en-GB" sz="2400" dirty="0"/>
          </a:p>
        </p:txBody>
      </p:sp>
      <p:sp>
        <p:nvSpPr>
          <p:cNvPr id="30" name="TextBox 29"/>
          <p:cNvSpPr txBox="1"/>
          <p:nvPr/>
        </p:nvSpPr>
        <p:spPr>
          <a:xfrm>
            <a:off x="1821070" y="5349228"/>
            <a:ext cx="1418520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1050 mm</a:t>
            </a:r>
            <a:endParaRPr lang="en-GB" sz="2400" dirty="0"/>
          </a:p>
        </p:txBody>
      </p:sp>
      <p:sp>
        <p:nvSpPr>
          <p:cNvPr id="31" name="TextBox 30"/>
          <p:cNvSpPr txBox="1"/>
          <p:nvPr/>
        </p:nvSpPr>
        <p:spPr>
          <a:xfrm>
            <a:off x="4293975" y="5341847"/>
            <a:ext cx="1009037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97 cm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91025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11111E-6 L 0.33854 -0.3949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27" y="-1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0 L -0.28472 -0.5185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36" y="-2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48148E-6 L 0.03073 -0.30301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8" y="-1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07407E-6 L -0.06788 -0.3018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3" y="-15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59259E-6 L 0.30659 -0.3164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30" y="-1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0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7"/>
          <p:cNvSpPr txBox="1"/>
          <p:nvPr/>
        </p:nvSpPr>
        <p:spPr>
          <a:xfrm>
            <a:off x="641233" y="275177"/>
            <a:ext cx="707574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A paperclip is 30 </a:t>
            </a:r>
            <a:r>
              <a:rPr lang="en-GB" sz="2800">
                <a:latin typeface="Calibri" panose="020F0502020204030204" pitchFamily="34" charset="0"/>
              </a:rPr>
              <a:t>mm long.</a:t>
            </a:r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</a:rPr>
              <a:t>A crayon is 9 cm long.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Dexter arranges some paperclips </a:t>
            </a:r>
          </a:p>
          <a:p>
            <a:r>
              <a:rPr lang="en-GB" sz="2800" dirty="0">
                <a:latin typeface="Calibri" panose="020F0502020204030204" pitchFamily="34" charset="0"/>
              </a:rPr>
              <a:t>and crayons like this:</a:t>
            </a:r>
          </a:p>
          <a:p>
            <a:endParaRPr lang="en-GB" sz="2800" dirty="0">
              <a:latin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</a:rPr>
              <a:t>Does his pattern fit onto a 30 cm long piece of paper?</a:t>
            </a:r>
          </a:p>
        </p:txBody>
      </p:sp>
      <p:pic>
        <p:nvPicPr>
          <p:cNvPr id="2050" name="Picture 2" descr="100+ Free Crayons &amp; Pencil Illustrations - Pixab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458" y="3394032"/>
            <a:ext cx="2486960" cy="622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aperclip | Free SV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41233" y="3259145"/>
            <a:ext cx="891907" cy="89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8281" y="405551"/>
            <a:ext cx="695617" cy="6956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00269" y="531269"/>
            <a:ext cx="1799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p:pic>
        <p:nvPicPr>
          <p:cNvPr id="7" name="Picture 4" descr="Paperclip | Free SV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65238" y="3233679"/>
            <a:ext cx="891907" cy="89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Paperclip | Free SV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857145" y="3233679"/>
            <a:ext cx="891907" cy="89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100+ Free Crayons &amp; Pencil Illustrations - Pixab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9499" y="3407889"/>
            <a:ext cx="2486960" cy="622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9"/>
          <p:cNvSpPr/>
          <p:nvPr/>
        </p:nvSpPr>
        <p:spPr>
          <a:xfrm>
            <a:off x="493474" y="3924201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 cm</a:t>
            </a:r>
            <a:endParaRPr lang="en-GB" sz="2800" dirty="0"/>
          </a:p>
        </p:txBody>
      </p:sp>
      <p:sp>
        <p:nvSpPr>
          <p:cNvPr id="13" name="Rectangle 19"/>
          <p:cNvSpPr/>
          <p:nvPr/>
        </p:nvSpPr>
        <p:spPr>
          <a:xfrm>
            <a:off x="6653930" y="3940881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9 cm</a:t>
            </a:r>
            <a:endParaRPr lang="en-GB" sz="2800" dirty="0"/>
          </a:p>
        </p:txBody>
      </p:sp>
      <p:sp>
        <p:nvSpPr>
          <p:cNvPr id="14" name="Rectangle 19"/>
          <p:cNvSpPr/>
          <p:nvPr/>
        </p:nvSpPr>
        <p:spPr>
          <a:xfrm>
            <a:off x="2198968" y="3940881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9 cm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9"/>
              <p:cNvSpPr/>
              <p:nvPr/>
            </p:nvSpPr>
            <p:spPr>
              <a:xfrm>
                <a:off x="1206488" y="5509280"/>
                <a:ext cx="2227794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5"/>
                    </a:solidFill>
                    <a:latin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solidFill>
                      <a:schemeClr val="accent5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5"/>
                    </a:solidFill>
                    <a:latin typeface="Calibri" panose="020F0502020204030204" pitchFamily="34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/>
                    </a:solidFill>
                  </a:rPr>
                  <a:t> 27</a:t>
                </a:r>
              </a:p>
            </p:txBody>
          </p:sp>
        </mc:Choice>
        <mc:Fallback xmlns="">
          <p:sp>
            <p:nvSpPr>
              <p:cNvPr id="16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6488" y="5509280"/>
                <a:ext cx="2227794" cy="523220"/>
              </a:xfrm>
              <a:prstGeom prst="rect">
                <a:avLst/>
              </a:prstGeom>
              <a:blipFill>
                <a:blip r:embed="rId8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ectangle 18"/>
          <p:cNvSpPr/>
          <p:nvPr/>
        </p:nvSpPr>
        <p:spPr>
          <a:xfrm>
            <a:off x="1295275" y="2825070"/>
            <a:ext cx="22042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Yes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37579" y="3924201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30 mm</a:t>
            </a:r>
            <a:endParaRPr lang="en-GB" sz="2800" dirty="0"/>
          </a:p>
        </p:txBody>
      </p:sp>
      <p:sp>
        <p:nvSpPr>
          <p:cNvPr id="21" name="Rectangle 20"/>
          <p:cNvSpPr/>
          <p:nvPr/>
        </p:nvSpPr>
        <p:spPr>
          <a:xfrm>
            <a:off x="3708492" y="3937036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30 mm</a:t>
            </a:r>
            <a:endParaRPr lang="en-GB" sz="2800" dirty="0"/>
          </a:p>
        </p:txBody>
      </p:sp>
      <p:sp>
        <p:nvSpPr>
          <p:cNvPr id="22" name="Rectangle 21"/>
          <p:cNvSpPr/>
          <p:nvPr/>
        </p:nvSpPr>
        <p:spPr>
          <a:xfrm>
            <a:off x="4778473" y="3940881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30 mm</a:t>
            </a:r>
            <a:endParaRPr lang="en-GB" sz="2800" dirty="0"/>
          </a:p>
        </p:txBody>
      </p:sp>
      <p:sp>
        <p:nvSpPr>
          <p:cNvPr id="23" name="Rectangle 19"/>
          <p:cNvSpPr/>
          <p:nvPr/>
        </p:nvSpPr>
        <p:spPr>
          <a:xfrm>
            <a:off x="3673075" y="3937036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 cm</a:t>
            </a:r>
            <a:endParaRPr lang="en-GB" sz="2800" dirty="0"/>
          </a:p>
        </p:txBody>
      </p:sp>
      <p:sp>
        <p:nvSpPr>
          <p:cNvPr id="24" name="Rectangle 19"/>
          <p:cNvSpPr/>
          <p:nvPr/>
        </p:nvSpPr>
        <p:spPr>
          <a:xfrm>
            <a:off x="4756243" y="3940881"/>
            <a:ext cx="13567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 cm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19"/>
              <p:cNvSpPr/>
              <p:nvPr/>
            </p:nvSpPr>
            <p:spPr>
              <a:xfrm>
                <a:off x="667512" y="4689691"/>
                <a:ext cx="3733291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2"/>
                    </a:solidFill>
                    <a:latin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27 </a:t>
                </a:r>
              </a:p>
            </p:txBody>
          </p:sp>
        </mc:Choice>
        <mc:Fallback xmlns="">
          <p:sp>
            <p:nvSpPr>
              <p:cNvPr id="26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689691"/>
                <a:ext cx="3733291" cy="523220"/>
              </a:xfrm>
              <a:prstGeom prst="rect">
                <a:avLst/>
              </a:prstGeom>
              <a:blipFill>
                <a:blip r:embed="rId9"/>
                <a:stretch>
                  <a:fillRect l="-1144" t="-10465" r="-343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19"/>
              <p:cNvSpPr/>
              <p:nvPr/>
            </p:nvSpPr>
            <p:spPr>
              <a:xfrm>
                <a:off x="4660291" y="4697605"/>
                <a:ext cx="3733291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6"/>
                    </a:solidFill>
                    <a:latin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12</a:t>
                </a:r>
              </a:p>
              <a:p>
                <a:pPr algn="ctr"/>
                <a:r>
                  <a:rPr lang="en-GB" sz="2800" dirty="0">
                    <a:solidFill>
                      <a:schemeClr val="accent6"/>
                    </a:solidFill>
                  </a:rPr>
                  <a:t>12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12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24</a:t>
                </a:r>
              </a:p>
              <a:p>
                <a:pPr algn="ctr"/>
                <a:r>
                  <a:rPr lang="en-GB" sz="2800" dirty="0">
                    <a:solidFill>
                      <a:schemeClr val="accent6"/>
                    </a:solidFill>
                  </a:rPr>
                  <a:t>24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27</a:t>
                </a:r>
              </a:p>
            </p:txBody>
          </p:sp>
        </mc:Choice>
        <mc:Fallback xmlns="">
          <p:sp>
            <p:nvSpPr>
              <p:cNvPr id="27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0291" y="4697605"/>
                <a:ext cx="3733291" cy="1384995"/>
              </a:xfrm>
              <a:prstGeom prst="rect">
                <a:avLst/>
              </a:prstGeom>
              <a:blipFill>
                <a:blip r:embed="rId10"/>
                <a:stretch>
                  <a:fillRect t="-4405" b="-118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412337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10" grpId="0"/>
      <p:bldP spid="13" grpId="0"/>
      <p:bldP spid="14" grpId="0"/>
      <p:bldP spid="16" grpId="0"/>
      <p:bldP spid="19" grpId="0"/>
      <p:bldP spid="20" grpId="0"/>
      <p:bldP spid="20" grpId="1"/>
      <p:bldP spid="21" grpId="0"/>
      <p:bldP spid="21" grpId="1"/>
      <p:bldP spid="22" grpId="0"/>
      <p:bldP spid="22" grpId="1"/>
      <p:bldP spid="23" grpId="0"/>
      <p:bldP spid="24" grpId="0"/>
      <p:bldP spid="26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uv Vehicle Suburban - Free vector graphic on Pixab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9866" y="161043"/>
            <a:ext cx="2670402" cy="14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Auto Car Fun - Free vector graphic on Pixab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2800"/>
          </a:p>
        </p:txBody>
      </p:sp>
      <p:pic>
        <p:nvPicPr>
          <p:cNvPr id="2054" name="Picture 6" descr="Cartoon sporty car vector image | Free SV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0" t="32057" b="18165"/>
          <a:stretch/>
        </p:blipFill>
        <p:spPr bwMode="auto">
          <a:xfrm flipH="1">
            <a:off x="4430268" y="422456"/>
            <a:ext cx="2018587" cy="117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43775" y="1500237"/>
            <a:ext cx="72380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The large car is 145 cm longer than the small car.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The large car is 4 </a:t>
            </a:r>
            <a:r>
              <a:rPr lang="en-GB" sz="2800" dirty="0" smtClean="0">
                <a:latin typeface="Calibri" panose="020F0502020204030204" pitchFamily="34" charset="0"/>
              </a:rPr>
              <a:t>m 50 cm </a:t>
            </a:r>
            <a:r>
              <a:rPr lang="en-GB" sz="2800" dirty="0">
                <a:latin typeface="Calibri" panose="020F0502020204030204" pitchFamily="34" charset="0"/>
              </a:rPr>
              <a:t>long.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How long is the small car?</a:t>
            </a:r>
          </a:p>
          <a:p>
            <a:r>
              <a:rPr lang="en-GB" sz="2800" dirty="0">
                <a:latin typeface="Calibri" panose="020F0502020204030204" pitchFamily="34" charset="0"/>
              </a:rPr>
              <a:t> 									____ m </a:t>
            </a:r>
            <a:r>
              <a:rPr lang="en-GB" sz="2800" dirty="0" smtClean="0">
                <a:latin typeface="Calibri" panose="020F0502020204030204" pitchFamily="34" charset="0"/>
              </a:rPr>
              <a:t>___ </a:t>
            </a:r>
            <a:r>
              <a:rPr lang="en-GB" sz="2800" dirty="0">
                <a:latin typeface="Calibri" panose="020F0502020204030204" pitchFamily="34" charset="0"/>
              </a:rPr>
              <a:t>cm</a:t>
            </a:r>
          </a:p>
        </p:txBody>
      </p:sp>
      <p:sp>
        <p:nvSpPr>
          <p:cNvPr id="8" name="Rectangle 8"/>
          <p:cNvSpPr/>
          <p:nvPr/>
        </p:nvSpPr>
        <p:spPr>
          <a:xfrm>
            <a:off x="1375501" y="3691941"/>
            <a:ext cx="4267295" cy="78446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9" name="Rectangle 8"/>
          <p:cNvSpPr/>
          <p:nvPr/>
        </p:nvSpPr>
        <p:spPr>
          <a:xfrm>
            <a:off x="1375501" y="4667398"/>
            <a:ext cx="3158311" cy="784464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Rectangle 4"/>
          <p:cNvSpPr/>
          <p:nvPr/>
        </p:nvSpPr>
        <p:spPr>
          <a:xfrm>
            <a:off x="529719" y="3840199"/>
            <a:ext cx="8607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Large</a:t>
            </a:r>
            <a:endParaRPr lang="en-GB" sz="2400" dirty="0"/>
          </a:p>
        </p:txBody>
      </p:sp>
      <p:sp>
        <p:nvSpPr>
          <p:cNvPr id="11" name="Rectangle 10"/>
          <p:cNvSpPr/>
          <p:nvPr/>
        </p:nvSpPr>
        <p:spPr>
          <a:xfrm>
            <a:off x="530327" y="4840303"/>
            <a:ext cx="8595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Small</a:t>
            </a:r>
            <a:endParaRPr lang="en-GB" sz="2400" dirty="0"/>
          </a:p>
        </p:txBody>
      </p:sp>
      <p:sp>
        <p:nvSpPr>
          <p:cNvPr id="6" name="Rectangle 5"/>
          <p:cNvSpPr/>
          <p:nvPr/>
        </p:nvSpPr>
        <p:spPr>
          <a:xfrm>
            <a:off x="2736017" y="3787072"/>
            <a:ext cx="18678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4 </a:t>
            </a:r>
            <a:r>
              <a:rPr lang="en-GB" sz="2800" dirty="0" smtClean="0">
                <a:latin typeface="Calibri" panose="020F0502020204030204" pitchFamily="34" charset="0"/>
              </a:rPr>
              <a:t>m 50 cm  </a:t>
            </a:r>
            <a:endParaRPr lang="en-GB" sz="2800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4558772" y="5126020"/>
            <a:ext cx="1171914" cy="0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4539350" y="4614488"/>
            <a:ext cx="13356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145 cm </a:t>
            </a:r>
            <a:endParaRPr lang="en-GB" sz="2800" dirty="0"/>
          </a:p>
        </p:txBody>
      </p:sp>
      <p:graphicFrame>
        <p:nvGraphicFramePr>
          <p:cNvPr id="17" name="Table 30"/>
          <p:cNvGraphicFramePr>
            <a:graphicFrameLocks noGrp="1"/>
          </p:cNvGraphicFramePr>
          <p:nvPr>
            <p:extLst/>
          </p:nvPr>
        </p:nvGraphicFramePr>
        <p:xfrm>
          <a:off x="6440839" y="3307746"/>
          <a:ext cx="1728996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31"/>
              <p:cNvSpPr txBox="1"/>
              <p:nvPr/>
            </p:nvSpPr>
            <p:spPr>
              <a:xfrm>
                <a:off x="5874972" y="4667707"/>
                <a:ext cx="53091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8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4972" y="4667707"/>
                <a:ext cx="530915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1424810" y="4782034"/>
                <a:ext cx="3426345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</a:rPr>
                  <a:t>305 </a:t>
                </a:r>
                <a:r>
                  <a:rPr lang="en-GB" sz="2800" dirty="0">
                    <a:latin typeface="Calibri" panose="020F0502020204030204" pitchFamily="34" charset="0"/>
                  </a:rPr>
                  <a:t>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</a:rPr>
                  <a:t>3 </a:t>
                </a:r>
                <a:r>
                  <a:rPr lang="en-GB" sz="2800" dirty="0">
                    <a:latin typeface="Calibri" panose="020F0502020204030204" pitchFamily="34" charset="0"/>
                  </a:rPr>
                  <a:t>m </a:t>
                </a:r>
                <a:r>
                  <a:rPr lang="en-GB" sz="2800" dirty="0" smtClean="0">
                    <a:latin typeface="Calibri" panose="020F0502020204030204" pitchFamily="34" charset="0"/>
                  </a:rPr>
                  <a:t>5 </a:t>
                </a:r>
                <a:r>
                  <a:rPr lang="en-GB" sz="2800" dirty="0">
                    <a:latin typeface="Calibri" panose="020F0502020204030204" pitchFamily="34" charset="0"/>
                  </a:rPr>
                  <a:t>cm </a:t>
                </a:r>
                <a:endParaRPr lang="en-GB" sz="2800" dirty="0"/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4810" y="4782034"/>
                <a:ext cx="3426345" cy="523220"/>
              </a:xfrm>
              <a:prstGeom prst="rect">
                <a:avLst/>
              </a:prstGeom>
              <a:blipFill>
                <a:blip r:embed="rId9"/>
                <a:stretch>
                  <a:fillRect l="-373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25"/>
          <p:cNvSpPr/>
          <p:nvPr/>
        </p:nvSpPr>
        <p:spPr>
          <a:xfrm>
            <a:off x="5148240" y="278173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99917" y="2777125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5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663619" y="4775669"/>
            <a:ext cx="351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?</a:t>
            </a:r>
            <a:endParaRPr lang="en-GB" sz="2800" dirty="0"/>
          </a:p>
        </p:txBody>
      </p:sp>
      <p:sp>
        <p:nvSpPr>
          <p:cNvPr id="29" name="Rectangle 28"/>
          <p:cNvSpPr/>
          <p:nvPr/>
        </p:nvSpPr>
        <p:spPr>
          <a:xfrm>
            <a:off x="2839308" y="3789327"/>
            <a:ext cx="13356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450 </a:t>
            </a:r>
            <a:r>
              <a:rPr lang="en-GB" sz="2800" dirty="0">
                <a:latin typeface="Calibri" panose="020F0502020204030204" pitchFamily="34" charset="0"/>
              </a:rPr>
              <a:t>cm </a:t>
            </a:r>
            <a:endParaRPr lang="en-GB" sz="2800" dirty="0"/>
          </a:p>
        </p:txBody>
      </p:sp>
      <p:sp>
        <p:nvSpPr>
          <p:cNvPr id="32" name="TextBox 31"/>
          <p:cNvSpPr txBox="1"/>
          <p:nvPr/>
        </p:nvSpPr>
        <p:spPr>
          <a:xfrm>
            <a:off x="7675676" y="5432645"/>
            <a:ext cx="559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122634" y="5432645"/>
            <a:ext cx="559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528801" y="5432645"/>
            <a:ext cx="559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7136062" y="4188206"/>
            <a:ext cx="360218" cy="4113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6887348" y="3844789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7496280" y="3901931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  <a:endParaRPr lang="en-GB" sz="28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3649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5" grpId="0"/>
      <p:bldP spid="11" grpId="0"/>
      <p:bldP spid="6" grpId="0"/>
      <p:bldP spid="6" grpId="1"/>
      <p:bldP spid="14" grpId="0"/>
      <p:bldP spid="18" grpId="0"/>
      <p:bldP spid="24" grpId="0"/>
      <p:bldP spid="26" grpId="0"/>
      <p:bldP spid="27" grpId="0"/>
      <p:bldP spid="28" grpId="0"/>
      <p:bldP spid="28" grpId="1"/>
      <p:bldP spid="29" grpId="0"/>
      <p:bldP spid="32" grpId="0"/>
      <p:bldP spid="33" grpId="0"/>
      <p:bldP spid="34" grpId="0"/>
      <p:bldP spid="30" grpId="0"/>
      <p:bldP spid="3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6|1.3|1.4|1.8|8.9|0.6|0.5|0.9|9.3|18.1|0.5|3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10.5|7|7.1|11.5|1.4|6.3|5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4.9|9.7|1.8|3.6|3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1|3.2|15|1.2|6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3.5|8.8|9.1|8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4.4|6.1|1.2|7.3|5.8|0.8|1.7|2.8|0.9|1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4|8.6|3|8.3|0.6|16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5.3|11.2|5.5|8.2|12.3|4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|17.5|7.7|6.5|17.6|22|33.2|1.2|1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7|5.8|5.9|13.8|12.6|17.4|1.4|7.5|6.9|5.3|6.1|4.6|5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15120</TotalTime>
  <Words>470</Words>
  <Application>Microsoft Office PowerPoint</Application>
  <PresentationFormat>On-screen Show (4:3)</PresentationFormat>
  <Paragraphs>111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questions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Allard BTP</cp:lastModifiedBy>
  <cp:revision>222</cp:revision>
  <dcterms:created xsi:type="dcterms:W3CDTF">2019-07-05T11:02:13Z</dcterms:created>
  <dcterms:modified xsi:type="dcterms:W3CDTF">2021-06-12T21:04:41Z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