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274"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343" autoAdjust="0"/>
  </p:normalViewPr>
  <p:slideViewPr>
    <p:cSldViewPr snapToGrid="0">
      <p:cViewPr varScale="1">
        <p:scale>
          <a:sx n="46" d="100"/>
          <a:sy n="46" d="100"/>
        </p:scale>
        <p:origin x="2346" y="4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EBE61AF-A1FD-441A-A77B-FDB2C8E5EC5C}"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3074590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EBE61AF-A1FD-441A-A77B-FDB2C8E5EC5C}"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142960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EBE61AF-A1FD-441A-A77B-FDB2C8E5EC5C}"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2622575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EBE61AF-A1FD-441A-A77B-FDB2C8E5EC5C}"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2364256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EBE61AF-A1FD-441A-A77B-FDB2C8E5EC5C}" type="datetimeFigureOut">
              <a:rPr lang="en-GB" smtClean="0"/>
              <a:t>05/01/2021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222655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BE61AF-A1FD-441A-A77B-FDB2C8E5EC5C}" type="datetimeFigureOut">
              <a:rPr lang="en-GB" smtClean="0"/>
              <a:t>05/01/2021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2167890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BE61AF-A1FD-441A-A77B-FDB2C8E5EC5C}" type="datetimeFigureOut">
              <a:rPr lang="en-GB" smtClean="0"/>
              <a:t>05/01/2021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3754732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CEBE61AF-A1FD-441A-A77B-FDB2C8E5EC5C}"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1758325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CEBE61AF-A1FD-441A-A77B-FDB2C8E5EC5C}"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32694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EBE61AF-A1FD-441A-A77B-FDB2C8E5EC5C}"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4037480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EBE61AF-A1FD-441A-A77B-FDB2C8E5EC5C}"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EE4624-F811-4931-81A5-5A69F4CC6140}" type="slidenum">
              <a:rPr lang="en-GB" smtClean="0"/>
              <a:t>‹#›</a:t>
            </a:fld>
            <a:endParaRPr lang="en-GB"/>
          </a:p>
        </p:txBody>
      </p:sp>
    </p:spTree>
    <p:extLst>
      <p:ext uri="{BB962C8B-B14F-4D97-AF65-F5344CB8AC3E}">
        <p14:creationId xmlns:p14="http://schemas.microsoft.com/office/powerpoint/2010/main" val="3394172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CEBE61AF-A1FD-441A-A77B-FDB2C8E5EC5C}" type="datetimeFigureOut">
              <a:rPr lang="en-GB" smtClean="0"/>
              <a:t>05/01/2021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AFEE4624-F811-4931-81A5-5A69F4CC6140}" type="slidenum">
              <a:rPr lang="en-GB" smtClean="0"/>
              <a:t>‹#›</a:t>
            </a:fld>
            <a:endParaRPr lang="en-GB"/>
          </a:p>
        </p:txBody>
      </p:sp>
    </p:spTree>
    <p:extLst>
      <p:ext uri="{BB962C8B-B14F-4D97-AF65-F5344CB8AC3E}">
        <p14:creationId xmlns:p14="http://schemas.microsoft.com/office/powerpoint/2010/main" val="40689103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952696"/>
            <a:ext cx="6858000" cy="9113789"/>
          </a:xfrm>
          <a:prstGeom prst="rect">
            <a:avLst/>
          </a:prstGeom>
        </p:spPr>
      </p:pic>
      <p:sp>
        <p:nvSpPr>
          <p:cNvPr id="3" name="TextBox 2"/>
          <p:cNvSpPr txBox="1"/>
          <p:nvPr/>
        </p:nvSpPr>
        <p:spPr>
          <a:xfrm>
            <a:off x="1520687" y="198783"/>
            <a:ext cx="6241774" cy="584775"/>
          </a:xfrm>
          <a:prstGeom prst="rect">
            <a:avLst/>
          </a:prstGeom>
          <a:noFill/>
        </p:spPr>
        <p:txBody>
          <a:bodyPr wrap="square" rtlCol="0">
            <a:spAutoFit/>
          </a:bodyPr>
          <a:lstStyle/>
          <a:p>
            <a:r>
              <a:rPr lang="en-GB" sz="3200" b="1" dirty="0" smtClean="0">
                <a:latin typeface="Twinkl Cursive Looped" panose="02000000000000000000" pitchFamily="2" charset="0"/>
              </a:rPr>
              <a:t>READ PAGE 3</a:t>
            </a:r>
            <a:endParaRPr lang="en-GB" sz="3200" b="1" dirty="0">
              <a:latin typeface="Twinkl Cursive Looped" panose="02000000000000000000" pitchFamily="2" charset="0"/>
            </a:endParaRPr>
          </a:p>
        </p:txBody>
      </p:sp>
    </p:spTree>
    <p:extLst>
      <p:ext uri="{BB962C8B-B14F-4D97-AF65-F5344CB8AC3E}">
        <p14:creationId xmlns:p14="http://schemas.microsoft.com/office/powerpoint/2010/main" val="2609798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0470" y="187036"/>
            <a:ext cx="6281530" cy="8710077"/>
          </a:xfrm>
          <a:prstGeom prst="rect">
            <a:avLst/>
          </a:prstGeom>
          <a:noFill/>
        </p:spPr>
        <p:txBody>
          <a:bodyPr wrap="square" rtlCol="0">
            <a:spAutoFit/>
          </a:bodyPr>
          <a:lstStyle/>
          <a:p>
            <a:r>
              <a:rPr lang="en-GB" sz="2000" dirty="0" smtClean="0">
                <a:latin typeface="Twinkl Cursive Looped" panose="02000000000000000000" pitchFamily="2" charset="0"/>
              </a:rPr>
              <a:t>What </a:t>
            </a:r>
            <a:r>
              <a:rPr lang="en-GB" sz="2000" dirty="0">
                <a:latin typeface="Twinkl Cursive Looped" panose="02000000000000000000" pitchFamily="2" charset="0"/>
              </a:rPr>
              <a:t>have </a:t>
            </a:r>
            <a:r>
              <a:rPr lang="en-GB" sz="2000" dirty="0" smtClean="0">
                <a:latin typeface="Twinkl Cursive Looped" panose="02000000000000000000" pitchFamily="2" charset="0"/>
              </a:rPr>
              <a:t>you </a:t>
            </a:r>
            <a:r>
              <a:rPr lang="en-GB" sz="2000" dirty="0">
                <a:latin typeface="Twinkl Cursive Looped" panose="02000000000000000000" pitchFamily="2" charset="0"/>
              </a:rPr>
              <a:t>noticed? </a:t>
            </a:r>
            <a:endParaRPr lang="en-GB" sz="2000" dirty="0" smtClean="0">
              <a:latin typeface="Twinkl Cursive Looped" panose="02000000000000000000" pitchFamily="2" charset="0"/>
            </a:endParaRPr>
          </a:p>
          <a:p>
            <a:r>
              <a:rPr lang="en-GB" sz="2000" dirty="0" smtClean="0">
                <a:latin typeface="Twinkl Cursive Looped" panose="02000000000000000000" pitchFamily="2" charset="0"/>
              </a:rPr>
              <a:t>What </a:t>
            </a:r>
            <a:r>
              <a:rPr lang="en-GB" sz="2000" dirty="0">
                <a:latin typeface="Twinkl Cursive Looped" panose="02000000000000000000" pitchFamily="2" charset="0"/>
              </a:rPr>
              <a:t>more have we learnt about </a:t>
            </a:r>
            <a:r>
              <a:rPr lang="en-GB" sz="2000" dirty="0" err="1">
                <a:latin typeface="Twinkl Cursive Looped" panose="02000000000000000000" pitchFamily="2" charset="0"/>
              </a:rPr>
              <a:t>Ug</a:t>
            </a:r>
            <a:r>
              <a:rPr lang="en-GB" sz="2000" dirty="0">
                <a:latin typeface="Twinkl Cursive Looped" panose="02000000000000000000" pitchFamily="2" charset="0"/>
              </a:rPr>
              <a:t>, his family and his community through the text and illustrations? </a:t>
            </a:r>
            <a:endParaRPr lang="en-GB" sz="2000" dirty="0" smtClean="0">
              <a:latin typeface="Twinkl Cursive Looped" panose="02000000000000000000" pitchFamily="2" charset="0"/>
            </a:endParaRPr>
          </a:p>
          <a:p>
            <a:r>
              <a:rPr lang="en-GB" sz="2000" dirty="0" smtClean="0">
                <a:latin typeface="Twinkl Cursive Looped" panose="02000000000000000000" pitchFamily="2" charset="0"/>
              </a:rPr>
              <a:t>Where </a:t>
            </a:r>
            <a:r>
              <a:rPr lang="en-GB" sz="2000" dirty="0">
                <a:latin typeface="Twinkl Cursive Looped" panose="02000000000000000000" pitchFamily="2" charset="0"/>
              </a:rPr>
              <a:t>is the humour in this page? </a:t>
            </a:r>
            <a:endParaRPr lang="en-GB" sz="2000" dirty="0" smtClean="0">
              <a:latin typeface="Twinkl Cursive Looped" panose="02000000000000000000" pitchFamily="2" charset="0"/>
            </a:endParaRPr>
          </a:p>
          <a:p>
            <a:r>
              <a:rPr lang="en-GB" sz="2000" dirty="0" smtClean="0">
                <a:latin typeface="Twinkl Cursive Looped" panose="02000000000000000000" pitchFamily="2" charset="0"/>
              </a:rPr>
              <a:t>How </a:t>
            </a:r>
            <a:r>
              <a:rPr lang="en-GB" sz="2000" dirty="0">
                <a:latin typeface="Twinkl Cursive Looped" panose="02000000000000000000" pitchFamily="2" charset="0"/>
              </a:rPr>
              <a:t>is it created? </a:t>
            </a:r>
          </a:p>
          <a:p>
            <a:r>
              <a:rPr lang="en-GB" sz="2000" dirty="0">
                <a:latin typeface="Twinkl Cursive Looped" panose="02000000000000000000" pitchFamily="2" charset="0"/>
              </a:rPr>
              <a:t>W</a:t>
            </a:r>
            <a:r>
              <a:rPr lang="en-GB" sz="2000" dirty="0" smtClean="0">
                <a:latin typeface="Twinkl Cursive Looped" panose="02000000000000000000" pitchFamily="2" charset="0"/>
              </a:rPr>
              <a:t>hat do we </a:t>
            </a:r>
            <a:r>
              <a:rPr lang="en-GB" sz="2000" dirty="0">
                <a:latin typeface="Twinkl Cursive Looped" panose="02000000000000000000" pitchFamily="2" charset="0"/>
              </a:rPr>
              <a:t>know so far about the </a:t>
            </a:r>
            <a:r>
              <a:rPr lang="en-GB" sz="2000" dirty="0" smtClean="0">
                <a:latin typeface="Twinkl Cursive Looped" panose="02000000000000000000" pitchFamily="2" charset="0"/>
              </a:rPr>
              <a:t>family</a:t>
            </a:r>
            <a:r>
              <a:rPr lang="en-GB" sz="2000" dirty="0">
                <a:latin typeface="Twinkl Cursive Looped" panose="02000000000000000000" pitchFamily="2" charset="0"/>
              </a:rPr>
              <a:t>?</a:t>
            </a:r>
            <a:endParaRPr lang="en-GB" sz="2000" dirty="0" smtClean="0">
              <a:latin typeface="Twinkl Cursive Looped" panose="02000000000000000000" pitchFamily="2" charset="0"/>
            </a:endParaRPr>
          </a:p>
          <a:p>
            <a:r>
              <a:rPr lang="en-GB" sz="2000" dirty="0" smtClean="0">
                <a:latin typeface="Twinkl Cursive Looped" panose="02000000000000000000" pitchFamily="2" charset="0"/>
              </a:rPr>
              <a:t>What </a:t>
            </a:r>
            <a:r>
              <a:rPr lang="en-GB" sz="2000" dirty="0">
                <a:latin typeface="Twinkl Cursive Looped" panose="02000000000000000000" pitchFamily="2" charset="0"/>
              </a:rPr>
              <a:t>words would </a:t>
            </a:r>
            <a:r>
              <a:rPr lang="en-GB" sz="2000" dirty="0" smtClean="0">
                <a:latin typeface="Twinkl Cursive Looped" panose="02000000000000000000" pitchFamily="2" charset="0"/>
              </a:rPr>
              <a:t>you</a:t>
            </a:r>
            <a:r>
              <a:rPr lang="en-GB" sz="2000" dirty="0" smtClean="0">
                <a:latin typeface="Twinkl Cursive Looped" panose="02000000000000000000" pitchFamily="2" charset="0"/>
              </a:rPr>
              <a:t> </a:t>
            </a:r>
            <a:r>
              <a:rPr lang="en-GB" sz="2000" dirty="0">
                <a:latin typeface="Twinkl Cursive Looped" panose="02000000000000000000" pitchFamily="2" charset="0"/>
              </a:rPr>
              <a:t>use to describe each family member and what behaviour, action or speech have </a:t>
            </a:r>
            <a:r>
              <a:rPr lang="en-GB" sz="2000" dirty="0" smtClean="0">
                <a:latin typeface="Twinkl Cursive Looped" panose="02000000000000000000" pitchFamily="2" charset="0"/>
              </a:rPr>
              <a:t>you</a:t>
            </a:r>
            <a:r>
              <a:rPr lang="en-GB" sz="2000" dirty="0" smtClean="0">
                <a:latin typeface="Twinkl Cursive Looped" panose="02000000000000000000" pitchFamily="2" charset="0"/>
              </a:rPr>
              <a:t> </a:t>
            </a:r>
            <a:r>
              <a:rPr lang="en-GB" sz="2000" dirty="0">
                <a:latin typeface="Twinkl Cursive Looped" panose="02000000000000000000" pitchFamily="2" charset="0"/>
              </a:rPr>
              <a:t>seen in the story that has led </a:t>
            </a:r>
            <a:r>
              <a:rPr lang="en-GB" sz="2000" dirty="0" smtClean="0">
                <a:latin typeface="Twinkl Cursive Looped" panose="02000000000000000000" pitchFamily="2" charset="0"/>
              </a:rPr>
              <a:t>you</a:t>
            </a:r>
            <a:r>
              <a:rPr lang="en-GB" sz="2000" dirty="0" smtClean="0">
                <a:latin typeface="Twinkl Cursive Looped" panose="02000000000000000000" pitchFamily="2" charset="0"/>
              </a:rPr>
              <a:t> </a:t>
            </a:r>
            <a:r>
              <a:rPr lang="en-GB" sz="2000" dirty="0">
                <a:latin typeface="Twinkl Cursive Looped" panose="02000000000000000000" pitchFamily="2" charset="0"/>
              </a:rPr>
              <a:t>to that perception? </a:t>
            </a:r>
          </a:p>
          <a:p>
            <a:endParaRPr lang="en-GB" sz="2400" b="1" dirty="0" smtClean="0">
              <a:latin typeface="Twinkl Cursive Looped" panose="02000000000000000000" pitchFamily="2" charset="0"/>
            </a:endParaRPr>
          </a:p>
          <a:p>
            <a:r>
              <a:rPr lang="en-GB" sz="2400" b="1" dirty="0" smtClean="0">
                <a:latin typeface="Twinkl Cursive Looped" panose="02000000000000000000" pitchFamily="2" charset="0"/>
              </a:rPr>
              <a:t>Friday 8</a:t>
            </a:r>
            <a:r>
              <a:rPr lang="en-GB" sz="2400" b="1" baseline="30000" dirty="0" smtClean="0">
                <a:latin typeface="Twinkl Cursive Looped" panose="02000000000000000000" pitchFamily="2" charset="0"/>
              </a:rPr>
              <a:t>th</a:t>
            </a:r>
            <a:r>
              <a:rPr lang="en-GB" sz="2400" b="1" dirty="0" smtClean="0">
                <a:latin typeface="Twinkl Cursive Looped" panose="02000000000000000000" pitchFamily="2" charset="0"/>
              </a:rPr>
              <a:t> January 2021</a:t>
            </a:r>
            <a:endParaRPr lang="en-GB" sz="2400" b="1" dirty="0">
              <a:latin typeface="Twinkl Cursive Looped" panose="02000000000000000000" pitchFamily="2" charset="0"/>
            </a:endParaRPr>
          </a:p>
          <a:p>
            <a:r>
              <a:rPr lang="en-GB" sz="2400" b="1" u="sng" dirty="0" smtClean="0">
                <a:latin typeface="Twinkl Cursive Looped" panose="02000000000000000000" pitchFamily="2" charset="0"/>
              </a:rPr>
              <a:t>Write a character description</a:t>
            </a:r>
          </a:p>
          <a:p>
            <a:endParaRPr lang="en-GB" sz="2400" dirty="0" smtClean="0">
              <a:latin typeface="Twinkl Cursive Looped" panose="02000000000000000000" pitchFamily="2" charset="0"/>
            </a:endParaRPr>
          </a:p>
          <a:p>
            <a:r>
              <a:rPr lang="en-GB" sz="2400" dirty="0" smtClean="0">
                <a:latin typeface="Twinkl Cursive Looped" panose="02000000000000000000" pitchFamily="2" charset="0"/>
              </a:rPr>
              <a:t>describe </a:t>
            </a:r>
            <a:r>
              <a:rPr lang="en-GB" sz="2400" dirty="0">
                <a:latin typeface="Twinkl Cursive Looped" panose="02000000000000000000" pitchFamily="2" charset="0"/>
              </a:rPr>
              <a:t>the character’s external characteristics, e.g. words that might be used to describe their appearance, phrases to describe interests, or talents, things that they do or the clothing they wear (they could also write down the type of things that they say or how they say </a:t>
            </a:r>
            <a:r>
              <a:rPr lang="en-GB" sz="2400" dirty="0" smtClean="0">
                <a:latin typeface="Twinkl Cursive Looped" panose="02000000000000000000" pitchFamily="2" charset="0"/>
              </a:rPr>
              <a:t>them)</a:t>
            </a:r>
          </a:p>
          <a:p>
            <a:endParaRPr lang="en-GB" sz="2400" dirty="0" smtClean="0">
              <a:latin typeface="Twinkl Cursive Looped" panose="02000000000000000000" pitchFamily="2" charset="0"/>
            </a:endParaRPr>
          </a:p>
          <a:p>
            <a:r>
              <a:rPr lang="en-GB" sz="2400" dirty="0" smtClean="0">
                <a:latin typeface="Twinkl Cursive Looped" panose="02000000000000000000" pitchFamily="2" charset="0"/>
              </a:rPr>
              <a:t>describe </a:t>
            </a:r>
            <a:r>
              <a:rPr lang="en-GB" sz="2400" dirty="0">
                <a:latin typeface="Twinkl Cursive Looped" panose="02000000000000000000" pitchFamily="2" charset="0"/>
              </a:rPr>
              <a:t>internal characteristics – words to describe the personality as well as thoughts and </a:t>
            </a:r>
            <a:r>
              <a:rPr lang="en-GB" sz="2400" dirty="0" smtClean="0">
                <a:latin typeface="Twinkl Cursive Looped" panose="02000000000000000000" pitchFamily="2" charset="0"/>
              </a:rPr>
              <a:t>feelings</a:t>
            </a:r>
            <a:endParaRPr lang="en-GB" sz="2400" dirty="0">
              <a:latin typeface="Twinkl Cursive Looped" panose="02000000000000000000" pitchFamily="2" charset="0"/>
            </a:endParaRPr>
          </a:p>
        </p:txBody>
      </p:sp>
    </p:spTree>
    <p:extLst>
      <p:ext uri="{BB962C8B-B14F-4D97-AF65-F5344CB8AC3E}">
        <p14:creationId xmlns:p14="http://schemas.microsoft.com/office/powerpoint/2010/main" val="41098388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TotalTime>
  <Words>158</Words>
  <Application>Microsoft Office PowerPoint</Application>
  <PresentationFormat>A4 Paper (210x297 mm)</PresentationFormat>
  <Paragraphs>14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Twinkl Cursive Looped</vt:lpstr>
      <vt:lpstr>Office Theme</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Allard BTP</dc:creator>
  <cp:lastModifiedBy>J Allard BTP</cp:lastModifiedBy>
  <cp:revision>7</cp:revision>
  <dcterms:created xsi:type="dcterms:W3CDTF">2020-12-28T23:02:06Z</dcterms:created>
  <dcterms:modified xsi:type="dcterms:W3CDTF">2021-01-05T21:11:28Z</dcterms:modified>
</cp:coreProperties>
</file>