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4" r:id="rId9"/>
    <p:sldId id="267" r:id="rId10"/>
  </p:sldIdLst>
  <p:sldSz cx="9144000" cy="6858000" type="screen4x3"/>
  <p:notesSz cx="6858000" cy="9144000"/>
  <p:embeddedFontLst>
    <p:embeddedFont>
      <p:font typeface="Twinkl" pitchFamily="2" charset="0"/>
      <p:regular r:id="rId13"/>
      <p:bold r:id="rId14"/>
    </p:embeddedFont>
    <p:embeddedFont>
      <p:font typeface="Twinkl SemiBold" pitchFamily="2" charset="0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kindergarten-usa/holidays-festivals-and-special-events-social-studies-steam-kindergarten-usa/diwali-holidays-festivals-and-special-events-kindergarten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kindergarten-usa/holidays-festivals-and-special-events-social-studies-steam-kindergarten-usa/diwali-holidays-festivals-and-special-events-kindergarten-usa" TargetMode="Externa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DD856EC-C3CB-44BF-B956-16157A63D30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0550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AB4BAB3-4703-45D3-BE89-D5F38DB2B5AC}"/>
              </a:ext>
            </a:extLst>
          </p:cNvPr>
          <p:cNvSpPr/>
          <p:nvPr/>
        </p:nvSpPr>
        <p:spPr>
          <a:xfrm>
            <a:off x="679450" y="1870075"/>
            <a:ext cx="3246438" cy="3905250"/>
          </a:xfrm>
          <a:prstGeom prst="rect">
            <a:avLst/>
          </a:prstGeom>
          <a:solidFill>
            <a:srgbClr val="289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5DE849-2F2B-4606-AF2F-F423AD70131C}"/>
              </a:ext>
            </a:extLst>
          </p:cNvPr>
          <p:cNvSpPr/>
          <p:nvPr/>
        </p:nvSpPr>
        <p:spPr>
          <a:xfrm>
            <a:off x="3925888" y="1870075"/>
            <a:ext cx="4529138" cy="39052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Are Rangoli Patterns?</a:t>
            </a:r>
            <a:endParaRPr lang="en-GB" altLang="en-US" sz="3600"/>
          </a:p>
        </p:txBody>
      </p:sp>
      <p:sp>
        <p:nvSpPr>
          <p:cNvPr id="10245" name="Content Placeholder 21"/>
          <p:cNvSpPr>
            <a:spLocks noGrp="1"/>
          </p:cNvSpPr>
          <p:nvPr>
            <p:ph idx="1"/>
          </p:nvPr>
        </p:nvSpPr>
        <p:spPr>
          <a:xfrm>
            <a:off x="3963989" y="3098006"/>
            <a:ext cx="4452937" cy="1449388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20000"/>
              </a:lnSpc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Do you know what these patterns are?</a:t>
            </a:r>
          </a:p>
          <a:p>
            <a:pPr algn="ctr" eaLnBrk="1" hangingPunct="1">
              <a:lnSpc>
                <a:spcPct val="120000"/>
              </a:lnSpc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Do you know what these 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patterns are used for?</a:t>
            </a:r>
          </a:p>
        </p:txBody>
      </p:sp>
      <p:pic>
        <p:nvPicPr>
          <p:cNvPr id="10246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85" y="4039057"/>
            <a:ext cx="1435195" cy="143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BB12634-73B1-452E-AF9F-F1837BEABADA}"/>
              </a:ext>
            </a:extLst>
          </p:cNvPr>
          <p:cNvSpPr/>
          <p:nvPr/>
        </p:nvSpPr>
        <p:spPr>
          <a:xfrm>
            <a:off x="3297238" y="1870075"/>
            <a:ext cx="334962" cy="328613"/>
          </a:xfrm>
          <a:prstGeom prst="rect">
            <a:avLst/>
          </a:prstGeom>
          <a:solidFill>
            <a:srgbClr val="289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9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715" y="4039057"/>
            <a:ext cx="1470972" cy="14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025" y="2052673"/>
            <a:ext cx="1753249" cy="1921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62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Where Might You See Rangoli Patterns?</a:t>
            </a:r>
            <a:endParaRPr lang="en-GB" altLang="en-US" sz="3200"/>
          </a:p>
        </p:txBody>
      </p:sp>
      <p:sp>
        <p:nvSpPr>
          <p:cNvPr id="11267" name="Content Placeholder 21"/>
          <p:cNvSpPr>
            <a:spLocks noGrp="1"/>
          </p:cNvSpPr>
          <p:nvPr>
            <p:ph idx="1"/>
          </p:nvPr>
        </p:nvSpPr>
        <p:spPr>
          <a:xfrm>
            <a:off x="710586" y="1412875"/>
            <a:ext cx="7722829" cy="841375"/>
          </a:xfrm>
        </p:spPr>
        <p:txBody>
          <a:bodyPr lIns="108000" tIns="108000" rIns="108000" bIns="108000">
            <a:normAutofit lnSpcReduction="10000"/>
          </a:bodyPr>
          <a:lstStyle/>
          <a:p>
            <a:pPr algn="ctr">
              <a:lnSpc>
                <a:spcPct val="120000"/>
              </a:lnSpc>
            </a:pPr>
            <a:r>
              <a:rPr lang="en-GB" dirty="0" err="1"/>
              <a:t>Rangoli</a:t>
            </a:r>
            <a:r>
              <a:rPr lang="en-GB" dirty="0"/>
              <a:t> patterns are bright patterns on the floor by the door </a:t>
            </a:r>
            <a:br>
              <a:rPr lang="en-GB" dirty="0"/>
            </a:br>
            <a:r>
              <a:rPr lang="en-GB" dirty="0"/>
              <a:t>to welcome visitors into homes during Diwali.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94" b="21799"/>
          <a:stretch>
            <a:fillRect/>
          </a:stretch>
        </p:blipFill>
        <p:spPr bwMode="auto">
          <a:xfrm>
            <a:off x="642938" y="4391025"/>
            <a:ext cx="7899400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7" r="6316"/>
          <a:stretch>
            <a:fillRect/>
          </a:stretch>
        </p:blipFill>
        <p:spPr bwMode="auto">
          <a:xfrm>
            <a:off x="6713538" y="2314575"/>
            <a:ext cx="18288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7" t="9489" r="9489" b="7027"/>
          <a:stretch>
            <a:fillRect/>
          </a:stretch>
        </p:blipFill>
        <p:spPr bwMode="auto">
          <a:xfrm>
            <a:off x="642938" y="2312988"/>
            <a:ext cx="2611437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675" y="2312988"/>
            <a:ext cx="3228975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368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Traditional Rangoli Patterns</a:t>
            </a:r>
            <a:endParaRPr lang="en-GB" altLang="en-US" sz="3600"/>
          </a:p>
        </p:txBody>
      </p:sp>
      <p:sp>
        <p:nvSpPr>
          <p:cNvPr id="12291" name="Content Placeholder 21"/>
          <p:cNvSpPr>
            <a:spLocks noGrp="1"/>
          </p:cNvSpPr>
          <p:nvPr>
            <p:ph idx="1"/>
          </p:nvPr>
        </p:nvSpPr>
        <p:spPr>
          <a:xfrm>
            <a:off x="750888" y="1314960"/>
            <a:ext cx="7620000" cy="1317116"/>
          </a:xfrm>
        </p:spPr>
        <p:txBody>
          <a:bodyPr lIns="108000" tIns="108000" rIns="108000" bIns="108000">
            <a:no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During the festival of Diwali, bright patterns are drawn on the floor to encourage the goddess Lakshmi to enter homes.</a:t>
            </a:r>
          </a:p>
          <a:p>
            <a:pPr algn="ctr" eaLnBrk="1" hangingPunct="1">
              <a:lnSpc>
                <a:spcPct val="120000"/>
              </a:lnSpc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Traditionally, they are made using rice, grains, flour, sand, or chalk. </a:t>
            </a:r>
          </a:p>
          <a:p>
            <a:pPr algn="ctr" eaLnBrk="1" hangingPunct="1">
              <a:lnSpc>
                <a:spcPct val="120000"/>
              </a:lnSpc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229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693988"/>
            <a:ext cx="4581525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" b="3049"/>
          <a:stretch>
            <a:fillRect/>
          </a:stretch>
        </p:blipFill>
        <p:spPr bwMode="auto">
          <a:xfrm>
            <a:off x="5430838" y="4235450"/>
            <a:ext cx="294005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8" y="2693988"/>
            <a:ext cx="2952750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9301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Which Shapes Are Used?</a:t>
            </a:r>
            <a:endParaRPr lang="en-GB" altLang="en-US" sz="3600"/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B9CB42FD-2C8A-4E74-BB1A-8137F6DA0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238" y="1406525"/>
            <a:ext cx="7620000" cy="463550"/>
          </a:xfrm>
        </p:spPr>
        <p:txBody>
          <a:bodyPr lIns="108000" tIns="108000" rIns="108000" bIns="108000"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cs typeface="+mn-cs"/>
              </a:rPr>
              <a:t>They are often square, rectangular, or circular.</a:t>
            </a:r>
          </a:p>
        </p:txBody>
      </p:sp>
      <p:pic>
        <p:nvPicPr>
          <p:cNvPr id="1331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91"/>
          <a:stretch>
            <a:fillRect/>
          </a:stretch>
        </p:blipFill>
        <p:spPr bwMode="auto">
          <a:xfrm>
            <a:off x="2620963" y="1870075"/>
            <a:ext cx="3892550" cy="39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49FE537E-C404-435E-BBCF-E7A1540FB788}"/>
              </a:ext>
            </a:extLst>
          </p:cNvPr>
          <p:cNvSpPr txBox="1">
            <a:spLocks/>
          </p:cNvSpPr>
          <p:nvPr/>
        </p:nvSpPr>
        <p:spPr>
          <a:xfrm>
            <a:off x="757238" y="5888038"/>
            <a:ext cx="7620000" cy="4635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108000" tIns="108000" rIns="108000" bIns="10800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shapes can you see in this pattern?</a:t>
            </a:r>
          </a:p>
        </p:txBody>
      </p:sp>
    </p:spTree>
    <p:extLst>
      <p:ext uri="{BB962C8B-B14F-4D97-AF65-F5344CB8AC3E}">
        <p14:creationId xmlns:p14="http://schemas.microsoft.com/office/powerpoint/2010/main" val="283047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A Range Of Rangoli Patterns</a:t>
            </a:r>
            <a:endParaRPr lang="en-GB" altLang="en-US" sz="3600"/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C1546C62-6D4D-4F7F-A628-2BDB3AFE5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238" y="1406525"/>
            <a:ext cx="7620000" cy="463550"/>
          </a:xfrm>
        </p:spPr>
        <p:txBody>
          <a:bodyPr lIns="108000" tIns="108000" rIns="108000" bIns="108000"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cs typeface="+mn-cs"/>
              </a:rPr>
              <a:t>They come in all shapes and sizes.</a:t>
            </a: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0" t="9831" r="21262" b="17070"/>
          <a:stretch>
            <a:fillRect/>
          </a:stretch>
        </p:blipFill>
        <p:spPr bwMode="auto">
          <a:xfrm>
            <a:off x="658813" y="4011613"/>
            <a:ext cx="23066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0" t="8737" r="5362" b="5243"/>
          <a:stretch>
            <a:fillRect/>
          </a:stretch>
        </p:blipFill>
        <p:spPr bwMode="auto">
          <a:xfrm>
            <a:off x="3040063" y="2051050"/>
            <a:ext cx="5478462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2051050"/>
            <a:ext cx="2306637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437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2" t="24384" r="6163" b="12073"/>
          <a:stretch>
            <a:fillRect/>
          </a:stretch>
        </p:blipFill>
        <p:spPr bwMode="auto">
          <a:xfrm>
            <a:off x="1607089" y="1662113"/>
            <a:ext cx="4283075" cy="435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" pitchFamily="2" charset="0"/>
              </a:rPr>
              <a:t>How Are They Created?</a:t>
            </a:r>
            <a:endParaRPr lang="en-GB" altLang="en-US" sz="3600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B7D1823-A1F6-4A4F-9CAA-B48EA7E9C17A}"/>
              </a:ext>
            </a:extLst>
          </p:cNvPr>
          <p:cNvSpPr/>
          <p:nvPr/>
        </p:nvSpPr>
        <p:spPr>
          <a:xfrm>
            <a:off x="3439064" y="3490913"/>
            <a:ext cx="650875" cy="65087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01A88C9-F5EA-4DD9-95BB-AB44C7705B4E}"/>
              </a:ext>
            </a:extLst>
          </p:cNvPr>
          <p:cNvSpPr/>
          <p:nvPr/>
        </p:nvSpPr>
        <p:spPr>
          <a:xfrm>
            <a:off x="2410364" y="2457450"/>
            <a:ext cx="650875" cy="65087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6F211E5-04F0-4F88-A166-9D3E81FFDDB1}"/>
              </a:ext>
            </a:extLst>
          </p:cNvPr>
          <p:cNvSpPr/>
          <p:nvPr/>
        </p:nvSpPr>
        <p:spPr>
          <a:xfrm>
            <a:off x="4485227" y="2457450"/>
            <a:ext cx="650875" cy="65087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47D8239-E287-4428-9F19-9ECF28C2AE8E}"/>
              </a:ext>
            </a:extLst>
          </p:cNvPr>
          <p:cNvSpPr/>
          <p:nvPr/>
        </p:nvSpPr>
        <p:spPr>
          <a:xfrm>
            <a:off x="2418302" y="4516438"/>
            <a:ext cx="650875" cy="65087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A1D4D2B-1D5F-4C3A-9608-18CE17F317B6}"/>
              </a:ext>
            </a:extLst>
          </p:cNvPr>
          <p:cNvSpPr/>
          <p:nvPr/>
        </p:nvSpPr>
        <p:spPr>
          <a:xfrm>
            <a:off x="4477289" y="4533900"/>
            <a:ext cx="650875" cy="65087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82A8E73E-7CB7-466E-A81F-A8867F960119}"/>
              </a:ext>
            </a:extLst>
          </p:cNvPr>
          <p:cNvSpPr/>
          <p:nvPr/>
        </p:nvSpPr>
        <p:spPr>
          <a:xfrm>
            <a:off x="3439064" y="55372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2D3022E2-56CC-4E8F-8696-2EEA30F0C869}"/>
              </a:ext>
            </a:extLst>
          </p:cNvPr>
          <p:cNvSpPr/>
          <p:nvPr/>
        </p:nvSpPr>
        <p:spPr>
          <a:xfrm rot="10800000">
            <a:off x="3423189" y="1755775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84817DE7-FDC1-4666-BABD-C5195840E603}"/>
              </a:ext>
            </a:extLst>
          </p:cNvPr>
          <p:cNvSpPr/>
          <p:nvPr/>
        </p:nvSpPr>
        <p:spPr>
          <a:xfrm rot="10800000">
            <a:off x="2400839" y="2087563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8785F702-21BA-42FB-8DB0-4FD4BF31028F}"/>
              </a:ext>
            </a:extLst>
          </p:cNvPr>
          <p:cNvSpPr/>
          <p:nvPr/>
        </p:nvSpPr>
        <p:spPr>
          <a:xfrm rot="10800000">
            <a:off x="4450302" y="2087563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4605CD8E-3BAB-4D45-842D-99BD25F3894F}"/>
              </a:ext>
            </a:extLst>
          </p:cNvPr>
          <p:cNvSpPr/>
          <p:nvPr/>
        </p:nvSpPr>
        <p:spPr>
          <a:xfrm>
            <a:off x="2392902" y="1747838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C152EF2B-5192-4EB1-90AF-7D2393AF68AE}"/>
              </a:ext>
            </a:extLst>
          </p:cNvPr>
          <p:cNvSpPr/>
          <p:nvPr/>
        </p:nvSpPr>
        <p:spPr>
          <a:xfrm>
            <a:off x="4443952" y="1747838"/>
            <a:ext cx="684212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E0612268-A517-4159-AA12-9FC3FCB0AE4B}"/>
              </a:ext>
            </a:extLst>
          </p:cNvPr>
          <p:cNvSpPr/>
          <p:nvPr/>
        </p:nvSpPr>
        <p:spPr>
          <a:xfrm rot="10800000">
            <a:off x="2400839" y="55245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92E4EEBB-0470-4D4D-A254-8319E3C39644}"/>
              </a:ext>
            </a:extLst>
          </p:cNvPr>
          <p:cNvSpPr/>
          <p:nvPr/>
        </p:nvSpPr>
        <p:spPr>
          <a:xfrm rot="10800000">
            <a:off x="4450302" y="55245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34B2438-BC77-4D81-9BA5-90185A42706D}"/>
              </a:ext>
            </a:extLst>
          </p:cNvPr>
          <p:cNvSpPr/>
          <p:nvPr/>
        </p:nvSpPr>
        <p:spPr>
          <a:xfrm>
            <a:off x="2392902" y="5184775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D7001ECE-E2E1-4E53-8597-3F6DE2A232E1}"/>
              </a:ext>
            </a:extLst>
          </p:cNvPr>
          <p:cNvSpPr/>
          <p:nvPr/>
        </p:nvSpPr>
        <p:spPr>
          <a:xfrm>
            <a:off x="4443952" y="5184775"/>
            <a:ext cx="684212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7C52E0C8-571C-46D4-BB33-FF7ACC789BC8}"/>
              </a:ext>
            </a:extLst>
          </p:cNvPr>
          <p:cNvSpPr/>
          <p:nvPr/>
        </p:nvSpPr>
        <p:spPr>
          <a:xfrm>
            <a:off x="4458239" y="31369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5B1A5675-99A6-4DD2-89DC-D062C14905B7}"/>
              </a:ext>
            </a:extLst>
          </p:cNvPr>
          <p:cNvSpPr/>
          <p:nvPr/>
        </p:nvSpPr>
        <p:spPr>
          <a:xfrm rot="10800000">
            <a:off x="4450302" y="417195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AE432225-6450-40A3-9BDA-9E7D293CD8EC}"/>
              </a:ext>
            </a:extLst>
          </p:cNvPr>
          <p:cNvSpPr/>
          <p:nvPr/>
        </p:nvSpPr>
        <p:spPr>
          <a:xfrm rot="5400000">
            <a:off x="4979733" y="3652044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87CBB236-9DC0-4731-9727-6175EB175DA9}"/>
              </a:ext>
            </a:extLst>
          </p:cNvPr>
          <p:cNvSpPr/>
          <p:nvPr/>
        </p:nvSpPr>
        <p:spPr>
          <a:xfrm rot="16200000">
            <a:off x="3936745" y="3652044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C16DF791-B106-46DC-A827-E3ECBE679DCE}"/>
              </a:ext>
            </a:extLst>
          </p:cNvPr>
          <p:cNvSpPr/>
          <p:nvPr/>
        </p:nvSpPr>
        <p:spPr>
          <a:xfrm>
            <a:off x="2386552" y="31369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771FA39-CF0C-43CA-AB6F-F81A5623E347}"/>
              </a:ext>
            </a:extLst>
          </p:cNvPr>
          <p:cNvSpPr/>
          <p:nvPr/>
        </p:nvSpPr>
        <p:spPr>
          <a:xfrm rot="10800000">
            <a:off x="2402427" y="4171950"/>
            <a:ext cx="684212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EF19C549-5CAE-498F-9F29-6B259FFFDB15}"/>
              </a:ext>
            </a:extLst>
          </p:cNvPr>
          <p:cNvSpPr/>
          <p:nvPr/>
        </p:nvSpPr>
        <p:spPr>
          <a:xfrm rot="5400000">
            <a:off x="2914395" y="3652044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CAD6A70A-1005-49BA-A0E7-41AB1302A33D}"/>
              </a:ext>
            </a:extLst>
          </p:cNvPr>
          <p:cNvSpPr/>
          <p:nvPr/>
        </p:nvSpPr>
        <p:spPr>
          <a:xfrm rot="16200000">
            <a:off x="1878552" y="36449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B10CA507-B5D6-40D4-8227-E8CABBD6D5B9}"/>
              </a:ext>
            </a:extLst>
          </p:cNvPr>
          <p:cNvSpPr/>
          <p:nvPr/>
        </p:nvSpPr>
        <p:spPr>
          <a:xfrm>
            <a:off x="3418427" y="210820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C4A0B484-1677-401A-9D3C-C8DCE57886B5}"/>
              </a:ext>
            </a:extLst>
          </p:cNvPr>
          <p:cNvSpPr/>
          <p:nvPr/>
        </p:nvSpPr>
        <p:spPr>
          <a:xfrm rot="10800000">
            <a:off x="3410489" y="3127375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2EFD34D7-27AD-4FDF-8145-6E9CD6FEA84A}"/>
              </a:ext>
            </a:extLst>
          </p:cNvPr>
          <p:cNvSpPr/>
          <p:nvPr/>
        </p:nvSpPr>
        <p:spPr>
          <a:xfrm rot="5400000">
            <a:off x="3937540" y="260826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FF84BD6C-3472-4ED6-A887-DBAF4A0DD3D0}"/>
              </a:ext>
            </a:extLst>
          </p:cNvPr>
          <p:cNvSpPr/>
          <p:nvPr/>
        </p:nvSpPr>
        <p:spPr>
          <a:xfrm rot="16200000">
            <a:off x="2902490" y="260826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14DB6669-CF6E-492A-9CCD-6C6A590AA92D}"/>
              </a:ext>
            </a:extLst>
          </p:cNvPr>
          <p:cNvSpPr/>
          <p:nvPr/>
        </p:nvSpPr>
        <p:spPr>
          <a:xfrm>
            <a:off x="3434302" y="4164013"/>
            <a:ext cx="684212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D13C4A3C-ACD3-49AC-B4F6-959F8ED1F882}"/>
              </a:ext>
            </a:extLst>
          </p:cNvPr>
          <p:cNvSpPr/>
          <p:nvPr/>
        </p:nvSpPr>
        <p:spPr>
          <a:xfrm rot="10800000">
            <a:off x="3426364" y="5191125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74E24AEB-E7C6-4EED-B106-5FDE1F69C93E}"/>
              </a:ext>
            </a:extLst>
          </p:cNvPr>
          <p:cNvSpPr/>
          <p:nvPr/>
        </p:nvSpPr>
        <p:spPr>
          <a:xfrm rot="5400000">
            <a:off x="3946270" y="4671219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Isosceles Triangle 46">
            <a:extLst>
              <a:ext uri="{FF2B5EF4-FFF2-40B4-BE49-F238E27FC236}">
                <a16:creationId xmlns:a16="http://schemas.microsoft.com/office/drawing/2014/main" id="{077B4BF0-F039-4FE1-8856-303F9709E312}"/>
              </a:ext>
            </a:extLst>
          </p:cNvPr>
          <p:cNvSpPr/>
          <p:nvPr/>
        </p:nvSpPr>
        <p:spPr>
          <a:xfrm rot="16200000">
            <a:off x="2911220" y="4671219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Isosceles Triangle 51">
            <a:extLst>
              <a:ext uri="{FF2B5EF4-FFF2-40B4-BE49-F238E27FC236}">
                <a16:creationId xmlns:a16="http://schemas.microsoft.com/office/drawing/2014/main" id="{354BA301-7103-4C93-8E0A-25346C6BDB18}"/>
              </a:ext>
            </a:extLst>
          </p:cNvPr>
          <p:cNvSpPr/>
          <p:nvPr/>
        </p:nvSpPr>
        <p:spPr>
          <a:xfrm rot="16200000">
            <a:off x="5308345" y="3652044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Isosceles Triangle 52">
            <a:extLst>
              <a:ext uri="{FF2B5EF4-FFF2-40B4-BE49-F238E27FC236}">
                <a16:creationId xmlns:a16="http://schemas.microsoft.com/office/drawing/2014/main" id="{09AD9660-0D41-4EE9-AAC6-5FC013EFED4C}"/>
              </a:ext>
            </a:extLst>
          </p:cNvPr>
          <p:cNvSpPr/>
          <p:nvPr/>
        </p:nvSpPr>
        <p:spPr>
          <a:xfrm rot="16200000">
            <a:off x="4974177" y="262255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CC1E07BC-4843-4509-A7E8-89E3F85F6F92}"/>
              </a:ext>
            </a:extLst>
          </p:cNvPr>
          <p:cNvSpPr/>
          <p:nvPr/>
        </p:nvSpPr>
        <p:spPr>
          <a:xfrm rot="5400000">
            <a:off x="5328190" y="2622550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Isosceles Triangle 56">
            <a:extLst>
              <a:ext uri="{FF2B5EF4-FFF2-40B4-BE49-F238E27FC236}">
                <a16:creationId xmlns:a16="http://schemas.microsoft.com/office/drawing/2014/main" id="{F0CFF600-1427-47BE-8893-5D1D303CFF3F}"/>
              </a:ext>
            </a:extLst>
          </p:cNvPr>
          <p:cNvSpPr/>
          <p:nvPr/>
        </p:nvSpPr>
        <p:spPr>
          <a:xfrm rot="16200000">
            <a:off x="4974177" y="467836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CC38DE43-2016-4467-B888-4B03A77D65E3}"/>
              </a:ext>
            </a:extLst>
          </p:cNvPr>
          <p:cNvSpPr/>
          <p:nvPr/>
        </p:nvSpPr>
        <p:spPr>
          <a:xfrm rot="5400000">
            <a:off x="5328190" y="467836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Isosceles Triangle 58">
            <a:extLst>
              <a:ext uri="{FF2B5EF4-FFF2-40B4-BE49-F238E27FC236}">
                <a16:creationId xmlns:a16="http://schemas.microsoft.com/office/drawing/2014/main" id="{51C94DDE-A95A-4F18-AF15-554BBF2FA974}"/>
              </a:ext>
            </a:extLst>
          </p:cNvPr>
          <p:cNvSpPr/>
          <p:nvPr/>
        </p:nvSpPr>
        <p:spPr>
          <a:xfrm rot="16200000">
            <a:off x="1535652" y="467836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5A293804-C276-44AE-8D9B-384CD580D39E}"/>
              </a:ext>
            </a:extLst>
          </p:cNvPr>
          <p:cNvSpPr/>
          <p:nvPr/>
        </p:nvSpPr>
        <p:spPr>
          <a:xfrm rot="5400000">
            <a:off x="1889665" y="467836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1" name="Isosceles Triangle 60">
            <a:extLst>
              <a:ext uri="{FF2B5EF4-FFF2-40B4-BE49-F238E27FC236}">
                <a16:creationId xmlns:a16="http://schemas.microsoft.com/office/drawing/2014/main" id="{25F7F455-C736-4F65-9D9E-04B3B8A66ECC}"/>
              </a:ext>
            </a:extLst>
          </p:cNvPr>
          <p:cNvSpPr/>
          <p:nvPr/>
        </p:nvSpPr>
        <p:spPr>
          <a:xfrm rot="16200000">
            <a:off x="1535652" y="261461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Isosceles Triangle 61">
            <a:extLst>
              <a:ext uri="{FF2B5EF4-FFF2-40B4-BE49-F238E27FC236}">
                <a16:creationId xmlns:a16="http://schemas.microsoft.com/office/drawing/2014/main" id="{C050DF64-F469-4DD5-AD19-059D03E4381D}"/>
              </a:ext>
            </a:extLst>
          </p:cNvPr>
          <p:cNvSpPr/>
          <p:nvPr/>
        </p:nvSpPr>
        <p:spPr>
          <a:xfrm rot="5400000">
            <a:off x="1889665" y="2614612"/>
            <a:ext cx="685800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4BA8462-6479-4B22-A350-5654ABEDA739}"/>
              </a:ext>
            </a:extLst>
          </p:cNvPr>
          <p:cNvSpPr/>
          <p:nvPr/>
        </p:nvSpPr>
        <p:spPr>
          <a:xfrm rot="18898658">
            <a:off x="3783552" y="5038725"/>
            <a:ext cx="1181100" cy="4826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69F274F-85C6-445C-A2AA-636F726FABFB}"/>
              </a:ext>
            </a:extLst>
          </p:cNvPr>
          <p:cNvSpPr/>
          <p:nvPr/>
        </p:nvSpPr>
        <p:spPr>
          <a:xfrm rot="18898658">
            <a:off x="4648739" y="4181475"/>
            <a:ext cx="1181100" cy="4826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CB83B89-8583-4FB4-B7E8-F81C588C16CA}"/>
              </a:ext>
            </a:extLst>
          </p:cNvPr>
          <p:cNvSpPr/>
          <p:nvPr/>
        </p:nvSpPr>
        <p:spPr>
          <a:xfrm rot="18898658">
            <a:off x="1712658" y="2982119"/>
            <a:ext cx="1181100" cy="48101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DB92AB24-5BED-43B8-AA72-A4564EE4DD01}"/>
              </a:ext>
            </a:extLst>
          </p:cNvPr>
          <p:cNvSpPr/>
          <p:nvPr/>
        </p:nvSpPr>
        <p:spPr>
          <a:xfrm rot="18940300">
            <a:off x="2578639" y="2108200"/>
            <a:ext cx="1181100" cy="4826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5EBD5E2-8F8D-440C-B2C3-0F7FD04379C1}"/>
              </a:ext>
            </a:extLst>
          </p:cNvPr>
          <p:cNvSpPr/>
          <p:nvPr/>
        </p:nvSpPr>
        <p:spPr>
          <a:xfrm rot="13458363">
            <a:off x="3756564" y="2098675"/>
            <a:ext cx="1181100" cy="4826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BF13E66-F297-4A94-8234-16E9DCEC5116}"/>
              </a:ext>
            </a:extLst>
          </p:cNvPr>
          <p:cNvSpPr/>
          <p:nvPr/>
        </p:nvSpPr>
        <p:spPr>
          <a:xfrm rot="13458363">
            <a:off x="4667789" y="3009900"/>
            <a:ext cx="1181100" cy="48101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0E9F8B4-E7E5-4743-AF3D-E747551AEB03}"/>
              </a:ext>
            </a:extLst>
          </p:cNvPr>
          <p:cNvSpPr/>
          <p:nvPr/>
        </p:nvSpPr>
        <p:spPr>
          <a:xfrm rot="13458363">
            <a:off x="1707102" y="4148138"/>
            <a:ext cx="1181100" cy="4826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FDC32AD-B122-45A8-945F-660141232FF7}"/>
              </a:ext>
            </a:extLst>
          </p:cNvPr>
          <p:cNvSpPr/>
          <p:nvPr/>
        </p:nvSpPr>
        <p:spPr>
          <a:xfrm rot="13556187">
            <a:off x="2609596" y="5050631"/>
            <a:ext cx="1181100" cy="48101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FF7F5DB-A356-471F-8056-A3411ECA8C5A}"/>
              </a:ext>
            </a:extLst>
          </p:cNvPr>
          <p:cNvSpPr/>
          <p:nvPr/>
        </p:nvSpPr>
        <p:spPr>
          <a:xfrm>
            <a:off x="4458239" y="3479800"/>
            <a:ext cx="669925" cy="684213"/>
          </a:xfrm>
          <a:prstGeom prst="rect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0EF142E-EBEB-469B-A0DD-4F042CA467C1}"/>
              </a:ext>
            </a:extLst>
          </p:cNvPr>
          <p:cNvSpPr/>
          <p:nvPr/>
        </p:nvSpPr>
        <p:spPr>
          <a:xfrm>
            <a:off x="3427952" y="2455863"/>
            <a:ext cx="671512" cy="665162"/>
          </a:xfrm>
          <a:prstGeom prst="rect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02F032C-C604-4B4D-8CE7-85B210D4DB56}"/>
              </a:ext>
            </a:extLst>
          </p:cNvPr>
          <p:cNvSpPr/>
          <p:nvPr/>
        </p:nvSpPr>
        <p:spPr>
          <a:xfrm>
            <a:off x="2402427" y="3479800"/>
            <a:ext cx="669925" cy="669925"/>
          </a:xfrm>
          <a:prstGeom prst="rect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4D9E96F-2510-4A73-ABA7-4612B536FCD0}"/>
              </a:ext>
            </a:extLst>
          </p:cNvPr>
          <p:cNvSpPr/>
          <p:nvPr/>
        </p:nvSpPr>
        <p:spPr>
          <a:xfrm>
            <a:off x="3435889" y="4503738"/>
            <a:ext cx="669925" cy="677862"/>
          </a:xfrm>
          <a:prstGeom prst="rect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9" name="Freeform 78">
            <a:extLst>
              <a:ext uri="{FF2B5EF4-FFF2-40B4-BE49-F238E27FC236}">
                <a16:creationId xmlns:a16="http://schemas.microsoft.com/office/drawing/2014/main" id="{B1717A83-EE05-419C-818A-202B424DC9CD}"/>
              </a:ext>
            </a:extLst>
          </p:cNvPr>
          <p:cNvSpPr/>
          <p:nvPr/>
        </p:nvSpPr>
        <p:spPr>
          <a:xfrm rot="2716490">
            <a:off x="5305171" y="1640681"/>
            <a:ext cx="519112" cy="746125"/>
          </a:xfrm>
          <a:custGeom>
            <a:avLst/>
            <a:gdLst>
              <a:gd name="connsiteX0" fmla="*/ 261092 w 519930"/>
              <a:gd name="connsiteY0" fmla="*/ 0 h 745337"/>
              <a:gd name="connsiteX1" fmla="*/ 510064 w 519930"/>
              <a:gd name="connsiteY1" fmla="*/ 261691 h 745337"/>
              <a:gd name="connsiteX2" fmla="*/ 519930 w 519930"/>
              <a:gd name="connsiteY2" fmla="*/ 261691 h 745337"/>
              <a:gd name="connsiteX3" fmla="*/ 519930 w 519930"/>
              <a:gd name="connsiteY3" fmla="*/ 745337 h 745337"/>
              <a:gd name="connsiteX4" fmla="*/ 5434 w 519930"/>
              <a:gd name="connsiteY4" fmla="*/ 745337 h 745337"/>
              <a:gd name="connsiteX5" fmla="*/ 5434 w 519930"/>
              <a:gd name="connsiteY5" fmla="*/ 269243 h 745337"/>
              <a:gd name="connsiteX6" fmla="*/ 0 w 519930"/>
              <a:gd name="connsiteY6" fmla="*/ 269217 h 745337"/>
              <a:gd name="connsiteX7" fmla="*/ 5434 w 519930"/>
              <a:gd name="connsiteY7" fmla="*/ 263614 h 745337"/>
              <a:gd name="connsiteX8" fmla="*/ 5434 w 519930"/>
              <a:gd name="connsiteY8" fmla="*/ 261691 h 745337"/>
              <a:gd name="connsiteX9" fmla="*/ 7299 w 519930"/>
              <a:gd name="connsiteY9" fmla="*/ 261691 h 74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9930" h="745337">
                <a:moveTo>
                  <a:pt x="261092" y="0"/>
                </a:moveTo>
                <a:lnTo>
                  <a:pt x="510064" y="261691"/>
                </a:lnTo>
                <a:lnTo>
                  <a:pt x="519930" y="261691"/>
                </a:lnTo>
                <a:lnTo>
                  <a:pt x="519930" y="745337"/>
                </a:lnTo>
                <a:lnTo>
                  <a:pt x="5434" y="745337"/>
                </a:lnTo>
                <a:lnTo>
                  <a:pt x="5434" y="269243"/>
                </a:lnTo>
                <a:lnTo>
                  <a:pt x="0" y="269217"/>
                </a:lnTo>
                <a:lnTo>
                  <a:pt x="5434" y="263614"/>
                </a:lnTo>
                <a:lnTo>
                  <a:pt x="5434" y="261691"/>
                </a:lnTo>
                <a:lnTo>
                  <a:pt x="7299" y="261691"/>
                </a:lnTo>
                <a:close/>
              </a:path>
            </a:pathLst>
          </a:custGeom>
          <a:solidFill>
            <a:srgbClr val="2898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0" name="Freeform 79">
            <a:extLst>
              <a:ext uri="{FF2B5EF4-FFF2-40B4-BE49-F238E27FC236}">
                <a16:creationId xmlns:a16="http://schemas.microsoft.com/office/drawing/2014/main" id="{0C432D4D-A5FF-40A4-89A2-2A24762587DE}"/>
              </a:ext>
            </a:extLst>
          </p:cNvPr>
          <p:cNvSpPr/>
          <p:nvPr/>
        </p:nvSpPr>
        <p:spPr>
          <a:xfrm rot="18874556">
            <a:off x="1688846" y="1659731"/>
            <a:ext cx="520700" cy="744537"/>
          </a:xfrm>
          <a:custGeom>
            <a:avLst/>
            <a:gdLst>
              <a:gd name="connsiteX0" fmla="*/ 261092 w 519930"/>
              <a:gd name="connsiteY0" fmla="*/ 0 h 745337"/>
              <a:gd name="connsiteX1" fmla="*/ 510064 w 519930"/>
              <a:gd name="connsiteY1" fmla="*/ 261691 h 745337"/>
              <a:gd name="connsiteX2" fmla="*/ 519930 w 519930"/>
              <a:gd name="connsiteY2" fmla="*/ 261691 h 745337"/>
              <a:gd name="connsiteX3" fmla="*/ 519930 w 519930"/>
              <a:gd name="connsiteY3" fmla="*/ 745337 h 745337"/>
              <a:gd name="connsiteX4" fmla="*/ 5434 w 519930"/>
              <a:gd name="connsiteY4" fmla="*/ 745337 h 745337"/>
              <a:gd name="connsiteX5" fmla="*/ 5434 w 519930"/>
              <a:gd name="connsiteY5" fmla="*/ 269243 h 745337"/>
              <a:gd name="connsiteX6" fmla="*/ 0 w 519930"/>
              <a:gd name="connsiteY6" fmla="*/ 269217 h 745337"/>
              <a:gd name="connsiteX7" fmla="*/ 5434 w 519930"/>
              <a:gd name="connsiteY7" fmla="*/ 263614 h 745337"/>
              <a:gd name="connsiteX8" fmla="*/ 5434 w 519930"/>
              <a:gd name="connsiteY8" fmla="*/ 261691 h 745337"/>
              <a:gd name="connsiteX9" fmla="*/ 7299 w 519930"/>
              <a:gd name="connsiteY9" fmla="*/ 261691 h 74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9930" h="745337">
                <a:moveTo>
                  <a:pt x="261092" y="0"/>
                </a:moveTo>
                <a:lnTo>
                  <a:pt x="510064" y="261691"/>
                </a:lnTo>
                <a:lnTo>
                  <a:pt x="519930" y="261691"/>
                </a:lnTo>
                <a:lnTo>
                  <a:pt x="519930" y="745337"/>
                </a:lnTo>
                <a:lnTo>
                  <a:pt x="5434" y="745337"/>
                </a:lnTo>
                <a:lnTo>
                  <a:pt x="5434" y="269243"/>
                </a:lnTo>
                <a:lnTo>
                  <a:pt x="0" y="269217"/>
                </a:lnTo>
                <a:lnTo>
                  <a:pt x="5434" y="263614"/>
                </a:lnTo>
                <a:lnTo>
                  <a:pt x="5434" y="261691"/>
                </a:lnTo>
                <a:lnTo>
                  <a:pt x="7299" y="261691"/>
                </a:lnTo>
                <a:close/>
              </a:path>
            </a:pathLst>
          </a:custGeom>
          <a:solidFill>
            <a:srgbClr val="2898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" name="Freeform 80">
            <a:extLst>
              <a:ext uri="{FF2B5EF4-FFF2-40B4-BE49-F238E27FC236}">
                <a16:creationId xmlns:a16="http://schemas.microsoft.com/office/drawing/2014/main" id="{1E8E88F1-7575-4321-9973-5159E1980CC5}"/>
              </a:ext>
            </a:extLst>
          </p:cNvPr>
          <p:cNvSpPr/>
          <p:nvPr/>
        </p:nvSpPr>
        <p:spPr>
          <a:xfrm rot="8100000">
            <a:off x="5315489" y="5267325"/>
            <a:ext cx="519113" cy="744538"/>
          </a:xfrm>
          <a:custGeom>
            <a:avLst/>
            <a:gdLst>
              <a:gd name="connsiteX0" fmla="*/ 261092 w 519930"/>
              <a:gd name="connsiteY0" fmla="*/ 0 h 745337"/>
              <a:gd name="connsiteX1" fmla="*/ 510064 w 519930"/>
              <a:gd name="connsiteY1" fmla="*/ 261691 h 745337"/>
              <a:gd name="connsiteX2" fmla="*/ 519930 w 519930"/>
              <a:gd name="connsiteY2" fmla="*/ 261691 h 745337"/>
              <a:gd name="connsiteX3" fmla="*/ 519930 w 519930"/>
              <a:gd name="connsiteY3" fmla="*/ 745337 h 745337"/>
              <a:gd name="connsiteX4" fmla="*/ 5434 w 519930"/>
              <a:gd name="connsiteY4" fmla="*/ 745337 h 745337"/>
              <a:gd name="connsiteX5" fmla="*/ 5434 w 519930"/>
              <a:gd name="connsiteY5" fmla="*/ 269243 h 745337"/>
              <a:gd name="connsiteX6" fmla="*/ 0 w 519930"/>
              <a:gd name="connsiteY6" fmla="*/ 269217 h 745337"/>
              <a:gd name="connsiteX7" fmla="*/ 5434 w 519930"/>
              <a:gd name="connsiteY7" fmla="*/ 263614 h 745337"/>
              <a:gd name="connsiteX8" fmla="*/ 5434 w 519930"/>
              <a:gd name="connsiteY8" fmla="*/ 261691 h 745337"/>
              <a:gd name="connsiteX9" fmla="*/ 7299 w 519930"/>
              <a:gd name="connsiteY9" fmla="*/ 261691 h 74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9930" h="745337">
                <a:moveTo>
                  <a:pt x="261092" y="0"/>
                </a:moveTo>
                <a:lnTo>
                  <a:pt x="510064" y="261691"/>
                </a:lnTo>
                <a:lnTo>
                  <a:pt x="519930" y="261691"/>
                </a:lnTo>
                <a:lnTo>
                  <a:pt x="519930" y="745337"/>
                </a:lnTo>
                <a:lnTo>
                  <a:pt x="5434" y="745337"/>
                </a:lnTo>
                <a:lnTo>
                  <a:pt x="5434" y="269243"/>
                </a:lnTo>
                <a:lnTo>
                  <a:pt x="0" y="269217"/>
                </a:lnTo>
                <a:lnTo>
                  <a:pt x="5434" y="263614"/>
                </a:lnTo>
                <a:lnTo>
                  <a:pt x="5434" y="261691"/>
                </a:lnTo>
                <a:lnTo>
                  <a:pt x="7299" y="261691"/>
                </a:lnTo>
                <a:close/>
              </a:path>
            </a:pathLst>
          </a:custGeom>
          <a:solidFill>
            <a:srgbClr val="2898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2" name="Freeform 81">
            <a:extLst>
              <a:ext uri="{FF2B5EF4-FFF2-40B4-BE49-F238E27FC236}">
                <a16:creationId xmlns:a16="http://schemas.microsoft.com/office/drawing/2014/main" id="{684E252A-4E98-4BD1-87D2-7B598EDC2224}"/>
              </a:ext>
            </a:extLst>
          </p:cNvPr>
          <p:cNvSpPr/>
          <p:nvPr/>
        </p:nvSpPr>
        <p:spPr>
          <a:xfrm rot="13500000">
            <a:off x="1696784" y="5266531"/>
            <a:ext cx="519112" cy="746125"/>
          </a:xfrm>
          <a:custGeom>
            <a:avLst/>
            <a:gdLst>
              <a:gd name="connsiteX0" fmla="*/ 261092 w 519930"/>
              <a:gd name="connsiteY0" fmla="*/ 0 h 745337"/>
              <a:gd name="connsiteX1" fmla="*/ 510064 w 519930"/>
              <a:gd name="connsiteY1" fmla="*/ 261691 h 745337"/>
              <a:gd name="connsiteX2" fmla="*/ 519930 w 519930"/>
              <a:gd name="connsiteY2" fmla="*/ 261691 h 745337"/>
              <a:gd name="connsiteX3" fmla="*/ 519930 w 519930"/>
              <a:gd name="connsiteY3" fmla="*/ 745337 h 745337"/>
              <a:gd name="connsiteX4" fmla="*/ 5434 w 519930"/>
              <a:gd name="connsiteY4" fmla="*/ 745337 h 745337"/>
              <a:gd name="connsiteX5" fmla="*/ 5434 w 519930"/>
              <a:gd name="connsiteY5" fmla="*/ 269243 h 745337"/>
              <a:gd name="connsiteX6" fmla="*/ 0 w 519930"/>
              <a:gd name="connsiteY6" fmla="*/ 269217 h 745337"/>
              <a:gd name="connsiteX7" fmla="*/ 5434 w 519930"/>
              <a:gd name="connsiteY7" fmla="*/ 263614 h 745337"/>
              <a:gd name="connsiteX8" fmla="*/ 5434 w 519930"/>
              <a:gd name="connsiteY8" fmla="*/ 261691 h 745337"/>
              <a:gd name="connsiteX9" fmla="*/ 7299 w 519930"/>
              <a:gd name="connsiteY9" fmla="*/ 261691 h 74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9930" h="745337">
                <a:moveTo>
                  <a:pt x="261092" y="0"/>
                </a:moveTo>
                <a:lnTo>
                  <a:pt x="510064" y="261691"/>
                </a:lnTo>
                <a:lnTo>
                  <a:pt x="519930" y="261691"/>
                </a:lnTo>
                <a:lnTo>
                  <a:pt x="519930" y="745337"/>
                </a:lnTo>
                <a:lnTo>
                  <a:pt x="5434" y="745337"/>
                </a:lnTo>
                <a:lnTo>
                  <a:pt x="5434" y="269243"/>
                </a:lnTo>
                <a:lnTo>
                  <a:pt x="0" y="269217"/>
                </a:lnTo>
                <a:lnTo>
                  <a:pt x="5434" y="263614"/>
                </a:lnTo>
                <a:lnTo>
                  <a:pt x="5434" y="261691"/>
                </a:lnTo>
                <a:lnTo>
                  <a:pt x="7299" y="261691"/>
                </a:lnTo>
                <a:close/>
              </a:path>
            </a:pathLst>
          </a:custGeom>
          <a:solidFill>
            <a:srgbClr val="2898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3" name="Content Placeholder 1"/>
          <p:cNvSpPr>
            <a:spLocks/>
          </p:cNvSpPr>
          <p:nvPr/>
        </p:nvSpPr>
        <p:spPr bwMode="auto">
          <a:xfrm>
            <a:off x="6131464" y="1716867"/>
            <a:ext cx="1560513" cy="9128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700" dirty="0"/>
              <a:t>Shapes have at least one line of </a:t>
            </a:r>
            <a:r>
              <a:rPr lang="en-GB" altLang="en-US" sz="1700" b="1" dirty="0">
                <a:hlinkClick r:id="rId3" action="ppaction://hlinksldjump"/>
              </a:rPr>
              <a:t>symmetry</a:t>
            </a:r>
            <a:r>
              <a:rPr lang="en-GB" altLang="en-US" sz="1700" dirty="0"/>
              <a:t>.</a:t>
            </a:r>
          </a:p>
        </p:txBody>
      </p: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6D5B8C88-AB55-4757-8A51-7930F6F6F7A4}"/>
              </a:ext>
            </a:extLst>
          </p:cNvPr>
          <p:cNvSpPr/>
          <p:nvPr/>
        </p:nvSpPr>
        <p:spPr>
          <a:xfrm rot="5400000">
            <a:off x="1552320" y="3652044"/>
            <a:ext cx="684213" cy="339725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C76937D9-728B-427C-B53B-75B11C9BC131}"/>
              </a:ext>
            </a:extLst>
          </p:cNvPr>
          <p:cNvCxnSpPr>
            <a:cxnSpLocks/>
          </p:cNvCxnSpPr>
          <p:nvPr/>
        </p:nvCxnSpPr>
        <p:spPr>
          <a:xfrm>
            <a:off x="3748627" y="1662113"/>
            <a:ext cx="0" cy="4357687"/>
          </a:xfrm>
          <a:prstGeom prst="line">
            <a:avLst/>
          </a:prstGeom>
          <a:ln w="38100">
            <a:solidFill>
              <a:srgbClr val="18A0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153CB81A-36EF-4E90-974B-F233AC2329F1}"/>
              </a:ext>
            </a:extLst>
          </p:cNvPr>
          <p:cNvCxnSpPr/>
          <p:nvPr/>
        </p:nvCxnSpPr>
        <p:spPr>
          <a:xfrm>
            <a:off x="1607089" y="3825875"/>
            <a:ext cx="4283075" cy="0"/>
          </a:xfrm>
          <a:prstGeom prst="line">
            <a:avLst/>
          </a:prstGeom>
          <a:ln w="38100">
            <a:solidFill>
              <a:srgbClr val="18A0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5C83DF3C-0D51-4341-B1AA-786A2596C946}"/>
              </a:ext>
            </a:extLst>
          </p:cNvPr>
          <p:cNvCxnSpPr>
            <a:cxnSpLocks/>
          </p:cNvCxnSpPr>
          <p:nvPr/>
        </p:nvCxnSpPr>
        <p:spPr>
          <a:xfrm>
            <a:off x="1694402" y="1760538"/>
            <a:ext cx="4152900" cy="4133850"/>
          </a:xfrm>
          <a:prstGeom prst="line">
            <a:avLst/>
          </a:prstGeom>
          <a:ln w="38100">
            <a:solidFill>
              <a:srgbClr val="18A0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3103732-6528-41DC-9B7C-4468D2CC4CA4}"/>
              </a:ext>
            </a:extLst>
          </p:cNvPr>
          <p:cNvCxnSpPr/>
          <p:nvPr/>
        </p:nvCxnSpPr>
        <p:spPr>
          <a:xfrm flipH="1">
            <a:off x="1702339" y="1744663"/>
            <a:ext cx="4127500" cy="4140200"/>
          </a:xfrm>
          <a:prstGeom prst="line">
            <a:avLst/>
          </a:prstGeom>
          <a:ln w="38100">
            <a:solidFill>
              <a:srgbClr val="18A0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Content Placeholder 1"/>
          <p:cNvSpPr>
            <a:spLocks/>
          </p:cNvSpPr>
          <p:nvPr/>
        </p:nvSpPr>
        <p:spPr bwMode="auto">
          <a:xfrm>
            <a:off x="6131464" y="2545542"/>
            <a:ext cx="1560513" cy="9128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700" dirty="0"/>
              <a:t>They are made of </a:t>
            </a:r>
            <a:r>
              <a:rPr lang="en-GB" altLang="en-US" sz="1700" b="1" dirty="0">
                <a:hlinkClick r:id="rId3" action="ppaction://hlinksldjump"/>
              </a:rPr>
              <a:t>geometric patterns</a:t>
            </a:r>
            <a:r>
              <a:rPr lang="en-GB" altLang="en-US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4574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 nodeType="clickPar">
                      <p:stCondLst>
                        <p:cond delay="indefinite"/>
                      </p:stCondLst>
                      <p:childTnLst>
                        <p:par>
                          <p:cTn id="3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 nodeType="clickPar">
                      <p:stCondLst>
                        <p:cond delay="indefinite"/>
                      </p:stCondLst>
                      <p:childTnLst>
                        <p:par>
                          <p:cTn id="3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11" grpId="0" animBg="1"/>
      <p:bldP spid="11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52" grpId="0" animBg="1"/>
      <p:bldP spid="52" grpId="1" animBg="1"/>
      <p:bldP spid="53" grpId="0" animBg="1"/>
      <p:bldP spid="53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16" grpId="0" animBg="1"/>
      <p:bldP spid="16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83" grpId="0"/>
      <p:bldP spid="88" grpId="0" animBg="1"/>
      <p:bldP spid="88" grpId="1" animBg="1"/>
      <p:bldP spid="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Glossary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0EFE3C-40AC-4E87-A5F1-B2A8474542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629678"/>
              </p:ext>
            </p:extLst>
          </p:nvPr>
        </p:nvGraphicFramePr>
        <p:xfrm>
          <a:off x="1519238" y="2098675"/>
          <a:ext cx="6096000" cy="29260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37176"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symmetry</a:t>
                      </a:r>
                      <a:endParaRPr lang="en-GB" sz="1800" dirty="0"/>
                    </a:p>
                  </a:txBody>
                  <a:tcPr marT="45706" marB="45706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Symmetry is where one side of the shape looks exactly the same when it is flipped. You can check symmetry in a mirror.</a:t>
                      </a:r>
                    </a:p>
                    <a:p>
                      <a:endParaRPr lang="en-GB" sz="1800" dirty="0"/>
                    </a:p>
                  </a:txBody>
                  <a:tcPr marT="45706" marB="4570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85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itchFamily="50" charset="0"/>
                        </a:rPr>
                        <a:t>geometric patterns</a:t>
                      </a:r>
                    </a:p>
                    <a:p>
                      <a:endParaRPr lang="en-GB" sz="1800" dirty="0"/>
                    </a:p>
                  </a:txBody>
                  <a:tcPr marT="45706" marB="45706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Twinkl" pitchFamily="50" charset="0"/>
                        </a:rPr>
                        <a:t>A pattern using shapes such as lines, rectangles, circles, and squares.</a:t>
                      </a:r>
                    </a:p>
                    <a:p>
                      <a:endParaRPr lang="en-GB" sz="1800" dirty="0"/>
                    </a:p>
                  </a:txBody>
                  <a:tcPr marT="45706" marB="4570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2" action="ppaction://hlinksldjump"/>
            <a:extLst>
              <a:ext uri="{FF2B5EF4-FFF2-40B4-BE49-F238E27FC236}">
                <a16:creationId xmlns:a16="http://schemas.microsoft.com/office/drawing/2014/main" id="{1C74C3CE-BB63-43FA-BFBC-D8CF30922997}"/>
              </a:ext>
            </a:extLst>
          </p:cNvPr>
          <p:cNvSpPr/>
          <p:nvPr/>
        </p:nvSpPr>
        <p:spPr>
          <a:xfrm>
            <a:off x="715963" y="690563"/>
            <a:ext cx="692150" cy="571500"/>
          </a:xfrm>
          <a:prstGeom prst="leftArrow">
            <a:avLst/>
          </a:prstGeom>
          <a:solidFill>
            <a:srgbClr val="289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584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us-ss-71-rangoli-patterns-powerpoint</Template>
  <TotalTime>11</TotalTime>
  <Words>180</Words>
  <Application>Microsoft Office PowerPoint</Application>
  <PresentationFormat>On-screen Show (4:3)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Twinkl SemiBold</vt:lpstr>
      <vt:lpstr>Sassoon Infant Rg</vt:lpstr>
      <vt:lpstr>Calibri</vt:lpstr>
      <vt:lpstr>Arial</vt:lpstr>
      <vt:lpstr>Office Theme</vt:lpstr>
      <vt:lpstr>PowerPoint Presentation</vt:lpstr>
      <vt:lpstr>What Are Rangoli Patterns?</vt:lpstr>
      <vt:lpstr>Where Might You See Rangoli Patterns?</vt:lpstr>
      <vt:lpstr>Traditional Rangoli Patterns</vt:lpstr>
      <vt:lpstr>Which Shapes Are Used?</vt:lpstr>
      <vt:lpstr>A Range Of Rangoli Patterns</vt:lpstr>
      <vt:lpstr>How Are They Created?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Thomas Becker</cp:lastModifiedBy>
  <cp:revision>16</cp:revision>
  <dcterms:created xsi:type="dcterms:W3CDTF">2019-09-25T11:35:03Z</dcterms:created>
  <dcterms:modified xsi:type="dcterms:W3CDTF">2019-10-01T12:15:53Z</dcterms:modified>
</cp:coreProperties>
</file>