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3"/>
  </p:notesMasterIdLst>
  <p:sldIdLst>
    <p:sldId id="296" r:id="rId11"/>
    <p:sldId id="297" r:id="rId12"/>
    <p:sldId id="298" r:id="rId13"/>
    <p:sldId id="312" r:id="rId14"/>
    <p:sldId id="299" r:id="rId15"/>
    <p:sldId id="300" r:id="rId16"/>
    <p:sldId id="313" r:id="rId17"/>
    <p:sldId id="314" r:id="rId18"/>
    <p:sldId id="301" r:id="rId19"/>
    <p:sldId id="311" r:id="rId20"/>
    <p:sldId id="315" r:id="rId21"/>
    <p:sldId id="308" r:id="rId2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73" d="100"/>
          <a:sy n="73" d="100"/>
        </p:scale>
        <p:origin x="1320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commentAuthors" Target="commentAuthor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12/01/2021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12/01/2021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7" Type="http://schemas.openxmlformats.org/officeDocument/2006/relationships/image" Target="../media/image11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7" Type="http://schemas.openxmlformats.org/officeDocument/2006/relationships/image" Target="../media/image1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150.png"/><Relationship Id="rId9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7" Type="http://schemas.openxmlformats.org/officeDocument/2006/relationships/image" Target="../media/image1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150.png"/><Relationship Id="rId9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5.png"/><Relationship Id="rId7" Type="http://schemas.openxmlformats.org/officeDocument/2006/relationships/image" Target="../media/image1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17.png"/><Relationship Id="rId11" Type="http://schemas.openxmlformats.org/officeDocument/2006/relationships/image" Target="../media/image22.png"/><Relationship Id="rId10" Type="http://schemas.openxmlformats.org/officeDocument/2006/relationships/image" Target="../media/image21.png"/><Relationship Id="rId9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7" Type="http://schemas.openxmlformats.org/officeDocument/2006/relationships/image" Target="../media/image2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23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" y="2308138"/>
            <a:ext cx="5950212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695550" y="334776"/>
                <a:ext cx="7497474" cy="44012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omic Sans MS" panose="030F0702030302020204" pitchFamily="66" charset="0"/>
                  </a:rPr>
                  <a:t>1) What is one less than </a:t>
                </a:r>
                <a:r>
                  <a:rPr lang="en-GB" sz="2800" dirty="0" smtClean="0">
                    <a:latin typeface="Comic Sans MS" panose="030F0702030302020204" pitchFamily="66" charset="0"/>
                  </a:rPr>
                  <a:t>6?</a:t>
                </a:r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2) What is        take away</a:t>
                </a: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3) If </a:t>
                </a:r>
                <a:r>
                  <a:rPr lang="en-GB" sz="2800" dirty="0">
                    <a:solidFill>
                      <a:srgbClr val="0070C0"/>
                    </a:solidFill>
                    <a:latin typeface="Comic Sans MS" panose="030F0702030302020204" pitchFamily="66" charset="0"/>
                  </a:rPr>
                  <a:t>9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srgbClr val="0070C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:r>
                  <a:rPr lang="en-GB" sz="2800" dirty="0">
                    <a:solidFill>
                      <a:srgbClr val="0070C0"/>
                    </a:solidFill>
                    <a:latin typeface="Comic Sans MS" panose="030F0702030302020204" pitchFamily="66" charset="0"/>
                    <a:ea typeface="Cambria Math" panose="02040503050406030204" pitchFamily="18" charset="0"/>
                  </a:rPr>
                  <a:t>5</a:t>
                </a:r>
                <a:r>
                  <a:rPr lang="en-GB" sz="2800" dirty="0" smtClean="0">
                    <a:solidFill>
                      <a:srgbClr val="0070C0"/>
                    </a:solidFill>
                    <a:latin typeface="Comic Sans MS" panose="030F0702030302020204" pitchFamily="66" charset="0"/>
                    <a:ea typeface="Cambria Math" panose="02040503050406030204" pitchFamily="18" charset="0"/>
                  </a:rPr>
                  <a:t> </a:t>
                </a:r>
                <a:r>
                  <a:rPr lang="en-GB" sz="2800" dirty="0">
                    <a:solidFill>
                      <a:srgbClr val="0070C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= </a:t>
                </a:r>
                <a:r>
                  <a:rPr lang="en-GB" sz="2800" dirty="0">
                    <a:solidFill>
                      <a:srgbClr val="0070C0"/>
                    </a:solidFill>
                    <a:latin typeface="Comic Sans MS" panose="030F0702030302020204" pitchFamily="66" charset="0"/>
                    <a:ea typeface="Cambria Math" panose="02040503050406030204" pitchFamily="18" charset="0"/>
                  </a:rPr>
                  <a:t>4</a:t>
                </a:r>
                <a:r>
                  <a:rPr lang="en-GB" sz="2800" dirty="0" smtClean="0">
                    <a:latin typeface="Comic Sans MS" panose="030F0702030302020204" pitchFamily="66" charset="0"/>
                    <a:ea typeface="Cambria Math" panose="02040503050406030204" pitchFamily="18" charset="0"/>
                  </a:rPr>
                  <a:t>, </a:t>
                </a:r>
                <a:r>
                  <a:rPr lang="en-GB" sz="2800" dirty="0">
                    <a:latin typeface="Comic Sans MS" panose="030F0702030302020204" pitchFamily="66" charset="0"/>
                    <a:ea typeface="Cambria Math" panose="02040503050406030204" pitchFamily="18" charset="0"/>
                  </a:rPr>
                  <a:t>then </a:t>
                </a:r>
                <a:r>
                  <a:rPr lang="en-GB" sz="2800" dirty="0">
                    <a:solidFill>
                      <a:srgbClr val="0070C0"/>
                    </a:solidFill>
                    <a:latin typeface="Comic Sans MS" panose="030F0702030302020204" pitchFamily="66" charset="0"/>
                  </a:rPr>
                  <a:t>9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srgbClr val="0070C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:r>
                  <a:rPr lang="en-GB" sz="2800" dirty="0">
                    <a:solidFill>
                      <a:srgbClr val="0070C0"/>
                    </a:solidFill>
                    <a:latin typeface="Comic Sans MS" panose="030F0702030302020204" pitchFamily="66" charset="0"/>
                    <a:ea typeface="Cambria Math" panose="02040503050406030204" pitchFamily="18" charset="0"/>
                  </a:rPr>
                  <a:t>4</a:t>
                </a:r>
                <a:r>
                  <a:rPr lang="en-GB" sz="2800" dirty="0" smtClean="0">
                    <a:solidFill>
                      <a:srgbClr val="0070C0"/>
                    </a:solidFill>
                    <a:latin typeface="Comic Sans MS" panose="030F0702030302020204" pitchFamily="66" charset="0"/>
                    <a:ea typeface="Cambria Math" panose="02040503050406030204" pitchFamily="18" charset="0"/>
                  </a:rPr>
                  <a:t> </a:t>
                </a:r>
                <a:r>
                  <a:rPr lang="en-GB" sz="2800" dirty="0">
                    <a:solidFill>
                      <a:srgbClr val="0070C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= </a:t>
                </a:r>
                <a:r>
                  <a:rPr lang="en-GB" sz="2800" dirty="0">
                    <a:latin typeface="Comic Sans MS" panose="030F0702030302020204" pitchFamily="66" charset="0"/>
                    <a:ea typeface="Cambria Math" panose="02040503050406030204" pitchFamily="18" charset="0"/>
                  </a:rPr>
                  <a:t> </a:t>
                </a:r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4) What is this called?</a:t>
                </a: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4401205"/>
              </a:xfrm>
              <a:prstGeom prst="rect">
                <a:avLst/>
              </a:prstGeom>
              <a:blipFill>
                <a:blip r:embed="rId4"/>
                <a:stretch>
                  <a:fillRect l="-1626" t="-1524" b="-290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TextBox 1"/>
          <p:cNvSpPr txBox="1"/>
          <p:nvPr/>
        </p:nvSpPr>
        <p:spPr>
          <a:xfrm>
            <a:off x="695550" y="334776"/>
            <a:ext cx="74974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1)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2)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3)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4)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9625" y="1357658"/>
            <a:ext cx="1040248" cy="968506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0429" y="1357659"/>
            <a:ext cx="1040248" cy="968507"/>
          </a:xfrm>
          <a:prstGeom prst="rect">
            <a:avLst/>
          </a:prstGeom>
        </p:spPr>
      </p:pic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6599439"/>
              </p:ext>
            </p:extLst>
          </p:nvPr>
        </p:nvGraphicFramePr>
        <p:xfrm>
          <a:off x="1275588" y="4934537"/>
          <a:ext cx="6309360" cy="7714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30936">
                  <a:extLst>
                    <a:ext uri="{9D8B030D-6E8A-4147-A177-3AD203B41FA5}">
                      <a16:colId xmlns:a16="http://schemas.microsoft.com/office/drawing/2014/main" val="158159094"/>
                    </a:ext>
                  </a:extLst>
                </a:gridCol>
                <a:gridCol w="630936">
                  <a:extLst>
                    <a:ext uri="{9D8B030D-6E8A-4147-A177-3AD203B41FA5}">
                      <a16:colId xmlns:a16="http://schemas.microsoft.com/office/drawing/2014/main" val="3110088367"/>
                    </a:ext>
                  </a:extLst>
                </a:gridCol>
                <a:gridCol w="630936">
                  <a:extLst>
                    <a:ext uri="{9D8B030D-6E8A-4147-A177-3AD203B41FA5}">
                      <a16:colId xmlns:a16="http://schemas.microsoft.com/office/drawing/2014/main" val="1611876754"/>
                    </a:ext>
                  </a:extLst>
                </a:gridCol>
                <a:gridCol w="630936">
                  <a:extLst>
                    <a:ext uri="{9D8B030D-6E8A-4147-A177-3AD203B41FA5}">
                      <a16:colId xmlns:a16="http://schemas.microsoft.com/office/drawing/2014/main" val="115614646"/>
                    </a:ext>
                  </a:extLst>
                </a:gridCol>
                <a:gridCol w="630936">
                  <a:extLst>
                    <a:ext uri="{9D8B030D-6E8A-4147-A177-3AD203B41FA5}">
                      <a16:colId xmlns:a16="http://schemas.microsoft.com/office/drawing/2014/main" val="1741552398"/>
                    </a:ext>
                  </a:extLst>
                </a:gridCol>
                <a:gridCol w="630936">
                  <a:extLst>
                    <a:ext uri="{9D8B030D-6E8A-4147-A177-3AD203B41FA5}">
                      <a16:colId xmlns:a16="http://schemas.microsoft.com/office/drawing/2014/main" val="2851271185"/>
                    </a:ext>
                  </a:extLst>
                </a:gridCol>
                <a:gridCol w="630936">
                  <a:extLst>
                    <a:ext uri="{9D8B030D-6E8A-4147-A177-3AD203B41FA5}">
                      <a16:colId xmlns:a16="http://schemas.microsoft.com/office/drawing/2014/main" val="340256961"/>
                    </a:ext>
                  </a:extLst>
                </a:gridCol>
                <a:gridCol w="630936">
                  <a:extLst>
                    <a:ext uri="{9D8B030D-6E8A-4147-A177-3AD203B41FA5}">
                      <a16:colId xmlns:a16="http://schemas.microsoft.com/office/drawing/2014/main" val="2620462398"/>
                    </a:ext>
                  </a:extLst>
                </a:gridCol>
                <a:gridCol w="630936">
                  <a:extLst>
                    <a:ext uri="{9D8B030D-6E8A-4147-A177-3AD203B41FA5}">
                      <a16:colId xmlns:a16="http://schemas.microsoft.com/office/drawing/2014/main" val="2073638296"/>
                    </a:ext>
                  </a:extLst>
                </a:gridCol>
                <a:gridCol w="630936">
                  <a:extLst>
                    <a:ext uri="{9D8B030D-6E8A-4147-A177-3AD203B41FA5}">
                      <a16:colId xmlns:a16="http://schemas.microsoft.com/office/drawing/2014/main" val="521371195"/>
                    </a:ext>
                  </a:extLst>
                </a:gridCol>
              </a:tblGrid>
              <a:tr h="771434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1323452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695550" y="334776"/>
                <a:ext cx="7497474" cy="44012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omic Sans MS" panose="030F0702030302020204" pitchFamily="66" charset="0"/>
                  </a:rPr>
                  <a:t>1) What is one less than </a:t>
                </a:r>
                <a:r>
                  <a:rPr lang="en-GB" sz="2800" dirty="0" smtClean="0">
                    <a:latin typeface="Comic Sans MS" panose="030F0702030302020204" pitchFamily="66" charset="0"/>
                  </a:rPr>
                  <a:t>6?</a:t>
                </a:r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2) What is        take away</a:t>
                </a: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3) If </a:t>
                </a:r>
                <a:r>
                  <a:rPr lang="en-GB" sz="2800" dirty="0">
                    <a:solidFill>
                      <a:srgbClr val="0070C0"/>
                    </a:solidFill>
                    <a:latin typeface="Comic Sans MS" panose="030F0702030302020204" pitchFamily="66" charset="0"/>
                  </a:rPr>
                  <a:t>9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srgbClr val="0070C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:r>
                  <a:rPr lang="en-GB" sz="2800" dirty="0">
                    <a:solidFill>
                      <a:srgbClr val="0070C0"/>
                    </a:solidFill>
                    <a:latin typeface="Comic Sans MS" panose="030F0702030302020204" pitchFamily="66" charset="0"/>
                    <a:ea typeface="Cambria Math" panose="02040503050406030204" pitchFamily="18" charset="0"/>
                  </a:rPr>
                  <a:t>5</a:t>
                </a:r>
                <a:r>
                  <a:rPr lang="en-GB" sz="2800" dirty="0" smtClean="0">
                    <a:solidFill>
                      <a:srgbClr val="0070C0"/>
                    </a:solidFill>
                    <a:latin typeface="Comic Sans MS" panose="030F0702030302020204" pitchFamily="66" charset="0"/>
                    <a:ea typeface="Cambria Math" panose="02040503050406030204" pitchFamily="18" charset="0"/>
                  </a:rPr>
                  <a:t> </a:t>
                </a:r>
                <a:r>
                  <a:rPr lang="en-GB" sz="2800" dirty="0">
                    <a:solidFill>
                      <a:srgbClr val="0070C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= </a:t>
                </a:r>
                <a:r>
                  <a:rPr lang="en-GB" sz="2800" dirty="0">
                    <a:solidFill>
                      <a:srgbClr val="0070C0"/>
                    </a:solidFill>
                    <a:latin typeface="Comic Sans MS" panose="030F0702030302020204" pitchFamily="66" charset="0"/>
                    <a:ea typeface="Cambria Math" panose="02040503050406030204" pitchFamily="18" charset="0"/>
                  </a:rPr>
                  <a:t>4</a:t>
                </a:r>
                <a:r>
                  <a:rPr lang="en-GB" sz="2800" dirty="0" smtClean="0">
                    <a:latin typeface="Comic Sans MS" panose="030F0702030302020204" pitchFamily="66" charset="0"/>
                    <a:ea typeface="Cambria Math" panose="02040503050406030204" pitchFamily="18" charset="0"/>
                  </a:rPr>
                  <a:t>, </a:t>
                </a:r>
                <a:r>
                  <a:rPr lang="en-GB" sz="2800" dirty="0">
                    <a:latin typeface="Comic Sans MS" panose="030F0702030302020204" pitchFamily="66" charset="0"/>
                    <a:ea typeface="Cambria Math" panose="02040503050406030204" pitchFamily="18" charset="0"/>
                  </a:rPr>
                  <a:t>then </a:t>
                </a:r>
                <a:r>
                  <a:rPr lang="en-GB" sz="2800" dirty="0">
                    <a:solidFill>
                      <a:srgbClr val="0070C0"/>
                    </a:solidFill>
                    <a:latin typeface="Comic Sans MS" panose="030F0702030302020204" pitchFamily="66" charset="0"/>
                  </a:rPr>
                  <a:t>9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srgbClr val="0070C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:r>
                  <a:rPr lang="en-GB" sz="2800" dirty="0">
                    <a:solidFill>
                      <a:srgbClr val="0070C0"/>
                    </a:solidFill>
                    <a:latin typeface="Comic Sans MS" panose="030F0702030302020204" pitchFamily="66" charset="0"/>
                    <a:ea typeface="Cambria Math" panose="02040503050406030204" pitchFamily="18" charset="0"/>
                  </a:rPr>
                  <a:t>4</a:t>
                </a:r>
                <a:r>
                  <a:rPr lang="en-GB" sz="2800" dirty="0" smtClean="0">
                    <a:solidFill>
                      <a:srgbClr val="0070C0"/>
                    </a:solidFill>
                    <a:latin typeface="Comic Sans MS" panose="030F0702030302020204" pitchFamily="66" charset="0"/>
                    <a:ea typeface="Cambria Math" panose="02040503050406030204" pitchFamily="18" charset="0"/>
                  </a:rPr>
                  <a:t> </a:t>
                </a:r>
                <a:r>
                  <a:rPr lang="en-GB" sz="2800" dirty="0">
                    <a:solidFill>
                      <a:srgbClr val="0070C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= </a:t>
                </a:r>
                <a:r>
                  <a:rPr lang="en-GB" sz="2800" dirty="0">
                    <a:latin typeface="Comic Sans MS" panose="030F0702030302020204" pitchFamily="66" charset="0"/>
                    <a:ea typeface="Cambria Math" panose="02040503050406030204" pitchFamily="18" charset="0"/>
                  </a:rPr>
                  <a:t> </a:t>
                </a:r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4) What is this called?</a:t>
                </a: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4401205"/>
              </a:xfrm>
              <a:prstGeom prst="rect">
                <a:avLst/>
              </a:prstGeom>
              <a:blipFill>
                <a:blip r:embed="rId5"/>
                <a:stretch>
                  <a:fillRect l="-1626" t="-1524" b="-290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TextBox 1"/>
          <p:cNvSpPr txBox="1"/>
          <p:nvPr/>
        </p:nvSpPr>
        <p:spPr>
          <a:xfrm>
            <a:off x="695550" y="334776"/>
            <a:ext cx="74974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1)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2)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3)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4)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245803" y="1580303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479749" y="334776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600393" y="4174856"/>
            <a:ext cx="27830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Number </a:t>
            </a:r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track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9625" y="1357658"/>
            <a:ext cx="1040248" cy="968506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0429" y="1357659"/>
            <a:ext cx="1040248" cy="968507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5535940" y="2892578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5</a:t>
            </a:r>
          </a:p>
        </p:txBody>
      </p:sp>
      <p:graphicFrame>
        <p:nvGraphicFramePr>
          <p:cNvPr id="15" name="Table 14"/>
          <p:cNvGraphicFramePr>
            <a:graphicFrameLocks noGrp="1"/>
          </p:cNvGraphicFramePr>
          <p:nvPr>
            <p:extLst/>
          </p:nvPr>
        </p:nvGraphicFramePr>
        <p:xfrm>
          <a:off x="1275588" y="4934537"/>
          <a:ext cx="6309360" cy="7714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30936">
                  <a:extLst>
                    <a:ext uri="{9D8B030D-6E8A-4147-A177-3AD203B41FA5}">
                      <a16:colId xmlns:a16="http://schemas.microsoft.com/office/drawing/2014/main" val="158159094"/>
                    </a:ext>
                  </a:extLst>
                </a:gridCol>
                <a:gridCol w="630936">
                  <a:extLst>
                    <a:ext uri="{9D8B030D-6E8A-4147-A177-3AD203B41FA5}">
                      <a16:colId xmlns:a16="http://schemas.microsoft.com/office/drawing/2014/main" val="3110088367"/>
                    </a:ext>
                  </a:extLst>
                </a:gridCol>
                <a:gridCol w="630936">
                  <a:extLst>
                    <a:ext uri="{9D8B030D-6E8A-4147-A177-3AD203B41FA5}">
                      <a16:colId xmlns:a16="http://schemas.microsoft.com/office/drawing/2014/main" val="1611876754"/>
                    </a:ext>
                  </a:extLst>
                </a:gridCol>
                <a:gridCol w="630936">
                  <a:extLst>
                    <a:ext uri="{9D8B030D-6E8A-4147-A177-3AD203B41FA5}">
                      <a16:colId xmlns:a16="http://schemas.microsoft.com/office/drawing/2014/main" val="115614646"/>
                    </a:ext>
                  </a:extLst>
                </a:gridCol>
                <a:gridCol w="630936">
                  <a:extLst>
                    <a:ext uri="{9D8B030D-6E8A-4147-A177-3AD203B41FA5}">
                      <a16:colId xmlns:a16="http://schemas.microsoft.com/office/drawing/2014/main" val="1741552398"/>
                    </a:ext>
                  </a:extLst>
                </a:gridCol>
                <a:gridCol w="630936">
                  <a:extLst>
                    <a:ext uri="{9D8B030D-6E8A-4147-A177-3AD203B41FA5}">
                      <a16:colId xmlns:a16="http://schemas.microsoft.com/office/drawing/2014/main" val="2851271185"/>
                    </a:ext>
                  </a:extLst>
                </a:gridCol>
                <a:gridCol w="630936">
                  <a:extLst>
                    <a:ext uri="{9D8B030D-6E8A-4147-A177-3AD203B41FA5}">
                      <a16:colId xmlns:a16="http://schemas.microsoft.com/office/drawing/2014/main" val="340256961"/>
                    </a:ext>
                  </a:extLst>
                </a:gridCol>
                <a:gridCol w="630936">
                  <a:extLst>
                    <a:ext uri="{9D8B030D-6E8A-4147-A177-3AD203B41FA5}">
                      <a16:colId xmlns:a16="http://schemas.microsoft.com/office/drawing/2014/main" val="2620462398"/>
                    </a:ext>
                  </a:extLst>
                </a:gridCol>
                <a:gridCol w="630936">
                  <a:extLst>
                    <a:ext uri="{9D8B030D-6E8A-4147-A177-3AD203B41FA5}">
                      <a16:colId xmlns:a16="http://schemas.microsoft.com/office/drawing/2014/main" val="2073638296"/>
                    </a:ext>
                  </a:extLst>
                </a:gridCol>
                <a:gridCol w="630936">
                  <a:extLst>
                    <a:ext uri="{9D8B030D-6E8A-4147-A177-3AD203B41FA5}">
                      <a16:colId xmlns:a16="http://schemas.microsoft.com/office/drawing/2014/main" val="521371195"/>
                    </a:ext>
                  </a:extLst>
                </a:gridCol>
              </a:tblGrid>
              <a:tr h="771434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13234523"/>
                  </a:ext>
                </a:extLst>
              </a:tr>
            </a:tbl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1028838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  <p:bldP spid="9" grpId="0"/>
      <p:bldP spid="1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64174" y="414760"/>
            <a:ext cx="617143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Subtraction</a:t>
            </a:r>
          </a:p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Counting back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3561134"/>
              </p:ext>
            </p:extLst>
          </p:nvPr>
        </p:nvGraphicFramePr>
        <p:xfrm>
          <a:off x="875210" y="3975909"/>
          <a:ext cx="6949440" cy="7714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94944">
                  <a:extLst>
                    <a:ext uri="{9D8B030D-6E8A-4147-A177-3AD203B41FA5}">
                      <a16:colId xmlns:a16="http://schemas.microsoft.com/office/drawing/2014/main" val="158159094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3110088367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611876754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15614646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741552398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851271185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340256961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620462398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073638296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521371195"/>
                    </a:ext>
                  </a:extLst>
                </a:gridCol>
              </a:tblGrid>
              <a:tr h="771434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11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12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13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14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15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16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17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18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19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20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13234523"/>
                  </a:ext>
                </a:extLst>
              </a:tr>
            </a:tbl>
          </a:graphicData>
        </a:graphic>
      </p:graphicFrame>
      <p:sp>
        <p:nvSpPr>
          <p:cNvPr id="6" name="Oval 5"/>
          <p:cNvSpPr/>
          <p:nvPr/>
        </p:nvSpPr>
        <p:spPr>
          <a:xfrm>
            <a:off x="5785490" y="4058748"/>
            <a:ext cx="612000" cy="612000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Left Bracket 6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16200000" flipH="1">
            <a:off x="5493099" y="3419242"/>
            <a:ext cx="448849" cy="546367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28382" y="1610426"/>
            <a:ext cx="1467802" cy="1008186"/>
          </a:xfrm>
          <a:prstGeom prst="rect">
            <a:avLst/>
          </a:prstGeom>
        </p:spPr>
      </p:pic>
      <p:sp>
        <p:nvSpPr>
          <p:cNvPr id="10" name="Rounded Rectangular Callout 9"/>
          <p:cNvSpPr/>
          <p:nvPr/>
        </p:nvSpPr>
        <p:spPr>
          <a:xfrm>
            <a:off x="2297922" y="1737628"/>
            <a:ext cx="2719256" cy="1430787"/>
          </a:xfrm>
          <a:prstGeom prst="wedgeRoundRectCallout">
            <a:avLst>
              <a:gd name="adj1" fmla="val -74910"/>
              <a:gd name="adj2" fmla="val 7008"/>
              <a:gd name="adj3" fmla="val 16667"/>
            </a:avLst>
          </a:prstGeom>
          <a:noFill/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2105586" y="1711933"/>
            <a:ext cx="291159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I can use a </a:t>
            </a:r>
          </a:p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number track </a:t>
            </a:r>
          </a:p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to count back.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5020783" y="2048757"/>
                <a:ext cx="2314824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3200" dirty="0" smtClean="0">
                    <a:latin typeface="Comic Sans MS" panose="030F0702030302020204" pitchFamily="66" charset="0"/>
                  </a:rPr>
                  <a:t>18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3200" dirty="0" smtClean="0">
                    <a:latin typeface="Comic Sans MS" panose="030F0702030302020204" pitchFamily="66" charset="0"/>
                  </a:rPr>
                  <a:t> </a:t>
                </a:r>
                <a:r>
                  <a:rPr lang="en-GB" sz="3200" dirty="0" smtClean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2</a:t>
                </a:r>
                <a:r>
                  <a:rPr lang="en-GB" sz="3200" dirty="0" smtClean="0">
                    <a:latin typeface="Comic Sans MS" panose="030F0702030302020204" pitchFamily="66" charset="0"/>
                  </a:rPr>
                  <a:t> </a:t>
                </a:r>
                <a:r>
                  <a:rPr lang="en-GB" sz="3200" dirty="0" smtClean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 </a:t>
                </a:r>
                <a:endParaRPr lang="en-GB" sz="32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20783" y="2048757"/>
                <a:ext cx="2314824" cy="584775"/>
              </a:xfrm>
              <a:prstGeom prst="rect">
                <a:avLst/>
              </a:prstGeom>
              <a:blipFill>
                <a:blip r:embed="rId4"/>
                <a:stretch>
                  <a:fillRect t="-14583" r="-264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Left Bracket 12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16200000" flipH="1">
            <a:off x="4792753" y="3406814"/>
            <a:ext cx="448849" cy="546367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4" name="Oval 13"/>
          <p:cNvSpPr/>
          <p:nvPr/>
        </p:nvSpPr>
        <p:spPr>
          <a:xfrm>
            <a:off x="4380265" y="4055626"/>
            <a:ext cx="612000" cy="612000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6647588" y="2033837"/>
            <a:ext cx="12820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16</a:t>
            </a:r>
            <a:r>
              <a:rPr lang="en-GB" sz="32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 </a:t>
            </a:r>
            <a:endParaRPr lang="en-GB" sz="3200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10" grpId="0" animBg="1"/>
      <p:bldP spid="11" grpId="0"/>
      <p:bldP spid="12" grpId="0"/>
      <p:bldP spid="13" grpId="0" animBg="1"/>
      <p:bldP spid="14" grpId="0" animBg="1"/>
      <p:bldP spid="1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3354171" y="4479672"/>
                <a:ext cx="77634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 −</m:t>
                      </m:r>
                    </m:oMath>
                  </m:oMathPara>
                </a14:m>
                <a:endParaRPr lang="en-GB" sz="36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54171" y="4479672"/>
                <a:ext cx="776347" cy="769441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TextBox 13"/>
          <p:cNvSpPr txBox="1"/>
          <p:nvPr/>
        </p:nvSpPr>
        <p:spPr>
          <a:xfrm>
            <a:off x="2810884" y="4554997"/>
            <a:ext cx="67876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>
                <a:latin typeface="Comic Sans MS" panose="030F0702030302020204" pitchFamily="66" charset="0"/>
              </a:rPr>
              <a:t>16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4683802" y="4454468"/>
                <a:ext cx="65053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16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83802" y="4454468"/>
                <a:ext cx="650537" cy="769441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Rounded Rectangle 15"/>
          <p:cNvSpPr/>
          <p:nvPr/>
        </p:nvSpPr>
        <p:spPr>
          <a:xfrm>
            <a:off x="2835962" y="4559841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extBox 16"/>
          <p:cNvSpPr txBox="1"/>
          <p:nvPr/>
        </p:nvSpPr>
        <p:spPr>
          <a:xfrm>
            <a:off x="3968706" y="4554997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3993784" y="4559841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208270" y="4554997"/>
            <a:ext cx="733609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>
                <a:solidFill>
                  <a:schemeClr val="accent6"/>
                </a:solidFill>
                <a:latin typeface="Comic Sans MS" panose="030F0702030302020204" pitchFamily="66" charset="0"/>
              </a:rPr>
              <a:t>13</a:t>
            </a:r>
            <a:endParaRPr lang="en-GB" sz="3600" dirty="0">
              <a:solidFill>
                <a:schemeClr val="accent6"/>
              </a:solidFill>
              <a:latin typeface="Comic Sans MS" panose="030F0702030302020204" pitchFamily="66" charset="0"/>
            </a:endParaRPr>
          </a:p>
        </p:txBody>
      </p:sp>
      <p:sp>
        <p:nvSpPr>
          <p:cNvPr id="20" name="Rounded Rectangle 19"/>
          <p:cNvSpPr/>
          <p:nvPr/>
        </p:nvSpPr>
        <p:spPr>
          <a:xfrm>
            <a:off x="5216923" y="4559841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22349" y="3696384"/>
            <a:ext cx="1522402" cy="1067806"/>
          </a:xfrm>
          <a:prstGeom prst="rect">
            <a:avLst/>
          </a:prstGeom>
        </p:spPr>
      </p:pic>
      <p:sp>
        <p:nvSpPr>
          <p:cNvPr id="22" name="Rounded Rectangular Callout 21"/>
          <p:cNvSpPr/>
          <p:nvPr/>
        </p:nvSpPr>
        <p:spPr>
          <a:xfrm>
            <a:off x="2598829" y="3382922"/>
            <a:ext cx="2832979" cy="794949"/>
          </a:xfrm>
          <a:prstGeom prst="wedgeRoundRectCallout">
            <a:avLst>
              <a:gd name="adj1" fmla="val -72688"/>
              <a:gd name="adj2" fmla="val 34500"/>
              <a:gd name="adj3" fmla="val 16667"/>
            </a:avLst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TextBox 22"/>
          <p:cNvSpPr txBox="1"/>
          <p:nvPr/>
        </p:nvSpPr>
        <p:spPr>
          <a:xfrm>
            <a:off x="2598829" y="3354781"/>
            <a:ext cx="260480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I can count back 4!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3862003" y="1487073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3217381" y="1487073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2573933" y="1487073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1932299" y="1487073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5170551" y="4566287"/>
            <a:ext cx="8090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12</a:t>
            </a:r>
            <a:endParaRPr lang="en-GB" sz="36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2756443" y="3462163"/>
            <a:ext cx="27709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16</a:t>
            </a:r>
            <a:r>
              <a:rPr lang="en-GB" sz="2800" dirty="0">
                <a:latin typeface="Comic Sans MS" panose="030F0702030302020204" pitchFamily="66" charset="0"/>
              </a:rPr>
              <a:t>, </a:t>
            </a:r>
            <a:r>
              <a:rPr lang="en-GB" sz="2800" dirty="0" smtClean="0">
                <a:latin typeface="Comic Sans MS" panose="030F0702030302020204" pitchFamily="66" charset="0"/>
              </a:rPr>
              <a:t>15</a:t>
            </a:r>
            <a:r>
              <a:rPr lang="en-GB" sz="2800" dirty="0">
                <a:latin typeface="Comic Sans MS" panose="030F0702030302020204" pitchFamily="66" charset="0"/>
              </a:rPr>
              <a:t>, </a:t>
            </a:r>
            <a:r>
              <a:rPr lang="en-GB" sz="2800" dirty="0" smtClean="0">
                <a:latin typeface="Comic Sans MS" panose="030F0702030302020204" pitchFamily="66" charset="0"/>
              </a:rPr>
              <a:t>14</a:t>
            </a:r>
            <a:r>
              <a:rPr lang="en-GB" sz="2800" dirty="0">
                <a:latin typeface="Comic Sans MS" panose="030F0702030302020204" pitchFamily="66" charset="0"/>
              </a:rPr>
              <a:t>, </a:t>
            </a:r>
            <a:r>
              <a:rPr lang="en-GB" sz="2800" dirty="0" smtClean="0">
                <a:latin typeface="Comic Sans MS" panose="030F0702030302020204" pitchFamily="66" charset="0"/>
              </a:rPr>
              <a:t>13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40" name="Rounded Rectangular Callout 39"/>
          <p:cNvSpPr/>
          <p:nvPr/>
        </p:nvSpPr>
        <p:spPr>
          <a:xfrm>
            <a:off x="3451109" y="442641"/>
            <a:ext cx="2663651" cy="850806"/>
          </a:xfrm>
          <a:prstGeom prst="wedgeRoundRectCallout">
            <a:avLst>
              <a:gd name="adj1" fmla="val 70651"/>
              <a:gd name="adj2" fmla="val 34500"/>
              <a:gd name="adj3" fmla="val 16667"/>
            </a:avLst>
          </a:prstGeom>
          <a:noFill/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TextBox 40"/>
          <p:cNvSpPr txBox="1"/>
          <p:nvPr/>
        </p:nvSpPr>
        <p:spPr>
          <a:xfrm>
            <a:off x="3451108" y="442641"/>
            <a:ext cx="266365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Remember to count 4 jumps.</a:t>
            </a:r>
          </a:p>
        </p:txBody>
      </p:sp>
      <p:pic>
        <p:nvPicPr>
          <p:cNvPr id="42" name="Picture 4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7170" y="354046"/>
            <a:ext cx="1467802" cy="1008186"/>
          </a:xfrm>
          <a:prstGeom prst="rect">
            <a:avLst/>
          </a:prstGeom>
        </p:spPr>
      </p:pic>
      <p:graphicFrame>
        <p:nvGraphicFramePr>
          <p:cNvPr id="43" name="Table 4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52877204"/>
              </p:ext>
            </p:extLst>
          </p:nvPr>
        </p:nvGraphicFramePr>
        <p:xfrm>
          <a:off x="713109" y="2380471"/>
          <a:ext cx="6949440" cy="7714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94944">
                  <a:extLst>
                    <a:ext uri="{9D8B030D-6E8A-4147-A177-3AD203B41FA5}">
                      <a16:colId xmlns:a16="http://schemas.microsoft.com/office/drawing/2014/main" val="158159094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3110088367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611876754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15614646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741552398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851271185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340256961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620462398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073638296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521371195"/>
                    </a:ext>
                  </a:extLst>
                </a:gridCol>
              </a:tblGrid>
              <a:tr h="771434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11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12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13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14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15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16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17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18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19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20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13234523"/>
                  </a:ext>
                </a:extLst>
              </a:tr>
            </a:tbl>
          </a:graphicData>
        </a:graphic>
      </p:graphicFrame>
      <p:sp>
        <p:nvSpPr>
          <p:cNvPr id="46" name="Oval 45"/>
          <p:cNvSpPr/>
          <p:nvPr/>
        </p:nvSpPr>
        <p:spPr>
          <a:xfrm>
            <a:off x="4231508" y="2485164"/>
            <a:ext cx="612000" cy="612000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Left Bracket 46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16200000" flipH="1">
            <a:off x="3952750" y="1865566"/>
            <a:ext cx="448849" cy="546367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8" name="Left Bracket 47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16200000" flipH="1">
            <a:off x="3252404" y="1853138"/>
            <a:ext cx="448849" cy="546367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9" name="Oval 48"/>
          <p:cNvSpPr/>
          <p:nvPr/>
        </p:nvSpPr>
        <p:spPr>
          <a:xfrm>
            <a:off x="1453483" y="2463310"/>
            <a:ext cx="612000" cy="612000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Left Bracket 49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16200000" flipH="1">
            <a:off x="2584473" y="1853138"/>
            <a:ext cx="448849" cy="546367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1" name="Left Bracket 50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16200000" flipH="1">
            <a:off x="1884127" y="1840710"/>
            <a:ext cx="448849" cy="546367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9682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8"/>
                                            </p:cond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16" grpId="0" animBg="1"/>
      <p:bldP spid="17" grpId="0"/>
      <p:bldP spid="18" grpId="0" animBg="1"/>
      <p:bldP spid="19" grpId="0"/>
      <p:bldP spid="19" grpId="1"/>
      <p:bldP spid="20" grpId="0" animBg="1"/>
      <p:bldP spid="22" grpId="0" animBg="1"/>
      <p:bldP spid="23" grpId="0"/>
      <p:bldP spid="23" grpId="1"/>
      <p:bldP spid="30" grpId="0"/>
      <p:bldP spid="31" grpId="0"/>
      <p:bldP spid="32" grpId="0"/>
      <p:bldP spid="33" grpId="0"/>
      <p:bldP spid="37" grpId="0"/>
      <p:bldP spid="38" grpId="0"/>
      <p:bldP spid="40" grpId="0" animBg="1"/>
      <p:bldP spid="41" grpId="0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3354171" y="4479672"/>
                <a:ext cx="77634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 −</m:t>
                      </m:r>
                    </m:oMath>
                  </m:oMathPara>
                </a14:m>
                <a:endParaRPr lang="en-GB" sz="36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54171" y="4479672"/>
                <a:ext cx="776347" cy="769441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TextBox 13"/>
          <p:cNvSpPr txBox="1"/>
          <p:nvPr/>
        </p:nvSpPr>
        <p:spPr>
          <a:xfrm>
            <a:off x="2810884" y="4554997"/>
            <a:ext cx="67876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>
                <a:latin typeface="Comic Sans MS" panose="030F0702030302020204" pitchFamily="66" charset="0"/>
              </a:rPr>
              <a:t>17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4683802" y="4454468"/>
                <a:ext cx="65053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16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83802" y="4454468"/>
                <a:ext cx="650537" cy="769441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Rounded Rectangle 15"/>
          <p:cNvSpPr/>
          <p:nvPr/>
        </p:nvSpPr>
        <p:spPr>
          <a:xfrm>
            <a:off x="2835962" y="4559841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extBox 16"/>
          <p:cNvSpPr txBox="1"/>
          <p:nvPr/>
        </p:nvSpPr>
        <p:spPr>
          <a:xfrm>
            <a:off x="3968706" y="4554997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3993784" y="4559841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20" name="Rounded Rectangle 19"/>
          <p:cNvSpPr/>
          <p:nvPr/>
        </p:nvSpPr>
        <p:spPr>
          <a:xfrm>
            <a:off x="5216923" y="4559841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22349" y="3696384"/>
            <a:ext cx="1522402" cy="1067806"/>
          </a:xfrm>
          <a:prstGeom prst="rect">
            <a:avLst/>
          </a:prstGeom>
        </p:spPr>
      </p:pic>
      <p:sp>
        <p:nvSpPr>
          <p:cNvPr id="22" name="Rounded Rectangular Callout 21"/>
          <p:cNvSpPr/>
          <p:nvPr/>
        </p:nvSpPr>
        <p:spPr>
          <a:xfrm>
            <a:off x="2598830" y="3382922"/>
            <a:ext cx="2362152" cy="794949"/>
          </a:xfrm>
          <a:prstGeom prst="wedgeRoundRectCallout">
            <a:avLst>
              <a:gd name="adj1" fmla="val -72688"/>
              <a:gd name="adj2" fmla="val 34500"/>
              <a:gd name="adj3" fmla="val 16667"/>
            </a:avLst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Box 36"/>
          <p:cNvSpPr txBox="1"/>
          <p:nvPr/>
        </p:nvSpPr>
        <p:spPr>
          <a:xfrm>
            <a:off x="5126422" y="4591291"/>
            <a:ext cx="8218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>
                <a:latin typeface="Comic Sans MS" panose="030F0702030302020204" pitchFamily="66" charset="0"/>
              </a:rPr>
              <a:t>13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2508330" y="3488009"/>
            <a:ext cx="79373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16,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40" name="Rounded Rectangular Callout 39"/>
          <p:cNvSpPr/>
          <p:nvPr/>
        </p:nvSpPr>
        <p:spPr>
          <a:xfrm>
            <a:off x="3354171" y="442641"/>
            <a:ext cx="2760589" cy="972389"/>
          </a:xfrm>
          <a:prstGeom prst="wedgeRoundRectCallout">
            <a:avLst>
              <a:gd name="adj1" fmla="val 73123"/>
              <a:gd name="adj2" fmla="val 6429"/>
              <a:gd name="adj3" fmla="val 16667"/>
            </a:avLst>
          </a:prstGeom>
          <a:noFill/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TextBox 40"/>
          <p:cNvSpPr txBox="1"/>
          <p:nvPr/>
        </p:nvSpPr>
        <p:spPr>
          <a:xfrm>
            <a:off x="3298845" y="479168"/>
            <a:ext cx="284447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Try it again, Tiny.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3151922" y="3488009"/>
            <a:ext cx="7511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15</a:t>
            </a:r>
            <a:r>
              <a:rPr lang="en-GB" sz="3200" dirty="0">
                <a:latin typeface="Comic Sans MS" panose="030F0702030302020204" pitchFamily="66" charset="0"/>
              </a:rPr>
              <a:t>,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3761647" y="3488009"/>
            <a:ext cx="7293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14</a:t>
            </a:r>
            <a:r>
              <a:rPr lang="en-GB" sz="3200" dirty="0">
                <a:latin typeface="Comic Sans MS" panose="030F0702030302020204" pitchFamily="66" charset="0"/>
              </a:rPr>
              <a:t>,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4280449" y="3488009"/>
            <a:ext cx="80670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13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2840029" y="3525474"/>
            <a:ext cx="20063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OK! I will.</a:t>
            </a:r>
          </a:p>
        </p:txBody>
      </p:sp>
      <p:pic>
        <p:nvPicPr>
          <p:cNvPr id="27" name="Picture 26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7170" y="354046"/>
            <a:ext cx="1467802" cy="1008186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4550226" y="1459709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3905604" y="1459709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3262156" y="1459709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2620522" y="1459709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4</a:t>
            </a:r>
          </a:p>
        </p:txBody>
      </p:sp>
      <p:graphicFrame>
        <p:nvGraphicFramePr>
          <p:cNvPr id="32" name="Table 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62779906"/>
              </p:ext>
            </p:extLst>
          </p:nvPr>
        </p:nvGraphicFramePr>
        <p:xfrm>
          <a:off x="713109" y="2380471"/>
          <a:ext cx="6949440" cy="7714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94944">
                  <a:extLst>
                    <a:ext uri="{9D8B030D-6E8A-4147-A177-3AD203B41FA5}">
                      <a16:colId xmlns:a16="http://schemas.microsoft.com/office/drawing/2014/main" val="158159094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3110088367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611876754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15614646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741552398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851271185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340256961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620462398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073638296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521371195"/>
                    </a:ext>
                  </a:extLst>
                </a:gridCol>
              </a:tblGrid>
              <a:tr h="771434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11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12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13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14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15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16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17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18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19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20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13234523"/>
                  </a:ext>
                </a:extLst>
              </a:tr>
            </a:tbl>
          </a:graphicData>
        </a:graphic>
      </p:graphicFrame>
      <p:sp>
        <p:nvSpPr>
          <p:cNvPr id="33" name="Oval 32"/>
          <p:cNvSpPr/>
          <p:nvPr/>
        </p:nvSpPr>
        <p:spPr>
          <a:xfrm>
            <a:off x="4910923" y="2430833"/>
            <a:ext cx="612000" cy="612000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Left Bracket 33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16200000" flipH="1">
            <a:off x="4640973" y="1838202"/>
            <a:ext cx="448849" cy="546367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5" name="Left Bracket 34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16200000" flipH="1">
            <a:off x="3940627" y="1825774"/>
            <a:ext cx="448849" cy="546367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6" name="Oval 35"/>
          <p:cNvSpPr/>
          <p:nvPr/>
        </p:nvSpPr>
        <p:spPr>
          <a:xfrm>
            <a:off x="2139966" y="2463310"/>
            <a:ext cx="612000" cy="612000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Left Bracket 46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16200000" flipH="1">
            <a:off x="3272696" y="1825774"/>
            <a:ext cx="448849" cy="546367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8" name="Left Bracket 47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16200000" flipH="1">
            <a:off x="2572350" y="1813346"/>
            <a:ext cx="448849" cy="546367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11513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6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37" grpId="0"/>
      <p:bldP spid="38" grpId="0"/>
      <p:bldP spid="40" grpId="0" animBg="1"/>
      <p:bldP spid="41" grpId="0"/>
      <p:bldP spid="56" grpId="0"/>
      <p:bldP spid="57" grpId="0"/>
      <p:bldP spid="58" grpId="0"/>
      <p:bldP spid="59" grpId="0"/>
      <p:bldP spid="59" grpId="1"/>
      <p:bldP spid="28" grpId="0"/>
      <p:bldP spid="29" grpId="0"/>
      <p:bldP spid="30" grpId="0"/>
      <p:bldP spid="31" grpId="0"/>
      <p:bldP spid="33" grpId="0" animBg="1"/>
      <p:bldP spid="34" grpId="0" animBg="1"/>
      <p:bldP spid="35" grpId="0" animBg="1"/>
      <p:bldP spid="36" grpId="0" animBg="1"/>
      <p:bldP spid="47" grpId="0" animBg="1"/>
      <p:bldP spid="4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questions 1 and 2 on the worksheet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94425" y="1056492"/>
            <a:ext cx="617143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Counting back</a:t>
            </a:r>
          </a:p>
          <a:p>
            <a:pPr algn="ctr"/>
            <a:r>
              <a:rPr lang="en-GB" sz="3200" dirty="0">
                <a:latin typeface="Comic Sans MS" panose="030F0702030302020204" pitchFamily="66" charset="0"/>
              </a:rPr>
              <a:t>u</a:t>
            </a:r>
            <a:r>
              <a:rPr lang="en-GB" sz="3200" dirty="0" smtClean="0">
                <a:latin typeface="Comic Sans MS" panose="030F0702030302020204" pitchFamily="66" charset="0"/>
              </a:rPr>
              <a:t>sing a number line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42143780"/>
              </p:ext>
            </p:extLst>
          </p:nvPr>
        </p:nvGraphicFramePr>
        <p:xfrm>
          <a:off x="929615" y="2361100"/>
          <a:ext cx="7137792" cy="43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46112">
                  <a:extLst>
                    <a:ext uri="{9D8B030D-6E8A-4147-A177-3AD203B41FA5}">
                      <a16:colId xmlns:a16="http://schemas.microsoft.com/office/drawing/2014/main" val="96521439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138395627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3562248181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15505409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2626612694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2647883041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18247055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222514290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351222832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027883608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710076311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2016965823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412140119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2254820527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79220980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3581062215"/>
                    </a:ext>
                  </a:extLst>
                </a:gridCol>
              </a:tblGrid>
              <a:tr h="216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89254444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7011768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3728283" y="2879629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12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167989" y="2879629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13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607695" y="2879629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1</a:t>
            </a:r>
            <a:r>
              <a:rPr lang="en-GB" sz="2400" dirty="0"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047401" y="2879629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15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487107" y="2879629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16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926813" y="2879629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17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393815" y="2879629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18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833521" y="2879629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19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326235" y="2880237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20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288577" y="2876414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11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848871" y="2876414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10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409165" y="2876414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9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955811" y="2876414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8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502457" y="2876414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062751" y="2876414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6</a:t>
            </a: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/>
              <p:cNvSpPr txBox="1"/>
              <p:nvPr/>
            </p:nvSpPr>
            <p:spPr>
              <a:xfrm>
                <a:off x="3367819" y="3401492"/>
                <a:ext cx="77634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 −</m:t>
                      </m:r>
                    </m:oMath>
                  </m:oMathPara>
                </a14:m>
                <a:endParaRPr lang="en-GB" sz="36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4" name="TextBox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67819" y="3401492"/>
                <a:ext cx="776347" cy="769441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5" name="TextBox 24"/>
          <p:cNvSpPr txBox="1"/>
          <p:nvPr/>
        </p:nvSpPr>
        <p:spPr>
          <a:xfrm>
            <a:off x="2824532" y="3476817"/>
            <a:ext cx="67876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>
                <a:latin typeface="Comic Sans MS" panose="030F0702030302020204" pitchFamily="66" charset="0"/>
              </a:rPr>
              <a:t>19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/>
              <p:cNvSpPr txBox="1"/>
              <p:nvPr/>
            </p:nvSpPr>
            <p:spPr>
              <a:xfrm>
                <a:off x="4697450" y="3376288"/>
                <a:ext cx="65053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16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6" name="TextBox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97450" y="3376288"/>
                <a:ext cx="650537" cy="769441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Rounded Rectangle 26"/>
          <p:cNvSpPr/>
          <p:nvPr/>
        </p:nvSpPr>
        <p:spPr>
          <a:xfrm>
            <a:off x="2849610" y="3481661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Box 27"/>
          <p:cNvSpPr txBox="1"/>
          <p:nvPr/>
        </p:nvSpPr>
        <p:spPr>
          <a:xfrm>
            <a:off x="3982354" y="3476817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29" name="Rounded Rectangle 28"/>
          <p:cNvSpPr/>
          <p:nvPr/>
        </p:nvSpPr>
        <p:spPr>
          <a:xfrm>
            <a:off x="4007432" y="3481661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0" name="Rounded Rectangle 29"/>
          <p:cNvSpPr/>
          <p:nvPr/>
        </p:nvSpPr>
        <p:spPr>
          <a:xfrm>
            <a:off x="5230571" y="3481661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5140070" y="3471972"/>
            <a:ext cx="8218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>
                <a:latin typeface="Comic Sans MS" panose="030F0702030302020204" pitchFamily="66" charset="0"/>
              </a:rPr>
              <a:t>17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/>
              <p:cNvSpPr txBox="1"/>
              <p:nvPr/>
            </p:nvSpPr>
            <p:spPr>
              <a:xfrm>
                <a:off x="3357624" y="4232852"/>
                <a:ext cx="77634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 −</m:t>
                      </m:r>
                    </m:oMath>
                  </m:oMathPara>
                </a14:m>
                <a:endParaRPr lang="en-GB" sz="36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32" name="TextBox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57624" y="4232852"/>
                <a:ext cx="776347" cy="769441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3" name="TextBox 32"/>
          <p:cNvSpPr txBox="1"/>
          <p:nvPr/>
        </p:nvSpPr>
        <p:spPr>
          <a:xfrm>
            <a:off x="2814337" y="4308177"/>
            <a:ext cx="67876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>
                <a:latin typeface="Comic Sans MS" panose="030F0702030302020204" pitchFamily="66" charset="0"/>
              </a:rPr>
              <a:t>17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Box 33"/>
              <p:cNvSpPr txBox="1"/>
              <p:nvPr/>
            </p:nvSpPr>
            <p:spPr>
              <a:xfrm>
                <a:off x="4687255" y="4207648"/>
                <a:ext cx="65053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16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34" name="TextBox 3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87255" y="4207648"/>
                <a:ext cx="650537" cy="769441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5" name="Rounded Rectangle 34"/>
          <p:cNvSpPr/>
          <p:nvPr/>
        </p:nvSpPr>
        <p:spPr>
          <a:xfrm>
            <a:off x="2839415" y="4313021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TextBox 35"/>
          <p:cNvSpPr txBox="1"/>
          <p:nvPr/>
        </p:nvSpPr>
        <p:spPr>
          <a:xfrm>
            <a:off x="3972159" y="4308177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37" name="Rounded Rectangle 36"/>
          <p:cNvSpPr/>
          <p:nvPr/>
        </p:nvSpPr>
        <p:spPr>
          <a:xfrm>
            <a:off x="3997237" y="4313021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8" name="Rounded Rectangle 37"/>
          <p:cNvSpPr/>
          <p:nvPr/>
        </p:nvSpPr>
        <p:spPr>
          <a:xfrm>
            <a:off x="5220376" y="4313021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5129875" y="4303332"/>
            <a:ext cx="8218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>
                <a:latin typeface="Comic Sans MS" panose="030F0702030302020204" pitchFamily="66" charset="0"/>
              </a:rPr>
              <a:t>14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Box 39"/>
              <p:cNvSpPr txBox="1"/>
              <p:nvPr/>
            </p:nvSpPr>
            <p:spPr>
              <a:xfrm>
                <a:off x="3358672" y="5039192"/>
                <a:ext cx="77634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 −</m:t>
                      </m:r>
                    </m:oMath>
                  </m:oMathPara>
                </a14:m>
                <a:endParaRPr lang="en-GB" sz="36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40" name="TextBox 3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58672" y="5039192"/>
                <a:ext cx="776347" cy="769441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1" name="TextBox 40"/>
          <p:cNvSpPr txBox="1"/>
          <p:nvPr/>
        </p:nvSpPr>
        <p:spPr>
          <a:xfrm>
            <a:off x="2815385" y="5114517"/>
            <a:ext cx="67876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>
                <a:latin typeface="Comic Sans MS" panose="030F0702030302020204" pitchFamily="66" charset="0"/>
              </a:rPr>
              <a:t>14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2" name="TextBox 41"/>
              <p:cNvSpPr txBox="1"/>
              <p:nvPr/>
            </p:nvSpPr>
            <p:spPr>
              <a:xfrm>
                <a:off x="4688303" y="5013988"/>
                <a:ext cx="65053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16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42" name="TextBox 4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88303" y="5013988"/>
                <a:ext cx="650537" cy="769441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3" name="Rounded Rectangle 42"/>
          <p:cNvSpPr/>
          <p:nvPr/>
        </p:nvSpPr>
        <p:spPr>
          <a:xfrm>
            <a:off x="2840463" y="5119361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Box 43"/>
          <p:cNvSpPr txBox="1"/>
          <p:nvPr/>
        </p:nvSpPr>
        <p:spPr>
          <a:xfrm>
            <a:off x="3973207" y="5114517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45" name="Rounded Rectangle 44"/>
          <p:cNvSpPr/>
          <p:nvPr/>
        </p:nvSpPr>
        <p:spPr>
          <a:xfrm>
            <a:off x="3998285" y="5119361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46" name="Rounded Rectangle 45"/>
          <p:cNvSpPr/>
          <p:nvPr/>
        </p:nvSpPr>
        <p:spPr>
          <a:xfrm>
            <a:off x="5221424" y="5119361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5130923" y="5109672"/>
            <a:ext cx="8218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>
                <a:latin typeface="Comic Sans MS" panose="030F0702030302020204" pitchFamily="66" charset="0"/>
              </a:rPr>
              <a:t>13</a:t>
            </a:r>
            <a:endParaRPr lang="en-GB" sz="3600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95791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39" grpId="0"/>
      <p:bldP spid="4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312403" y="1248904"/>
            <a:ext cx="617143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Counting back</a:t>
            </a:r>
          </a:p>
          <a:p>
            <a:pPr algn="ctr"/>
            <a:r>
              <a:rPr lang="en-GB" sz="3200" dirty="0">
                <a:latin typeface="Comic Sans MS" panose="030F0702030302020204" pitchFamily="66" charset="0"/>
              </a:rPr>
              <a:t>u</a:t>
            </a:r>
            <a:r>
              <a:rPr lang="en-GB" sz="3200" dirty="0" smtClean="0">
                <a:latin typeface="Comic Sans MS" panose="030F0702030302020204" pitchFamily="66" charset="0"/>
              </a:rPr>
              <a:t>sing a number line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77577924"/>
              </p:ext>
            </p:extLst>
          </p:nvPr>
        </p:nvGraphicFramePr>
        <p:xfrm>
          <a:off x="902321" y="3316449"/>
          <a:ext cx="7137792" cy="43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46112">
                  <a:extLst>
                    <a:ext uri="{9D8B030D-6E8A-4147-A177-3AD203B41FA5}">
                      <a16:colId xmlns:a16="http://schemas.microsoft.com/office/drawing/2014/main" val="96521439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138395627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3562248181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15505409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2626612694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2647883041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18247055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222514290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351222832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027883608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710076311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2016965823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412140119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2254820527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79220980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3581062215"/>
                    </a:ext>
                  </a:extLst>
                </a:gridCol>
              </a:tblGrid>
              <a:tr h="216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89254444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7011768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3700989" y="3834978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12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140695" y="3834978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13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580401" y="3834978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1</a:t>
            </a:r>
            <a:r>
              <a:rPr lang="en-GB" sz="2400" dirty="0"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020107" y="3834978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15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459813" y="3834978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16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899519" y="3834978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17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366521" y="3834978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18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806227" y="3834978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19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298941" y="3835586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20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261283" y="3831763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11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821577" y="3831763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10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381871" y="3831763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9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928517" y="3831763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8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475163" y="3831763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990943" y="3831762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6</a:t>
            </a: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/>
              <p:cNvSpPr txBox="1"/>
              <p:nvPr/>
            </p:nvSpPr>
            <p:spPr>
              <a:xfrm>
                <a:off x="3367819" y="5066522"/>
                <a:ext cx="77634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 −</m:t>
                      </m:r>
                    </m:oMath>
                  </m:oMathPara>
                </a14:m>
                <a:endParaRPr lang="en-GB" sz="36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4" name="TextBox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67819" y="5066522"/>
                <a:ext cx="776347" cy="769441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5" name="TextBox 24"/>
          <p:cNvSpPr txBox="1"/>
          <p:nvPr/>
        </p:nvSpPr>
        <p:spPr>
          <a:xfrm>
            <a:off x="2824532" y="5141847"/>
            <a:ext cx="67876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>
                <a:latin typeface="Comic Sans MS" panose="030F0702030302020204" pitchFamily="66" charset="0"/>
              </a:rPr>
              <a:t>15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/>
              <p:cNvSpPr txBox="1"/>
              <p:nvPr/>
            </p:nvSpPr>
            <p:spPr>
              <a:xfrm>
                <a:off x="4697450" y="5041318"/>
                <a:ext cx="65053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16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6" name="TextBox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97450" y="5041318"/>
                <a:ext cx="650537" cy="769441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Rounded Rectangle 26"/>
          <p:cNvSpPr/>
          <p:nvPr/>
        </p:nvSpPr>
        <p:spPr>
          <a:xfrm>
            <a:off x="2849610" y="5146691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Box 27"/>
          <p:cNvSpPr txBox="1"/>
          <p:nvPr/>
        </p:nvSpPr>
        <p:spPr>
          <a:xfrm>
            <a:off x="3982354" y="5141847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29" name="Rounded Rectangle 28"/>
          <p:cNvSpPr/>
          <p:nvPr/>
        </p:nvSpPr>
        <p:spPr>
          <a:xfrm>
            <a:off x="4007432" y="5146691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0" name="Rounded Rectangle 29"/>
          <p:cNvSpPr/>
          <p:nvPr/>
        </p:nvSpPr>
        <p:spPr>
          <a:xfrm>
            <a:off x="5230571" y="5146691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5140070" y="5137002"/>
            <a:ext cx="8218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>
                <a:latin typeface="Comic Sans MS" panose="030F0702030302020204" pitchFamily="66" charset="0"/>
              </a:rPr>
              <a:t>11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4827872" y="2392563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4398120" y="2392563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3934761" y="2392563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3505009" y="2404990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52" name="Left Bracket 51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16200000" flipH="1">
            <a:off x="4899342" y="2820019"/>
            <a:ext cx="448849" cy="448441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3" name="Left Bracket 52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16200000" flipH="1">
            <a:off x="4425778" y="2842646"/>
            <a:ext cx="448849" cy="403187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4" name="Left Bracket 53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16200000" flipH="1">
            <a:off x="3972102" y="2830218"/>
            <a:ext cx="448849" cy="403187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5" name="Left Bracket 54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16200000" flipH="1">
            <a:off x="3568383" y="2842646"/>
            <a:ext cx="448849" cy="403187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86421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8" grpId="0"/>
      <p:bldP spid="31" grpId="0"/>
      <p:bldP spid="48" grpId="0"/>
      <p:bldP spid="49" grpId="0"/>
      <p:bldP spid="50" grpId="0"/>
      <p:bldP spid="51" grpId="0"/>
      <p:bldP spid="52" grpId="0" animBg="1"/>
      <p:bldP spid="53" grpId="0" animBg="1"/>
      <p:bldP spid="54" grpId="0" animBg="1"/>
      <p:bldP spid="5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question 3 on </a:t>
            </a:r>
            <a:r>
              <a:rPr lang="en-GB" smtClean="0"/>
              <a:t>the worksheet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377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4|8.4|14|13.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5|7.4|8.3|4.1|2.6|2.3|9.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1|4.6|3.8|2.1|2.3|13.9|2.2|7.2|5.7|14.6|3|3|1.2|1.4|5.6|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4|8.6|5|5.4|1.4|1.1|1.1|1|1|1|1|1.1|2.6|1.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2.6|9.4|10.6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5|1.3|1|1|20.4|5.6|5.8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schemas.openxmlformats.org/package/2006/metadata/core-properties"/>
    <ds:schemaRef ds:uri="http://www.w3.org/XML/1998/namespace"/>
    <ds:schemaRef ds:uri="http://schemas.microsoft.com/office/infopath/2007/PartnerControls"/>
    <ds:schemaRef ds:uri="http://purl.org/dc/terms/"/>
    <ds:schemaRef ds:uri="http://schemas.microsoft.com/office/2006/metadata/properties"/>
    <ds:schemaRef ds:uri="http://schemas.microsoft.com/office/2006/documentManagement/types"/>
    <ds:schemaRef ds:uri="522d4c35-b548-4432-90ae-af4376e1c4b4"/>
    <ds:schemaRef ds:uri="http://purl.org/dc/elements/1.1/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3335</TotalTime>
  <Words>315</Words>
  <Application>Microsoft Office PowerPoint</Application>
  <PresentationFormat>On-screen Show (4:3)</PresentationFormat>
  <Paragraphs>191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12</vt:i4>
      </vt:variant>
    </vt:vector>
  </HeadingPairs>
  <TitlesOfParts>
    <vt:vector size="24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1 and 2 on the worksheet </vt:lpstr>
      <vt:lpstr>PowerPoint Presentation</vt:lpstr>
      <vt:lpstr>PowerPoint Presentation</vt:lpstr>
      <vt:lpstr>Have a go at question 3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 Geals BTP</cp:lastModifiedBy>
  <cp:revision>219</cp:revision>
  <dcterms:created xsi:type="dcterms:W3CDTF">2019-07-05T11:02:13Z</dcterms:created>
  <dcterms:modified xsi:type="dcterms:W3CDTF">2021-01-12T10:26:24Z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