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75" r:id="rId4"/>
    <p:sldId id="265" r:id="rId5"/>
    <p:sldId id="266" r:id="rId6"/>
    <p:sldId id="276" r:id="rId7"/>
    <p:sldId id="272" r:id="rId8"/>
    <p:sldId id="27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25/06/2021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25/06/2021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25/06/2021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2000"/>
            <a:lum/>
          </a:blip>
          <a:srcRect/>
          <a:stretch>
            <a:fillRect t="-88000" b="-8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25/06/2021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0969" y="590843"/>
            <a:ext cx="9144000" cy="4476004"/>
          </a:xfrm>
        </p:spPr>
        <p:txBody>
          <a:bodyPr>
            <a:normAutofit/>
          </a:bodyPr>
          <a:lstStyle/>
          <a:p>
            <a:r>
              <a:rPr lang="en-GB" sz="4500" dirty="0" smtClean="0">
                <a:latin typeface="Twinkl Precursive" panose="02000000000000000000" pitchFamily="2" charset="0"/>
              </a:rPr>
              <a:t>LO: To </a:t>
            </a:r>
            <a:r>
              <a:rPr lang="en-GB" sz="4500" dirty="0" smtClean="0">
                <a:latin typeface="Twinkl Precursive" panose="02000000000000000000" pitchFamily="2" charset="0"/>
              </a:rPr>
              <a:t>write a diary of Adriana</a:t>
            </a:r>
            <a:r>
              <a:rPr lang="en-GB" sz="4500" dirty="0" smtClean="0">
                <a:latin typeface="Twinkl Precursive" panose="02000000000000000000" pitchFamily="2" charset="0"/>
              </a:rPr>
              <a:t/>
            </a:r>
            <a:br>
              <a:rPr lang="en-GB" sz="4500" dirty="0" smtClean="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Friday 2</a:t>
            </a:r>
            <a:r>
              <a:rPr lang="en-GB" sz="4500" baseline="30000" dirty="0" smtClean="0">
                <a:latin typeface="Twinkl Precursive" panose="02000000000000000000" pitchFamily="2" charset="0"/>
              </a:rPr>
              <a:t>nd</a:t>
            </a:r>
            <a:r>
              <a:rPr lang="en-GB" sz="4500" dirty="0" smtClean="0">
                <a:latin typeface="Twinkl Precursive" panose="02000000000000000000" pitchFamily="2" charset="0"/>
              </a:rPr>
              <a:t> July </a:t>
            </a:r>
            <a:r>
              <a:rPr lang="en-GB" sz="4500" dirty="0" smtClean="0">
                <a:latin typeface="Twinkl Precursive" panose="02000000000000000000" pitchFamily="2" charset="0"/>
              </a:rPr>
              <a:t>2021 </a:t>
            </a:r>
            <a:endParaRPr lang="en-GB" sz="4500" dirty="0">
              <a:latin typeface="Twinkl Precursive" panose="02000000000000000000" pitchFamily="2" charset="0"/>
            </a:endParaRPr>
          </a:p>
        </p:txBody>
      </p:sp>
    </p:spTree>
    <p:extLst>
      <p:ext uri="{BB962C8B-B14F-4D97-AF65-F5344CB8AC3E}">
        <p14:creationId xmlns:p14="http://schemas.microsoft.com/office/powerpoint/2010/main" val="9805662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33" y="0"/>
            <a:ext cx="10515600" cy="1325563"/>
          </a:xfrm>
        </p:spPr>
        <p:txBody>
          <a:bodyPr/>
          <a:lstStyle/>
          <a:p>
            <a:r>
              <a:rPr lang="en-GB" dirty="0" smtClean="0">
                <a:latin typeface="Twinkl Precursive" panose="02000000000000000000" pitchFamily="2" charset="0"/>
              </a:rPr>
              <a:t>Let’s remember who is in our story? </a:t>
            </a:r>
            <a:endParaRPr lang="en-GB" dirty="0">
              <a:latin typeface="Twinkl Precursive" panose="02000000000000000000" pitchFamily="2"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539115" y="1325563"/>
            <a:ext cx="3334231" cy="5175686"/>
          </a:xfrm>
        </p:spPr>
      </p:pic>
      <p:sp>
        <p:nvSpPr>
          <p:cNvPr id="5" name="TextBox 4"/>
          <p:cNvSpPr txBox="1"/>
          <p:nvPr/>
        </p:nvSpPr>
        <p:spPr>
          <a:xfrm>
            <a:off x="144333" y="1737034"/>
            <a:ext cx="7620001" cy="1938992"/>
          </a:xfrm>
          <a:prstGeom prst="rect">
            <a:avLst/>
          </a:prstGeom>
          <a:solidFill>
            <a:schemeClr val="bg1"/>
          </a:solidFill>
          <a:ln>
            <a:solidFill>
              <a:schemeClr val="tx1"/>
            </a:solidFill>
          </a:ln>
        </p:spPr>
        <p:txBody>
          <a:bodyPr wrap="square" rtlCol="0">
            <a:spAutoFit/>
          </a:bodyPr>
          <a:lstStyle/>
          <a:p>
            <a:r>
              <a:rPr lang="en-GB" sz="2400" dirty="0" smtClean="0">
                <a:latin typeface="Twinkl Precursive" panose="02000000000000000000" pitchFamily="2" charset="0"/>
              </a:rPr>
              <a:t>Antipholus of Ephesus (rich merchant married to Adriana)</a:t>
            </a:r>
          </a:p>
          <a:p>
            <a:endParaRPr lang="en-GB" sz="2400" dirty="0">
              <a:latin typeface="Twinkl Precursive" panose="02000000000000000000" pitchFamily="2" charset="0"/>
            </a:endParaRPr>
          </a:p>
          <a:p>
            <a:r>
              <a:rPr lang="en-GB" sz="2400" dirty="0" smtClean="0">
                <a:latin typeface="Twinkl Precursive" panose="02000000000000000000" pitchFamily="2" charset="0"/>
              </a:rPr>
              <a:t>Antipholus of Syracuse (looking for his brother and mother)  </a:t>
            </a:r>
          </a:p>
        </p:txBody>
      </p:sp>
      <p:sp>
        <p:nvSpPr>
          <p:cNvPr id="6" name="TextBox 5"/>
          <p:cNvSpPr txBox="1"/>
          <p:nvPr/>
        </p:nvSpPr>
        <p:spPr>
          <a:xfrm>
            <a:off x="144332" y="4101352"/>
            <a:ext cx="7620001" cy="1938992"/>
          </a:xfrm>
          <a:prstGeom prst="rect">
            <a:avLst/>
          </a:prstGeom>
          <a:solidFill>
            <a:schemeClr val="bg1"/>
          </a:solidFill>
          <a:ln>
            <a:solidFill>
              <a:schemeClr val="tx1"/>
            </a:solidFill>
          </a:ln>
        </p:spPr>
        <p:txBody>
          <a:bodyPr wrap="square" rtlCol="0">
            <a:spAutoFit/>
          </a:bodyPr>
          <a:lstStyle/>
          <a:p>
            <a:r>
              <a:rPr lang="en-GB" sz="2400" dirty="0" smtClean="0">
                <a:latin typeface="Twinkl Precursive" panose="02000000000000000000" pitchFamily="2" charset="0"/>
              </a:rPr>
              <a:t>Dromio of Ephesus (funny servant of Antipholus of Ephesus) </a:t>
            </a:r>
          </a:p>
          <a:p>
            <a:endParaRPr lang="en-GB" sz="2400" dirty="0">
              <a:latin typeface="Twinkl Precursive" panose="02000000000000000000" pitchFamily="2" charset="0"/>
            </a:endParaRPr>
          </a:p>
          <a:p>
            <a:r>
              <a:rPr lang="en-GB" sz="2400" dirty="0" smtClean="0">
                <a:latin typeface="Twinkl Precursive" panose="02000000000000000000" pitchFamily="2" charset="0"/>
              </a:rPr>
              <a:t>Dromio of Syracuse (funny servant of Antipholus of Syracuse)</a:t>
            </a:r>
          </a:p>
        </p:txBody>
      </p:sp>
    </p:spTree>
    <p:extLst>
      <p:ext uri="{BB962C8B-B14F-4D97-AF65-F5344CB8AC3E}">
        <p14:creationId xmlns:p14="http://schemas.microsoft.com/office/powerpoint/2010/main" val="16403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Let’s keep reading…</a:t>
            </a:r>
            <a:endParaRPr lang="en-GB" dirty="0">
              <a:latin typeface="Twinkl Precursive" panose="02000000000000000000" pitchFamily="2" charset="0"/>
            </a:endParaRPr>
          </a:p>
        </p:txBody>
      </p:sp>
      <p:sp>
        <p:nvSpPr>
          <p:cNvPr id="3" name="Content Placeholder 2"/>
          <p:cNvSpPr>
            <a:spLocks noGrp="1"/>
          </p:cNvSpPr>
          <p:nvPr>
            <p:ph idx="1"/>
          </p:nvPr>
        </p:nvSpPr>
        <p:spPr>
          <a:xfrm>
            <a:off x="741218" y="2036618"/>
            <a:ext cx="10515600" cy="4668982"/>
          </a:xfrm>
          <a:solidFill>
            <a:schemeClr val="bg1"/>
          </a:solidFill>
        </p:spPr>
        <p:txBody>
          <a:bodyPr>
            <a:normAutofit/>
          </a:bodyPr>
          <a:lstStyle/>
          <a:p>
            <a:pPr marL="0" indent="0">
              <a:buNone/>
            </a:pPr>
            <a:r>
              <a:rPr lang="en-GB" sz="3500" dirty="0" smtClean="0">
                <a:latin typeface="Twinkl Precursive" panose="02000000000000000000" pitchFamily="2" charset="0"/>
              </a:rPr>
              <a:t>Read p.31 to p.38 </a:t>
            </a:r>
          </a:p>
          <a:p>
            <a:pPr marL="0" indent="0">
              <a:buNone/>
            </a:pPr>
            <a:endParaRPr lang="en-GB" sz="3500" dirty="0">
              <a:latin typeface="Twinkl Precursive" panose="02000000000000000000"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6004214" y="704850"/>
            <a:ext cx="5143500" cy="6858000"/>
          </a:xfrm>
          <a:prstGeom prst="rect">
            <a:avLst/>
          </a:prstGeom>
        </p:spPr>
      </p:pic>
    </p:spTree>
    <p:extLst>
      <p:ext uri="{BB962C8B-B14F-4D97-AF65-F5344CB8AC3E}">
        <p14:creationId xmlns:p14="http://schemas.microsoft.com/office/powerpoint/2010/main" val="3610277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What can you remember about this story</a:t>
            </a:r>
            <a:r>
              <a:rPr lang="en-GB" dirty="0">
                <a:latin typeface="Twinkl Precursive" panose="02000000000000000000" pitchFamily="2" charset="0"/>
              </a:rPr>
              <a:t>?</a:t>
            </a:r>
          </a:p>
        </p:txBody>
      </p:sp>
      <p:sp>
        <p:nvSpPr>
          <p:cNvPr id="3" name="Content Placeholder 2"/>
          <p:cNvSpPr>
            <a:spLocks noGrp="1"/>
          </p:cNvSpPr>
          <p:nvPr>
            <p:ph idx="1"/>
          </p:nvPr>
        </p:nvSpPr>
        <p:spPr>
          <a:xfrm>
            <a:off x="741218" y="2036618"/>
            <a:ext cx="10515600" cy="4668982"/>
          </a:xfrm>
          <a:solidFill>
            <a:schemeClr val="bg1"/>
          </a:solidFill>
        </p:spPr>
        <p:txBody>
          <a:bodyPr>
            <a:normAutofit fontScale="92500"/>
          </a:bodyPr>
          <a:lstStyle/>
          <a:p>
            <a:pPr marL="0" indent="0">
              <a:buNone/>
            </a:pPr>
            <a:r>
              <a:rPr lang="en-GB" sz="3500" dirty="0" smtClean="0">
                <a:latin typeface="Twinkl Precursive" panose="02000000000000000000" pitchFamily="2" charset="0"/>
              </a:rPr>
              <a:t>So far in this story, </a:t>
            </a:r>
            <a:r>
              <a:rPr lang="en-GB" sz="3500" dirty="0" err="1" smtClean="0">
                <a:latin typeface="Twinkl Precursive" panose="02000000000000000000" pitchFamily="2" charset="0"/>
              </a:rPr>
              <a:t>Antipholus</a:t>
            </a:r>
            <a:r>
              <a:rPr lang="en-GB" sz="3500" dirty="0" smtClean="0">
                <a:latin typeface="Twinkl Precursive" panose="02000000000000000000" pitchFamily="2" charset="0"/>
              </a:rPr>
              <a:t> of Syracuse had told </a:t>
            </a:r>
            <a:r>
              <a:rPr lang="en-GB" sz="3500" dirty="0" err="1" smtClean="0">
                <a:latin typeface="Twinkl Precursive" panose="02000000000000000000" pitchFamily="2" charset="0"/>
              </a:rPr>
              <a:t>Dromio</a:t>
            </a:r>
            <a:r>
              <a:rPr lang="en-GB" sz="3500" dirty="0" smtClean="0">
                <a:latin typeface="Twinkl Precursive" panose="02000000000000000000" pitchFamily="2" charset="0"/>
              </a:rPr>
              <a:t> of Ephesus that he had no wife or home, when he asked him to come home for dinner. </a:t>
            </a:r>
          </a:p>
          <a:p>
            <a:pPr marL="0" indent="0">
              <a:buNone/>
            </a:pPr>
            <a:endParaRPr lang="en-GB" sz="3500" dirty="0">
              <a:latin typeface="Twinkl Precursive" panose="02000000000000000000" pitchFamily="2" charset="0"/>
            </a:endParaRPr>
          </a:p>
          <a:p>
            <a:pPr marL="0" indent="0">
              <a:buNone/>
            </a:pPr>
            <a:r>
              <a:rPr lang="en-GB" sz="3500" dirty="0" err="1" smtClean="0">
                <a:latin typeface="Twinkl Precursive" panose="02000000000000000000" pitchFamily="2" charset="0"/>
              </a:rPr>
              <a:t>Antipholus</a:t>
            </a:r>
            <a:r>
              <a:rPr lang="en-GB" sz="3500" dirty="0" smtClean="0">
                <a:latin typeface="Twinkl Precursive" panose="02000000000000000000" pitchFamily="2" charset="0"/>
              </a:rPr>
              <a:t> of </a:t>
            </a:r>
            <a:r>
              <a:rPr lang="en-GB" sz="3500" dirty="0" err="1" smtClean="0">
                <a:latin typeface="Twinkl Precursive" panose="02000000000000000000" pitchFamily="2" charset="0"/>
              </a:rPr>
              <a:t>Sycaruse</a:t>
            </a:r>
            <a:r>
              <a:rPr lang="en-GB" sz="3500" dirty="0" smtClean="0">
                <a:latin typeface="Twinkl Precursive" panose="02000000000000000000" pitchFamily="2" charset="0"/>
              </a:rPr>
              <a:t> was forced to go to dinner with Adriana and her real husband wasn’t allowed in the house and became jealous! What a mess! </a:t>
            </a:r>
          </a:p>
          <a:p>
            <a:pPr marL="0" indent="0">
              <a:buNone/>
            </a:pPr>
            <a:endParaRPr lang="en-GB" sz="3500" dirty="0">
              <a:latin typeface="Twinkl Precursive" panose="02000000000000000000" pitchFamily="2" charset="0"/>
            </a:endParaRPr>
          </a:p>
        </p:txBody>
      </p:sp>
    </p:spTree>
    <p:extLst>
      <p:ext uri="{BB962C8B-B14F-4D97-AF65-F5344CB8AC3E}">
        <p14:creationId xmlns:p14="http://schemas.microsoft.com/office/powerpoint/2010/main" val="105843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582" y="0"/>
            <a:ext cx="10515600" cy="1325563"/>
          </a:xfrm>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a:xfrm>
            <a:off x="325582" y="990533"/>
            <a:ext cx="10515600" cy="4351338"/>
          </a:xfrm>
        </p:spPr>
        <p:txBody>
          <a:bodyPr>
            <a:normAutofit/>
          </a:bodyPr>
          <a:lstStyle/>
          <a:p>
            <a:pPr marL="0" indent="0">
              <a:buNone/>
            </a:pPr>
            <a:r>
              <a:rPr lang="en-GB" sz="3500" dirty="0" smtClean="0">
                <a:latin typeface="Twinkl Precursive" panose="02000000000000000000" pitchFamily="2" charset="0"/>
              </a:rPr>
              <a:t>You will be writing the </a:t>
            </a:r>
            <a:r>
              <a:rPr lang="en-GB" sz="3500" dirty="0" smtClean="0">
                <a:latin typeface="Twinkl Precursive" panose="02000000000000000000" pitchFamily="2" charset="0"/>
              </a:rPr>
              <a:t>diary of Adriana.</a:t>
            </a:r>
            <a:endParaRPr lang="en-GB" sz="3500" dirty="0" smtClean="0">
              <a:latin typeface="Twinkl Precursive" panose="02000000000000000000" pitchFamily="2" charset="0"/>
            </a:endParaRPr>
          </a:p>
          <a:p>
            <a:pPr marL="0" indent="0">
              <a:buNone/>
            </a:pPr>
            <a:endParaRPr lang="en-GB" sz="3500" dirty="0">
              <a:latin typeface="Twinkl Precursive" panose="02000000000000000000" pitchFamily="2" charset="0"/>
            </a:endParaRPr>
          </a:p>
          <a:p>
            <a:pPr marL="0" indent="0">
              <a:buNone/>
            </a:pPr>
            <a:endParaRPr lang="en-GB" sz="3500" dirty="0">
              <a:latin typeface="Twinkl Precursive" panose="02000000000000000000" pitchFamily="2" charset="0"/>
            </a:endParaRPr>
          </a:p>
        </p:txBody>
      </p:sp>
      <p:sp>
        <p:nvSpPr>
          <p:cNvPr id="4" name="TextBox 3"/>
          <p:cNvSpPr txBox="1"/>
          <p:nvPr/>
        </p:nvSpPr>
        <p:spPr>
          <a:xfrm>
            <a:off x="325582" y="2179555"/>
            <a:ext cx="8485909" cy="1569660"/>
          </a:xfrm>
          <a:prstGeom prst="rect">
            <a:avLst/>
          </a:prstGeom>
          <a:solidFill>
            <a:schemeClr val="bg1"/>
          </a:solidFill>
          <a:ln>
            <a:solidFill>
              <a:schemeClr val="tx1"/>
            </a:solidFill>
          </a:ln>
        </p:spPr>
        <p:txBody>
          <a:bodyPr wrap="square" rtlCol="0">
            <a:spAutoFit/>
          </a:bodyPr>
          <a:lstStyle/>
          <a:p>
            <a:r>
              <a:rPr lang="en-GB" sz="2400" dirty="0" err="1" smtClean="0">
                <a:latin typeface="Twinkl Precursive" panose="02000000000000000000" pitchFamily="2" charset="0"/>
              </a:rPr>
              <a:t>Dromio</a:t>
            </a:r>
            <a:r>
              <a:rPr lang="en-GB" sz="2400" dirty="0" smtClean="0">
                <a:latin typeface="Twinkl Precursive" panose="02000000000000000000" pitchFamily="2" charset="0"/>
              </a:rPr>
              <a:t> of Ephesus came back to the house and told his mistress that his master had refused to come and said that he had no wife!</a:t>
            </a:r>
            <a:endParaRPr lang="en-GB" sz="2400" dirty="0">
              <a:latin typeface="Twinkl Precursive" panose="02000000000000000000" pitchFamily="2" charset="0"/>
            </a:endParaRPr>
          </a:p>
        </p:txBody>
      </p:sp>
      <p:sp>
        <p:nvSpPr>
          <p:cNvPr id="5" name="TextBox 4"/>
          <p:cNvSpPr txBox="1"/>
          <p:nvPr/>
        </p:nvSpPr>
        <p:spPr>
          <a:xfrm>
            <a:off x="325582" y="4256871"/>
            <a:ext cx="8485909" cy="1569660"/>
          </a:xfrm>
          <a:prstGeom prst="rect">
            <a:avLst/>
          </a:prstGeom>
          <a:solidFill>
            <a:schemeClr val="bg1"/>
          </a:solidFill>
          <a:ln>
            <a:solidFill>
              <a:schemeClr val="tx1"/>
            </a:solidFill>
          </a:ln>
        </p:spPr>
        <p:txBody>
          <a:bodyPr wrap="square" rtlCol="0">
            <a:spAutoFit/>
          </a:bodyPr>
          <a:lstStyle/>
          <a:p>
            <a:r>
              <a:rPr lang="en-GB" sz="2400" dirty="0" smtClean="0">
                <a:latin typeface="Twinkl Precursive" panose="02000000000000000000" pitchFamily="2" charset="0"/>
              </a:rPr>
              <a:t>This made Adriana mad and she was full of jealousy. Her sister, Luciana, who lived in the same house, tried her best to calm her, but Adriana was in no mood to listen.</a:t>
            </a:r>
            <a:endParaRPr lang="en-GB" sz="2400" dirty="0" smtClean="0">
              <a:latin typeface="Twinkl Precursive" panose="02000000000000000000" pitchFamily="2" charset="0"/>
            </a:endParaRPr>
          </a:p>
        </p:txBody>
      </p:sp>
      <p:sp>
        <p:nvSpPr>
          <p:cNvPr id="6" name="Rectangle 5"/>
          <p:cNvSpPr/>
          <p:nvPr/>
        </p:nvSpPr>
        <p:spPr>
          <a:xfrm>
            <a:off x="9254836" y="2179555"/>
            <a:ext cx="2452255" cy="1796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Twinkl Precursive" panose="02000000000000000000" pitchFamily="2" charset="0"/>
              </a:rPr>
              <a:t>How would Adriana feel?</a:t>
            </a:r>
            <a:endParaRPr lang="en-GB" dirty="0">
              <a:latin typeface="Twinkl Precursive" panose="02000000000000000000" pitchFamily="2" charset="0"/>
            </a:endParaRPr>
          </a:p>
        </p:txBody>
      </p:sp>
      <p:sp>
        <p:nvSpPr>
          <p:cNvPr id="7" name="Rectangle 6"/>
          <p:cNvSpPr/>
          <p:nvPr/>
        </p:nvSpPr>
        <p:spPr>
          <a:xfrm>
            <a:off x="9254836" y="4443521"/>
            <a:ext cx="2452255" cy="1796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Twinkl Precursive" panose="02000000000000000000" pitchFamily="2" charset="0"/>
              </a:rPr>
              <a:t>What might Adriana think?</a:t>
            </a:r>
            <a:endParaRPr lang="en-GB"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582" y="0"/>
            <a:ext cx="10515600" cy="1325563"/>
          </a:xfrm>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a:xfrm>
            <a:off x="325582" y="990533"/>
            <a:ext cx="10515600" cy="4351338"/>
          </a:xfrm>
        </p:spPr>
        <p:txBody>
          <a:bodyPr>
            <a:normAutofit/>
          </a:bodyPr>
          <a:lstStyle/>
          <a:p>
            <a:pPr marL="0" indent="0">
              <a:buNone/>
            </a:pPr>
            <a:r>
              <a:rPr lang="en-GB" sz="3500" dirty="0" smtClean="0">
                <a:latin typeface="Twinkl Precursive" panose="02000000000000000000" pitchFamily="2" charset="0"/>
              </a:rPr>
              <a:t>You will be writing the </a:t>
            </a:r>
            <a:r>
              <a:rPr lang="en-GB" sz="3500" dirty="0" smtClean="0">
                <a:latin typeface="Twinkl Precursive" panose="02000000000000000000" pitchFamily="2" charset="0"/>
              </a:rPr>
              <a:t>diary of Adriana.</a:t>
            </a:r>
            <a:endParaRPr lang="en-GB" sz="3500" dirty="0" smtClean="0">
              <a:latin typeface="Twinkl Precursive" panose="02000000000000000000" pitchFamily="2" charset="0"/>
            </a:endParaRPr>
          </a:p>
          <a:p>
            <a:pPr marL="0" indent="0">
              <a:buNone/>
            </a:pPr>
            <a:endParaRPr lang="en-GB" sz="3500" dirty="0">
              <a:latin typeface="Twinkl Precursive" panose="02000000000000000000" pitchFamily="2" charset="0"/>
            </a:endParaRPr>
          </a:p>
          <a:p>
            <a:pPr marL="0" indent="0">
              <a:buNone/>
            </a:pPr>
            <a:endParaRPr lang="en-GB" sz="3500" dirty="0">
              <a:latin typeface="Twinkl Precursive" panose="02000000000000000000" pitchFamily="2" charset="0"/>
            </a:endParaRPr>
          </a:p>
        </p:txBody>
      </p:sp>
      <p:sp>
        <p:nvSpPr>
          <p:cNvPr id="4" name="TextBox 3"/>
          <p:cNvSpPr txBox="1"/>
          <p:nvPr/>
        </p:nvSpPr>
        <p:spPr>
          <a:xfrm>
            <a:off x="325582" y="2179555"/>
            <a:ext cx="8485909" cy="2308324"/>
          </a:xfrm>
          <a:prstGeom prst="rect">
            <a:avLst/>
          </a:prstGeom>
          <a:solidFill>
            <a:schemeClr val="bg1"/>
          </a:solidFill>
          <a:ln>
            <a:solidFill>
              <a:schemeClr val="tx1"/>
            </a:solidFill>
          </a:ln>
        </p:spPr>
        <p:txBody>
          <a:bodyPr wrap="square" rtlCol="0">
            <a:spAutoFit/>
          </a:bodyPr>
          <a:lstStyle/>
          <a:p>
            <a:r>
              <a:rPr lang="en-GB" sz="2400" dirty="0" smtClean="0">
                <a:latin typeface="Twinkl Precursive" panose="02000000000000000000" pitchFamily="2" charset="0"/>
              </a:rPr>
              <a:t>Adriana came before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Syracuse and asked him why he refused to  come.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tried to explain that he had not come home because he did not have a home here, which only angered her even more! </a:t>
            </a:r>
            <a:endParaRPr lang="en-GB" sz="2400" dirty="0">
              <a:latin typeface="Twinkl Precursive" panose="02000000000000000000" pitchFamily="2" charset="0"/>
            </a:endParaRPr>
          </a:p>
        </p:txBody>
      </p:sp>
      <p:sp>
        <p:nvSpPr>
          <p:cNvPr id="5" name="TextBox 4"/>
          <p:cNvSpPr txBox="1"/>
          <p:nvPr/>
        </p:nvSpPr>
        <p:spPr>
          <a:xfrm>
            <a:off x="325581" y="4670561"/>
            <a:ext cx="8485909" cy="1938992"/>
          </a:xfrm>
          <a:prstGeom prst="rect">
            <a:avLst/>
          </a:prstGeom>
          <a:solidFill>
            <a:schemeClr val="bg1"/>
          </a:solidFill>
          <a:ln>
            <a:solidFill>
              <a:schemeClr val="tx1"/>
            </a:solidFill>
          </a:ln>
        </p:spPr>
        <p:txBody>
          <a:bodyPr wrap="square" rtlCol="0">
            <a:spAutoFit/>
          </a:bodyPr>
          <a:lstStyle/>
          <a:p>
            <a:r>
              <a:rPr lang="en-GB" sz="2400" dirty="0" smtClean="0">
                <a:latin typeface="Twinkl Precursive" panose="02000000000000000000" pitchFamily="2" charset="0"/>
              </a:rPr>
              <a:t>She was furious with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for refusing to recognise her, he was forced to go to his brother’s house for dinner with Adriana and Luciana! What a tricky meal it must have been! </a:t>
            </a:r>
            <a:endParaRPr lang="en-GB" sz="2400" dirty="0" smtClean="0">
              <a:latin typeface="Twinkl Precursive" panose="02000000000000000000" pitchFamily="2" charset="0"/>
            </a:endParaRPr>
          </a:p>
        </p:txBody>
      </p:sp>
      <p:sp>
        <p:nvSpPr>
          <p:cNvPr id="6" name="Rectangle 5"/>
          <p:cNvSpPr/>
          <p:nvPr/>
        </p:nvSpPr>
        <p:spPr>
          <a:xfrm>
            <a:off x="9254836" y="2179555"/>
            <a:ext cx="2452255" cy="1796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Twinkl Precursive" panose="02000000000000000000" pitchFamily="2" charset="0"/>
              </a:rPr>
              <a:t>What would she say to </a:t>
            </a:r>
            <a:r>
              <a:rPr lang="en-GB" dirty="0" err="1" smtClean="0">
                <a:latin typeface="Twinkl Precursive" panose="02000000000000000000" pitchFamily="2" charset="0"/>
              </a:rPr>
              <a:t>Antipholus</a:t>
            </a:r>
            <a:r>
              <a:rPr lang="en-GB" dirty="0" smtClean="0">
                <a:latin typeface="Twinkl Precursive" panose="02000000000000000000" pitchFamily="2" charset="0"/>
              </a:rPr>
              <a:t>?</a:t>
            </a:r>
            <a:endParaRPr lang="en-GB" dirty="0">
              <a:latin typeface="Twinkl Precursive" panose="02000000000000000000" pitchFamily="2" charset="0"/>
            </a:endParaRPr>
          </a:p>
        </p:txBody>
      </p:sp>
      <p:sp>
        <p:nvSpPr>
          <p:cNvPr id="7" name="Rectangle 6"/>
          <p:cNvSpPr/>
          <p:nvPr/>
        </p:nvSpPr>
        <p:spPr>
          <a:xfrm>
            <a:off x="9254836" y="4443520"/>
            <a:ext cx="2452255" cy="24144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Twinkl Precursive" panose="02000000000000000000" pitchFamily="2" charset="0"/>
              </a:rPr>
              <a:t>How do you think the meal went? What would it be like having dinner with someone who didn’t know you? </a:t>
            </a:r>
            <a:endParaRPr lang="en-GB" dirty="0">
              <a:latin typeface="Twinkl Precursive" panose="02000000000000000000" pitchFamily="2" charset="0"/>
            </a:endParaRPr>
          </a:p>
        </p:txBody>
      </p:sp>
    </p:spTree>
    <p:extLst>
      <p:ext uri="{BB962C8B-B14F-4D97-AF65-F5344CB8AC3E}">
        <p14:creationId xmlns:p14="http://schemas.microsoft.com/office/powerpoint/2010/main" val="2234371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Now…</a:t>
            </a:r>
            <a:endParaRPr lang="en-GB" dirty="0">
              <a:latin typeface="Twinkl Precursive" panose="02000000000000000000" pitchFamily="2" charset="0"/>
            </a:endParaRPr>
          </a:p>
        </p:txBody>
      </p:sp>
      <p:sp>
        <p:nvSpPr>
          <p:cNvPr id="3" name="TextBox 2"/>
          <p:cNvSpPr txBox="1"/>
          <p:nvPr/>
        </p:nvSpPr>
        <p:spPr>
          <a:xfrm>
            <a:off x="838200" y="1825625"/>
            <a:ext cx="9698181" cy="4524315"/>
          </a:xfrm>
          <a:prstGeom prst="rect">
            <a:avLst/>
          </a:prstGeom>
          <a:solidFill>
            <a:schemeClr val="bg1"/>
          </a:solidFill>
        </p:spPr>
        <p:txBody>
          <a:bodyPr wrap="square" rtlCol="0">
            <a:spAutoFit/>
          </a:bodyPr>
          <a:lstStyle/>
          <a:p>
            <a:r>
              <a:rPr lang="en-GB" sz="2400" dirty="0" smtClean="0">
                <a:latin typeface="Twinkl Precursive" panose="02000000000000000000" pitchFamily="2" charset="0"/>
              </a:rPr>
              <a:t>Write a diary from the viewpoint of Adriana after her dinner with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Use the pronoun I and don’t forget to use the past tense. Use ‘</a:t>
            </a:r>
            <a:r>
              <a:rPr lang="en-GB" sz="2400" dirty="0" err="1" smtClean="0">
                <a:latin typeface="Twinkl Precursive" panose="02000000000000000000" pitchFamily="2" charset="0"/>
              </a:rPr>
              <a:t>ed</a:t>
            </a:r>
            <a:r>
              <a:rPr lang="en-GB" sz="2400" dirty="0" smtClean="0">
                <a:latin typeface="Twinkl Precursive" panose="02000000000000000000" pitchFamily="2" charset="0"/>
              </a:rPr>
              <a:t>’ endings and ‘</a:t>
            </a:r>
            <a:r>
              <a:rPr lang="en-GB" sz="2400" dirty="0" err="1" smtClean="0">
                <a:latin typeface="Twinkl Precursive" panose="02000000000000000000" pitchFamily="2" charset="0"/>
              </a:rPr>
              <a:t>ing</a:t>
            </a:r>
            <a:r>
              <a:rPr lang="en-GB" sz="2400" dirty="0" smtClean="0">
                <a:latin typeface="Twinkl Precursive" panose="02000000000000000000" pitchFamily="2" charset="0"/>
              </a:rPr>
              <a:t>’ endings for your verbs. </a:t>
            </a:r>
            <a:endParaRPr lang="en-GB" sz="2400" dirty="0" smtClean="0">
              <a:latin typeface="Twinkl Precursive" panose="02000000000000000000" pitchFamily="2" charset="0"/>
            </a:endParaRPr>
          </a:p>
          <a:p>
            <a:endParaRPr lang="en-GB" sz="2400" dirty="0">
              <a:latin typeface="Twinkl Precursive" panose="02000000000000000000" pitchFamily="2" charset="0"/>
            </a:endParaRPr>
          </a:p>
          <a:p>
            <a:r>
              <a:rPr lang="en-GB" sz="2400" dirty="0" smtClean="0">
                <a:latin typeface="Twinkl Precursive" panose="02000000000000000000" pitchFamily="2" charset="0"/>
              </a:rPr>
              <a:t>What feelings would she have had? </a:t>
            </a:r>
          </a:p>
          <a:p>
            <a:r>
              <a:rPr lang="en-GB" sz="2400" dirty="0" smtClean="0">
                <a:latin typeface="Twinkl Precursive" panose="02000000000000000000" pitchFamily="2" charset="0"/>
              </a:rPr>
              <a:t>What would she have thought? </a:t>
            </a:r>
          </a:p>
          <a:p>
            <a:r>
              <a:rPr lang="en-GB" sz="2400" dirty="0" smtClean="0">
                <a:latin typeface="Twinkl Precursive" panose="02000000000000000000" pitchFamily="2" charset="0"/>
              </a:rPr>
              <a:t>What would she have done? </a:t>
            </a:r>
          </a:p>
          <a:p>
            <a:endParaRPr lang="en-GB" sz="2400" dirty="0">
              <a:latin typeface="Twinkl Precursive" panose="02000000000000000000" pitchFamily="2" charset="0"/>
            </a:endParaRPr>
          </a:p>
          <a:p>
            <a:r>
              <a:rPr lang="en-GB" sz="2400" dirty="0" smtClean="0">
                <a:latin typeface="Twinkl Precursive" panose="02000000000000000000" pitchFamily="2" charset="0"/>
              </a:rPr>
              <a:t>How would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have acted (if he had no idea who she was?) </a:t>
            </a:r>
          </a:p>
          <a:p>
            <a:r>
              <a:rPr lang="en-GB" sz="2400" dirty="0" smtClean="0">
                <a:latin typeface="Twinkl Precursive" panose="02000000000000000000" pitchFamily="2" charset="0"/>
              </a:rPr>
              <a:t>What might he have said? </a:t>
            </a:r>
            <a:endParaRPr lang="en-GB" sz="2400" dirty="0" smtClean="0">
              <a:latin typeface="Twinkl Precursive" panose="02000000000000000000" pitchFamily="2" charset="0"/>
            </a:endParaRPr>
          </a:p>
        </p:txBody>
      </p:sp>
    </p:spTree>
    <p:extLst>
      <p:ext uri="{BB962C8B-B14F-4D97-AF65-F5344CB8AC3E}">
        <p14:creationId xmlns:p14="http://schemas.microsoft.com/office/powerpoint/2010/main" val="37846154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Example</a:t>
            </a:r>
            <a:endParaRPr lang="en-GB" dirty="0">
              <a:latin typeface="Twinkl Precursive" panose="02000000000000000000" pitchFamily="2" charset="0"/>
            </a:endParaRPr>
          </a:p>
        </p:txBody>
      </p:sp>
      <p:sp>
        <p:nvSpPr>
          <p:cNvPr id="3" name="TextBox 2"/>
          <p:cNvSpPr txBox="1"/>
          <p:nvPr/>
        </p:nvSpPr>
        <p:spPr>
          <a:xfrm>
            <a:off x="838200" y="1548534"/>
            <a:ext cx="9698181" cy="5262979"/>
          </a:xfrm>
          <a:prstGeom prst="rect">
            <a:avLst/>
          </a:prstGeom>
          <a:solidFill>
            <a:schemeClr val="bg1"/>
          </a:solidFill>
        </p:spPr>
        <p:txBody>
          <a:bodyPr wrap="square" rtlCol="0">
            <a:spAutoFit/>
          </a:bodyPr>
          <a:lstStyle/>
          <a:p>
            <a:r>
              <a:rPr lang="en-GB" sz="2400" dirty="0" smtClean="0">
                <a:latin typeface="Twinkl Precursive" panose="02000000000000000000" pitchFamily="2" charset="0"/>
              </a:rPr>
              <a:t>Dear Diary, </a:t>
            </a:r>
          </a:p>
          <a:p>
            <a:endParaRPr lang="en-GB" sz="2400" dirty="0">
              <a:latin typeface="Twinkl Precursive" panose="02000000000000000000" pitchFamily="2" charset="0"/>
            </a:endParaRPr>
          </a:p>
          <a:p>
            <a:r>
              <a:rPr lang="en-GB" sz="2400" dirty="0" smtClean="0">
                <a:latin typeface="Twinkl Precursive" panose="02000000000000000000" pitchFamily="2" charset="0"/>
              </a:rPr>
              <a:t>I can’t believe what happened today! My husband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pretended that he was not married to me </a:t>
            </a:r>
            <a:r>
              <a:rPr lang="en-GB" sz="2400" dirty="0" smtClean="0">
                <a:solidFill>
                  <a:srgbClr val="FF0000"/>
                </a:solidFill>
                <a:latin typeface="Twinkl Precursive" panose="02000000000000000000" pitchFamily="2" charset="0"/>
              </a:rPr>
              <a:t>and</a:t>
            </a:r>
            <a:r>
              <a:rPr lang="en-GB" sz="2400" dirty="0" smtClean="0">
                <a:latin typeface="Twinkl Precursive" panose="02000000000000000000" pitchFamily="2" charset="0"/>
              </a:rPr>
              <a:t> he told me that he had no home here. </a:t>
            </a:r>
            <a:endParaRPr lang="en-GB" sz="2400" dirty="0">
              <a:latin typeface="Twinkl Precursive" panose="02000000000000000000" pitchFamily="2" charset="0"/>
            </a:endParaRPr>
          </a:p>
          <a:p>
            <a:endParaRPr lang="en-GB" sz="2400" dirty="0" smtClean="0">
              <a:latin typeface="Twinkl Precursive" panose="02000000000000000000" pitchFamily="2" charset="0"/>
            </a:endParaRPr>
          </a:p>
          <a:p>
            <a:r>
              <a:rPr lang="en-GB" sz="2400" dirty="0" smtClean="0">
                <a:latin typeface="Twinkl Precursive" panose="02000000000000000000" pitchFamily="2" charset="0"/>
              </a:rPr>
              <a:t>I am so angry with him. How can he hurt my feelings like this? I am very confused and upset </a:t>
            </a:r>
            <a:r>
              <a:rPr lang="en-GB" sz="2400" dirty="0" smtClean="0">
                <a:solidFill>
                  <a:srgbClr val="FF0000"/>
                </a:solidFill>
                <a:latin typeface="Twinkl Precursive" panose="02000000000000000000" pitchFamily="2" charset="0"/>
              </a:rPr>
              <a:t>because</a:t>
            </a:r>
            <a:r>
              <a:rPr lang="en-GB" sz="2400" dirty="0" smtClean="0">
                <a:latin typeface="Twinkl Precursive" panose="02000000000000000000" pitchFamily="2" charset="0"/>
              </a:rPr>
              <a:t> we have been married for so long.  </a:t>
            </a:r>
          </a:p>
          <a:p>
            <a:endParaRPr lang="en-GB" sz="2400" dirty="0">
              <a:latin typeface="Twinkl Precursive" panose="02000000000000000000" pitchFamily="2" charset="0"/>
            </a:endParaRPr>
          </a:p>
          <a:p>
            <a:r>
              <a:rPr lang="en-GB" sz="2400" dirty="0" smtClean="0">
                <a:latin typeface="Twinkl Precursive" panose="02000000000000000000" pitchFamily="2" charset="0"/>
              </a:rPr>
              <a:t>At dinner, he did not go near me or hug me. He acted as if he didn’t know me or Luciana. </a:t>
            </a:r>
          </a:p>
          <a:p>
            <a:endParaRPr lang="en-GB" sz="2400" dirty="0">
              <a:latin typeface="Twinkl Precursive" panose="02000000000000000000" pitchFamily="2" charset="0"/>
            </a:endParaRPr>
          </a:p>
          <a:p>
            <a:r>
              <a:rPr lang="en-GB" sz="2400" dirty="0" smtClean="0">
                <a:latin typeface="Twinkl Precursive" panose="02000000000000000000" pitchFamily="2" charset="0"/>
              </a:rPr>
              <a:t>What has happened to him? </a:t>
            </a:r>
            <a:r>
              <a:rPr lang="en-GB" sz="2400" dirty="0" smtClean="0">
                <a:latin typeface="Twinkl Precursive" panose="02000000000000000000" pitchFamily="2" charset="0"/>
              </a:rPr>
              <a:t> </a:t>
            </a:r>
          </a:p>
        </p:txBody>
      </p:sp>
    </p:spTree>
    <p:extLst>
      <p:ext uri="{BB962C8B-B14F-4D97-AF65-F5344CB8AC3E}">
        <p14:creationId xmlns:p14="http://schemas.microsoft.com/office/powerpoint/2010/main" val="3798691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additive="base">
                                        <p:cTn id="2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1170</TotalTime>
  <Words>524</Words>
  <Application>Microsoft Office PowerPoint</Application>
  <PresentationFormat>Widescreen</PresentationFormat>
  <Paragraphs>45</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Twinkl Precursive</vt:lpstr>
      <vt:lpstr>Office Theme</vt:lpstr>
      <vt:lpstr>LO: To write a diary of Adriana  Friday 2nd July 2021 </vt:lpstr>
      <vt:lpstr>Let’s remember who is in our story? </vt:lpstr>
      <vt:lpstr>Let’s keep reading…</vt:lpstr>
      <vt:lpstr>What can you remember about this story?</vt:lpstr>
      <vt:lpstr>Your Task: </vt:lpstr>
      <vt:lpstr>Your Task: </vt:lpstr>
      <vt:lpstr>Now…</vt:lpstr>
      <vt:lpstr>Example</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J Geals BTP</cp:lastModifiedBy>
  <cp:revision>32</cp:revision>
  <dcterms:created xsi:type="dcterms:W3CDTF">2021-06-03T14:27:07Z</dcterms:created>
  <dcterms:modified xsi:type="dcterms:W3CDTF">2021-06-25T12:05:07Z</dcterms:modified>
</cp:coreProperties>
</file>