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63" r:id="rId2"/>
    <p:sldId id="264" r:id="rId3"/>
    <p:sldId id="296" r:id="rId4"/>
    <p:sldId id="297" r:id="rId5"/>
    <p:sldId id="298" r:id="rId6"/>
    <p:sldId id="299" r:id="rId7"/>
    <p:sldId id="300" r:id="rId8"/>
    <p:sldId id="301" r:id="rId9"/>
    <p:sldId id="304" r:id="rId10"/>
    <p:sldId id="305" r:id="rId11"/>
  </p:sldIdLst>
  <p:sldSz cx="9144000" cy="6858000" type="screen4x3"/>
  <p:notesSz cx="6858000" cy="9144000"/>
  <p:embeddedFontLst>
    <p:embeddedFont>
      <p:font typeface="Roboto" panose="020B060402020202020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C7E8FD"/>
    <a:srgbClr val="32B3A1"/>
    <a:srgbClr val="85BD33"/>
    <a:srgbClr val="CC4794"/>
    <a:srgbClr val="EDBCD9"/>
    <a:srgbClr val="CFE09B"/>
    <a:srgbClr val="FFEDAA"/>
    <a:srgbClr val="FDD182"/>
    <a:srgbClr val="D47D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5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122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2976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3">
            <a:extLst>
              <a:ext uri="{FF2B5EF4-FFF2-40B4-BE49-F238E27FC236}">
                <a16:creationId xmlns:a16="http://schemas.microsoft.com/office/drawing/2014/main" id="{2FEA4265-40B6-48F7-A583-09FE8021A66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Pairs">
            <a:extLst>
              <a:ext uri="{FF2B5EF4-FFF2-40B4-BE49-F238E27FC236}">
                <a16:creationId xmlns:a16="http://schemas.microsoft.com/office/drawing/2014/main" id="{B74C4E1A-BE9B-4212-8520-E9B8A416F3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2888A1-B065-4CBA-975A-7D97B6DFD123}"/>
              </a:ext>
            </a:extLst>
          </p:cNvPr>
          <p:cNvSpPr txBox="1"/>
          <p:nvPr userDrawn="1"/>
        </p:nvSpPr>
        <p:spPr>
          <a:xfrm>
            <a:off x="8245475" y="6588274"/>
            <a:ext cx="100012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solidFill>
                  <a:schemeClr val="tx1">
                    <a:alpha val="48000"/>
                  </a:schemeClr>
                </a:solidFill>
                <a:latin typeface="Roboto" pitchFamily="2" charset="0"/>
                <a:ea typeface="Roboto" pitchFamily="2" charset="0"/>
              </a:rPr>
              <a:t>twinkl.com</a:t>
            </a:r>
            <a:endParaRPr lang="en-GB" sz="900" b="1" dirty="0">
              <a:solidFill>
                <a:schemeClr val="tx1">
                  <a:alpha val="48000"/>
                </a:scheme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938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66" r:id="rId5"/>
    <p:sldLayoutId id="2147483679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11" Type="http://schemas.openxmlformats.org/officeDocument/2006/relationships/image" Target="../media/image21.png"/><Relationship Id="rId5" Type="http://schemas.openxmlformats.org/officeDocument/2006/relationships/image" Target="../media/image9.png"/><Relationship Id="rId10" Type="http://schemas.openxmlformats.org/officeDocument/2006/relationships/image" Target="../media/image20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To estimate the location of 3-digit numbers on number lines.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use my understanding of dividing 100 into equal parts to help with estimating.</a:t>
            </a:r>
          </a:p>
          <a:p>
            <a:r>
              <a:rPr lang="en-GB" dirty="0">
                <a:latin typeface="Twinkl" pitchFamily="50" charset="0"/>
              </a:rPr>
              <a:t>I can estimate where to place 3-digit numbers on number lines.</a:t>
            </a:r>
          </a:p>
          <a:p>
            <a:r>
              <a:rPr lang="en-GB" dirty="0">
                <a:latin typeface="Twinkl" pitchFamily="50" charset="0"/>
              </a:rPr>
              <a:t>I can estimate the values of 3-digit numbers indicated on number lines.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596AEAA-E9B7-429E-A90C-B07AC8A1C8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595" t="6778" r="1588" b="1346"/>
          <a:stretch/>
        </p:blipFill>
        <p:spPr>
          <a:xfrm>
            <a:off x="539751" y="1581666"/>
            <a:ext cx="8064500" cy="472706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4" name="Picture 12">
            <a:extLst>
              <a:ext uri="{FF2B5EF4-FFF2-40B4-BE49-F238E27FC236}">
                <a16:creationId xmlns:a16="http://schemas.microsoft.com/office/drawing/2014/main" id="{AF4C1B18-35C2-4E2C-99EF-33BF9B42023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E44EC53-5A89-483A-A5B6-9B5E8AF8A7F9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18039"/>
          <a:stretch/>
        </p:blipFill>
        <p:spPr>
          <a:xfrm>
            <a:off x="755650" y="2347980"/>
            <a:ext cx="7632700" cy="3960745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539750" y="1581666"/>
            <a:ext cx="8064500" cy="495108"/>
          </a:xfrm>
          <a:prstGeom prst="rect">
            <a:avLst/>
          </a:prstGeom>
          <a:solidFill>
            <a:srgbClr val="4DB1E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Write the next five numbers in these counting sequences.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89558A-58B2-4BE0-A07D-4E6A2F84238C}"/>
              </a:ext>
            </a:extLst>
          </p:cNvPr>
          <p:cNvSpPr/>
          <p:nvPr/>
        </p:nvSpPr>
        <p:spPr>
          <a:xfrm>
            <a:off x="1479964" y="2617146"/>
            <a:ext cx="6188036" cy="701825"/>
          </a:xfrm>
          <a:prstGeom prst="rect">
            <a:avLst/>
          </a:prstGeom>
          <a:solidFill>
            <a:schemeClr val="bg1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08C11A37-C301-4C63-ABC6-A396B1B9BC64}"/>
              </a:ext>
            </a:extLst>
          </p:cNvPr>
          <p:cNvSpPr/>
          <p:nvPr/>
        </p:nvSpPr>
        <p:spPr>
          <a:xfrm>
            <a:off x="1479964" y="3469797"/>
            <a:ext cx="6188036" cy="701825"/>
          </a:xfrm>
          <a:prstGeom prst="rect">
            <a:avLst/>
          </a:prstGeom>
          <a:solidFill>
            <a:schemeClr val="bg1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92509D64-E622-43C5-BF73-2BCA36DE7940}"/>
              </a:ext>
            </a:extLst>
          </p:cNvPr>
          <p:cNvSpPr/>
          <p:nvPr/>
        </p:nvSpPr>
        <p:spPr>
          <a:xfrm>
            <a:off x="1479964" y="4322447"/>
            <a:ext cx="6188036" cy="701825"/>
          </a:xfrm>
          <a:prstGeom prst="rect">
            <a:avLst/>
          </a:prstGeom>
          <a:solidFill>
            <a:schemeClr val="bg1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A501B592-F600-4D19-9A2E-7C0ABC189D02}"/>
              </a:ext>
            </a:extLst>
          </p:cNvPr>
          <p:cNvSpPr/>
          <p:nvPr/>
        </p:nvSpPr>
        <p:spPr>
          <a:xfrm>
            <a:off x="1479964" y="5175098"/>
            <a:ext cx="6188036" cy="701825"/>
          </a:xfrm>
          <a:prstGeom prst="rect">
            <a:avLst/>
          </a:prstGeom>
          <a:solidFill>
            <a:schemeClr val="bg1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7E145035-2E50-4A9A-8A7B-00704AE510BD}"/>
              </a:ext>
            </a:extLst>
          </p:cNvPr>
          <p:cNvSpPr txBox="1"/>
          <p:nvPr/>
        </p:nvSpPr>
        <p:spPr>
          <a:xfrm>
            <a:off x="1629748" y="2737225"/>
            <a:ext cx="239814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195, 196, 197…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B7B1F2B-6A13-4C6F-AC54-1C1E5D469D74}"/>
              </a:ext>
            </a:extLst>
          </p:cNvPr>
          <p:cNvSpPr txBox="1"/>
          <p:nvPr/>
        </p:nvSpPr>
        <p:spPr>
          <a:xfrm>
            <a:off x="1629748" y="3588137"/>
            <a:ext cx="239814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764, 774, 784…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B0DD88A-00D7-4393-AB1B-4D30B404C7E1}"/>
              </a:ext>
            </a:extLst>
          </p:cNvPr>
          <p:cNvSpPr txBox="1"/>
          <p:nvPr/>
        </p:nvSpPr>
        <p:spPr>
          <a:xfrm>
            <a:off x="1629748" y="4446801"/>
            <a:ext cx="239814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305, 304, 303…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A8DA1A2-95A7-49C7-844D-18FF3593142A}"/>
              </a:ext>
            </a:extLst>
          </p:cNvPr>
          <p:cNvSpPr txBox="1"/>
          <p:nvPr/>
        </p:nvSpPr>
        <p:spPr>
          <a:xfrm>
            <a:off x="1629748" y="5292377"/>
            <a:ext cx="239814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954, 944, 934…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3930FAF-F599-42E8-BC6E-FA1E63391859}"/>
              </a:ext>
            </a:extLst>
          </p:cNvPr>
          <p:cNvSpPr txBox="1"/>
          <p:nvPr/>
        </p:nvSpPr>
        <p:spPr>
          <a:xfrm>
            <a:off x="4027891" y="2737225"/>
            <a:ext cx="364010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/>
              <a:t>198</a:t>
            </a:r>
            <a:r>
              <a:rPr lang="en-GB" sz="2400" dirty="0"/>
              <a:t>, </a:t>
            </a:r>
            <a:r>
              <a:rPr lang="en-GB" sz="2400" b="1" dirty="0"/>
              <a:t>199</a:t>
            </a:r>
            <a:r>
              <a:rPr lang="en-GB" sz="2400" dirty="0"/>
              <a:t>, </a:t>
            </a:r>
            <a:r>
              <a:rPr lang="en-GB" sz="2400" b="1" dirty="0"/>
              <a:t>200</a:t>
            </a:r>
            <a:r>
              <a:rPr lang="en-GB" sz="2400" dirty="0"/>
              <a:t>, </a:t>
            </a:r>
            <a:r>
              <a:rPr lang="en-GB" sz="2400" b="1" dirty="0"/>
              <a:t>201</a:t>
            </a:r>
            <a:r>
              <a:rPr lang="en-GB" sz="2400" dirty="0"/>
              <a:t>, </a:t>
            </a:r>
            <a:r>
              <a:rPr lang="en-GB" sz="2400" b="1" dirty="0"/>
              <a:t>202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3E86183D-34DC-4335-B31E-EC138572D614}"/>
              </a:ext>
            </a:extLst>
          </p:cNvPr>
          <p:cNvSpPr txBox="1"/>
          <p:nvPr/>
        </p:nvSpPr>
        <p:spPr>
          <a:xfrm>
            <a:off x="4027891" y="3588137"/>
            <a:ext cx="364010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/>
              <a:t>794</a:t>
            </a:r>
            <a:r>
              <a:rPr lang="en-GB" sz="2400" dirty="0"/>
              <a:t>, </a:t>
            </a:r>
            <a:r>
              <a:rPr lang="en-GB" sz="2400" b="1" dirty="0"/>
              <a:t>804</a:t>
            </a:r>
            <a:r>
              <a:rPr lang="en-GB" sz="2400" dirty="0"/>
              <a:t>, </a:t>
            </a:r>
            <a:r>
              <a:rPr lang="en-GB" sz="2400" b="1" dirty="0"/>
              <a:t>814</a:t>
            </a:r>
            <a:r>
              <a:rPr lang="en-GB" sz="2400" dirty="0"/>
              <a:t>, </a:t>
            </a:r>
            <a:r>
              <a:rPr lang="en-GB" sz="2400" b="1" dirty="0"/>
              <a:t>824</a:t>
            </a:r>
            <a:r>
              <a:rPr lang="en-GB" sz="2400" dirty="0"/>
              <a:t>, </a:t>
            </a:r>
            <a:r>
              <a:rPr lang="en-GB" sz="2400" b="1" dirty="0"/>
              <a:t>834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6E571126-A9E2-45E2-A79A-C927CCBAA126}"/>
              </a:ext>
            </a:extLst>
          </p:cNvPr>
          <p:cNvSpPr txBox="1"/>
          <p:nvPr/>
        </p:nvSpPr>
        <p:spPr>
          <a:xfrm>
            <a:off x="4027891" y="4446801"/>
            <a:ext cx="364010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/>
              <a:t>302</a:t>
            </a:r>
            <a:r>
              <a:rPr lang="en-GB" sz="2400" dirty="0"/>
              <a:t>, </a:t>
            </a:r>
            <a:r>
              <a:rPr lang="en-GB" sz="2400" b="1" dirty="0"/>
              <a:t>301</a:t>
            </a:r>
            <a:r>
              <a:rPr lang="en-GB" sz="2400" dirty="0"/>
              <a:t>, </a:t>
            </a:r>
            <a:r>
              <a:rPr lang="en-GB" sz="2400" b="1" dirty="0"/>
              <a:t>300</a:t>
            </a:r>
            <a:r>
              <a:rPr lang="en-GB" sz="2400" dirty="0"/>
              <a:t>, </a:t>
            </a:r>
            <a:r>
              <a:rPr lang="en-GB" sz="2400" b="1" dirty="0"/>
              <a:t>299</a:t>
            </a:r>
            <a:r>
              <a:rPr lang="en-GB" sz="2400" dirty="0"/>
              <a:t>, </a:t>
            </a:r>
            <a:r>
              <a:rPr lang="en-GB" sz="2400" b="1" dirty="0"/>
              <a:t>298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3CBA1FCB-0794-4B91-BAC0-206131B3A279}"/>
              </a:ext>
            </a:extLst>
          </p:cNvPr>
          <p:cNvSpPr txBox="1"/>
          <p:nvPr/>
        </p:nvSpPr>
        <p:spPr>
          <a:xfrm>
            <a:off x="4027891" y="5292377"/>
            <a:ext cx="364010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/>
              <a:t>924</a:t>
            </a:r>
            <a:r>
              <a:rPr lang="en-GB" sz="2400" dirty="0"/>
              <a:t>, </a:t>
            </a:r>
            <a:r>
              <a:rPr lang="en-GB" sz="2400" b="1" dirty="0"/>
              <a:t>914</a:t>
            </a:r>
            <a:r>
              <a:rPr lang="en-GB" sz="2400" dirty="0"/>
              <a:t>, </a:t>
            </a:r>
            <a:r>
              <a:rPr lang="en-GB" sz="2400" b="1" dirty="0"/>
              <a:t>904</a:t>
            </a:r>
            <a:r>
              <a:rPr lang="en-GB" sz="2400" dirty="0"/>
              <a:t>, </a:t>
            </a:r>
            <a:r>
              <a:rPr lang="en-GB" sz="2400" b="1" dirty="0"/>
              <a:t>894</a:t>
            </a:r>
            <a:r>
              <a:rPr lang="en-GB" sz="2400" dirty="0"/>
              <a:t>, </a:t>
            </a:r>
            <a:r>
              <a:rPr lang="en-GB" sz="2400" b="1" dirty="0"/>
              <a:t>884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>
            <a:extLst>
              <a:ext uri="{FF2B5EF4-FFF2-40B4-BE49-F238E27FC236}">
                <a16:creationId xmlns:a16="http://schemas.microsoft.com/office/drawing/2014/main" id="{A4374B5F-87E4-449B-8CDF-DB91138EBC19}"/>
              </a:ext>
            </a:extLst>
          </p:cNvPr>
          <p:cNvSpPr/>
          <p:nvPr/>
        </p:nvSpPr>
        <p:spPr>
          <a:xfrm>
            <a:off x="539750" y="3313973"/>
            <a:ext cx="8054767" cy="2994752"/>
          </a:xfrm>
          <a:prstGeom prst="rect">
            <a:avLst/>
          </a:prstGeom>
          <a:solidFill>
            <a:srgbClr val="ACDDFC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000" dirty="0">
              <a:solidFill>
                <a:sysClr val="windowText" lastClr="00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89558A-58B2-4BE0-A07D-4E6A2F84238C}"/>
              </a:ext>
            </a:extLst>
          </p:cNvPr>
          <p:cNvSpPr/>
          <p:nvPr/>
        </p:nvSpPr>
        <p:spPr>
          <a:xfrm>
            <a:off x="539750" y="1965504"/>
            <a:ext cx="6379210" cy="1358860"/>
          </a:xfrm>
          <a:prstGeom prst="rect">
            <a:avLst/>
          </a:prstGeom>
          <a:solidFill>
            <a:schemeClr val="bg1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C37342-1082-450C-A251-A538817AB410}"/>
              </a:ext>
            </a:extLst>
          </p:cNvPr>
          <p:cNvSpPr/>
          <p:nvPr/>
        </p:nvSpPr>
        <p:spPr>
          <a:xfrm>
            <a:off x="646236" y="3434672"/>
            <a:ext cx="3273552" cy="1049106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The number line is marked with the values of 200 and 300. This is a range of 100.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Placing Numbers</a:t>
            </a:r>
            <a:br>
              <a:rPr lang="en-GB" sz="3600" b="1" dirty="0">
                <a:latin typeface="+mj-lt"/>
              </a:rPr>
            </a:br>
            <a:r>
              <a:rPr lang="en-GB" sz="3600" b="1" dirty="0">
                <a:latin typeface="+mj-lt"/>
              </a:rPr>
              <a:t>on a Number Line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4563821-CC3A-4ED8-A1A2-15D0BE0B2105}"/>
              </a:ext>
            </a:extLst>
          </p:cNvPr>
          <p:cNvGrpSpPr/>
          <p:nvPr/>
        </p:nvGrpSpPr>
        <p:grpSpPr>
          <a:xfrm>
            <a:off x="1087330" y="2566056"/>
            <a:ext cx="5333432" cy="261502"/>
            <a:chOff x="1260826" y="2411808"/>
            <a:chExt cx="4991593" cy="261502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F7400532-8135-48D0-8A7F-6D14D72E07A2}"/>
                </a:ext>
              </a:extLst>
            </p:cNvPr>
            <p:cNvCxnSpPr>
              <a:cxnSpLocks/>
            </p:cNvCxnSpPr>
            <p:nvPr/>
          </p:nvCxnSpPr>
          <p:spPr>
            <a:xfrm>
              <a:off x="1260826" y="2542559"/>
              <a:ext cx="4991593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82024C22-DAE3-4122-8B20-098D94536C1F}"/>
                </a:ext>
              </a:extLst>
            </p:cNvPr>
            <p:cNvCxnSpPr>
              <a:cxnSpLocks/>
            </p:cNvCxnSpPr>
            <p:nvPr/>
          </p:nvCxnSpPr>
          <p:spPr>
            <a:xfrm>
              <a:off x="1260826" y="2411809"/>
              <a:ext cx="0" cy="26150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E85EC6F8-1A43-49DE-A073-DEF54F6D9254}"/>
                </a:ext>
              </a:extLst>
            </p:cNvPr>
            <p:cNvCxnSpPr>
              <a:cxnSpLocks/>
            </p:cNvCxnSpPr>
            <p:nvPr/>
          </p:nvCxnSpPr>
          <p:spPr>
            <a:xfrm>
              <a:off x="6241930" y="2411810"/>
              <a:ext cx="0" cy="26150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9AEA83E0-2C65-4FFC-BEBE-88260C0A1143}"/>
                </a:ext>
              </a:extLst>
            </p:cNvPr>
            <p:cNvCxnSpPr>
              <a:cxnSpLocks/>
            </p:cNvCxnSpPr>
            <p:nvPr/>
          </p:nvCxnSpPr>
          <p:spPr>
            <a:xfrm>
              <a:off x="3751376" y="2411808"/>
              <a:ext cx="0" cy="26150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3D3C5EA-7F6B-4298-AFC6-C0C1F529D3BC}"/>
                </a:ext>
              </a:extLst>
            </p:cNvPr>
            <p:cNvCxnSpPr>
              <a:cxnSpLocks/>
            </p:cNvCxnSpPr>
            <p:nvPr/>
          </p:nvCxnSpPr>
          <p:spPr>
            <a:xfrm>
              <a:off x="1758936" y="2477184"/>
              <a:ext cx="0" cy="13075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0702B45-385B-45D5-ACE3-69C1DE2A6344}"/>
                </a:ext>
              </a:extLst>
            </p:cNvPr>
            <p:cNvCxnSpPr>
              <a:cxnSpLocks/>
            </p:cNvCxnSpPr>
            <p:nvPr/>
          </p:nvCxnSpPr>
          <p:spPr>
            <a:xfrm>
              <a:off x="2257046" y="2477184"/>
              <a:ext cx="0" cy="13075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C0D91188-4F18-46C3-BC8B-5D921441501D}"/>
                </a:ext>
              </a:extLst>
            </p:cNvPr>
            <p:cNvCxnSpPr>
              <a:cxnSpLocks/>
            </p:cNvCxnSpPr>
            <p:nvPr/>
          </p:nvCxnSpPr>
          <p:spPr>
            <a:xfrm>
              <a:off x="2755156" y="2477184"/>
              <a:ext cx="0" cy="13075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18381091-4E2F-4D31-A89B-2F21B4799584}"/>
                </a:ext>
              </a:extLst>
            </p:cNvPr>
            <p:cNvCxnSpPr>
              <a:cxnSpLocks/>
            </p:cNvCxnSpPr>
            <p:nvPr/>
          </p:nvCxnSpPr>
          <p:spPr>
            <a:xfrm>
              <a:off x="3253266" y="2477184"/>
              <a:ext cx="0" cy="13075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84C5362-BFF8-4850-90B3-7789A4C2EB6E}"/>
                </a:ext>
              </a:extLst>
            </p:cNvPr>
            <p:cNvCxnSpPr>
              <a:cxnSpLocks/>
            </p:cNvCxnSpPr>
            <p:nvPr/>
          </p:nvCxnSpPr>
          <p:spPr>
            <a:xfrm>
              <a:off x="4249486" y="2477184"/>
              <a:ext cx="0" cy="13075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58B5D39-C3FB-4AA0-9D20-4BE6DE5A15AA}"/>
                </a:ext>
              </a:extLst>
            </p:cNvPr>
            <p:cNvCxnSpPr>
              <a:cxnSpLocks/>
            </p:cNvCxnSpPr>
            <p:nvPr/>
          </p:nvCxnSpPr>
          <p:spPr>
            <a:xfrm>
              <a:off x="4747596" y="2477193"/>
              <a:ext cx="0" cy="13075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98A587F-E670-487A-B5A7-0EA643E398E1}"/>
                </a:ext>
              </a:extLst>
            </p:cNvPr>
            <p:cNvCxnSpPr>
              <a:cxnSpLocks/>
            </p:cNvCxnSpPr>
            <p:nvPr/>
          </p:nvCxnSpPr>
          <p:spPr>
            <a:xfrm>
              <a:off x="5245706" y="2477185"/>
              <a:ext cx="0" cy="13075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117B5BC-F410-4A99-80D8-1F9714A10C34}"/>
                </a:ext>
              </a:extLst>
            </p:cNvPr>
            <p:cNvCxnSpPr>
              <a:cxnSpLocks/>
            </p:cNvCxnSpPr>
            <p:nvPr/>
          </p:nvCxnSpPr>
          <p:spPr>
            <a:xfrm>
              <a:off x="5743816" y="2477173"/>
              <a:ext cx="0" cy="13075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7DE63E50-4E90-4603-8325-BCCB5E9C9F49}"/>
              </a:ext>
            </a:extLst>
          </p:cNvPr>
          <p:cNvSpPr/>
          <p:nvPr/>
        </p:nvSpPr>
        <p:spPr>
          <a:xfrm>
            <a:off x="755650" y="2882464"/>
            <a:ext cx="66335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200</a:t>
            </a:r>
          </a:p>
        </p:txBody>
      </p:sp>
      <p:pic>
        <p:nvPicPr>
          <p:cNvPr id="21" name="Whole Class">
            <a:extLst>
              <a:ext uri="{FF2B5EF4-FFF2-40B4-BE49-F238E27FC236}">
                <a16:creationId xmlns:a16="http://schemas.microsoft.com/office/drawing/2014/main" id="{FF52469B-32F2-4771-958D-0412A459461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551" y="615600"/>
            <a:ext cx="1238498" cy="864000"/>
          </a:xfrm>
          <a:prstGeom prst="rect">
            <a:avLst/>
          </a:prstGeom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1A8991AB-E6C4-4991-816B-C008577161F4}"/>
              </a:ext>
            </a:extLst>
          </p:cNvPr>
          <p:cNvSpPr/>
          <p:nvPr/>
        </p:nvSpPr>
        <p:spPr>
          <a:xfrm>
            <a:off x="657345" y="4570268"/>
            <a:ext cx="3262443" cy="77210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The number line is divided into 10 equal parts.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2782A08D-8881-43FA-8156-04435F46BC15}"/>
              </a:ext>
            </a:extLst>
          </p:cNvPr>
          <p:cNvSpPr/>
          <p:nvPr/>
        </p:nvSpPr>
        <p:spPr>
          <a:xfrm>
            <a:off x="657345" y="5426310"/>
            <a:ext cx="3262443" cy="77210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Each increment on the number line represents 10.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9718F26-DDF9-46A2-9702-ED3EF7F51F69}"/>
              </a:ext>
            </a:extLst>
          </p:cNvPr>
          <p:cNvSpPr/>
          <p:nvPr/>
        </p:nvSpPr>
        <p:spPr>
          <a:xfrm>
            <a:off x="4023361" y="5426310"/>
            <a:ext cx="2530308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235 is the midpoint between 230 and 240.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1E982AD-B23A-4A71-ADCE-8B9C81B8A733}"/>
              </a:ext>
            </a:extLst>
          </p:cNvPr>
          <p:cNvGrpSpPr/>
          <p:nvPr/>
        </p:nvGrpSpPr>
        <p:grpSpPr>
          <a:xfrm>
            <a:off x="2733136" y="2827045"/>
            <a:ext cx="977598" cy="1155848"/>
            <a:chOff x="2651623" y="2522347"/>
            <a:chExt cx="977598" cy="1155848"/>
          </a:xfrm>
        </p:grpSpPr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5AFEC953-9F94-4EAA-A31D-35235825DA9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40422" y="2522347"/>
              <a:ext cx="0" cy="837093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467625C9-019D-4D9B-B720-B5FC435FCED3}"/>
                </a:ext>
              </a:extLst>
            </p:cNvPr>
            <p:cNvSpPr/>
            <p:nvPr/>
          </p:nvSpPr>
          <p:spPr>
            <a:xfrm>
              <a:off x="2651623" y="3272114"/>
              <a:ext cx="977598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240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79CDD28-EE18-443A-B831-C9425F243958}"/>
              </a:ext>
            </a:extLst>
          </p:cNvPr>
          <p:cNvGrpSpPr/>
          <p:nvPr/>
        </p:nvGrpSpPr>
        <p:grpSpPr>
          <a:xfrm>
            <a:off x="2445564" y="2827045"/>
            <a:ext cx="977598" cy="574015"/>
            <a:chOff x="2402818" y="2622587"/>
            <a:chExt cx="977598" cy="574015"/>
          </a:xfrm>
        </p:grpSpPr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F840E3D6-DEBA-497A-8E96-D2986A04F4E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91617" y="2622587"/>
              <a:ext cx="0" cy="247067"/>
            </a:xfrm>
            <a:prstGeom prst="straightConnector1">
              <a:avLst/>
            </a:prstGeom>
            <a:ln w="28575">
              <a:solidFill>
                <a:srgbClr val="85BD33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66" name="Rectangle: Rounded Corners 65">
              <a:extLst>
                <a:ext uri="{FF2B5EF4-FFF2-40B4-BE49-F238E27FC236}">
                  <a16:creationId xmlns:a16="http://schemas.microsoft.com/office/drawing/2014/main" id="{354D2C56-6CA4-431D-80B1-D112036158DC}"/>
                </a:ext>
              </a:extLst>
            </p:cNvPr>
            <p:cNvSpPr/>
            <p:nvPr/>
          </p:nvSpPr>
          <p:spPr>
            <a:xfrm>
              <a:off x="2402818" y="2790521"/>
              <a:ext cx="977598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ysClr val="windowText" lastClr="000000"/>
                  </a:solidFill>
                </a:rPr>
                <a:t>235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52C13974-C6EF-4694-AD8A-F96934A13E1B}"/>
              </a:ext>
            </a:extLst>
          </p:cNvPr>
          <p:cNvGrpSpPr/>
          <p:nvPr/>
        </p:nvGrpSpPr>
        <p:grpSpPr>
          <a:xfrm>
            <a:off x="2188118" y="2026506"/>
            <a:ext cx="977598" cy="556164"/>
            <a:chOff x="2279863" y="1921020"/>
            <a:chExt cx="977598" cy="556164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BD536715-3DD3-40F1-A168-0097F8150957}"/>
                </a:ext>
              </a:extLst>
            </p:cNvPr>
            <p:cNvCxnSpPr>
              <a:cxnSpLocks/>
            </p:cNvCxnSpPr>
            <p:nvPr/>
          </p:nvCxnSpPr>
          <p:spPr>
            <a:xfrm>
              <a:off x="2768662" y="2261726"/>
              <a:ext cx="0" cy="215458"/>
            </a:xfrm>
            <a:prstGeom prst="line">
              <a:avLst/>
            </a:prstGeom>
            <a:ln w="28575">
              <a:solidFill>
                <a:srgbClr val="CC4794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4244989F-ECC3-41BE-8FD3-059E7429AD34}"/>
                </a:ext>
              </a:extLst>
            </p:cNvPr>
            <p:cNvSpPr/>
            <p:nvPr/>
          </p:nvSpPr>
          <p:spPr>
            <a:xfrm>
              <a:off x="2279863" y="1921020"/>
              <a:ext cx="977598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230</a:t>
              </a:r>
            </a:p>
          </p:txBody>
        </p:sp>
      </p:grpSp>
      <p:sp>
        <p:nvSpPr>
          <p:cNvPr id="49" name="Rectangle 48">
            <a:extLst>
              <a:ext uri="{FF2B5EF4-FFF2-40B4-BE49-F238E27FC236}">
                <a16:creationId xmlns:a16="http://schemas.microsoft.com/office/drawing/2014/main" id="{B0485FEC-0F24-4456-B7EC-7D6A59220671}"/>
              </a:ext>
            </a:extLst>
          </p:cNvPr>
          <p:cNvSpPr/>
          <p:nvPr/>
        </p:nvSpPr>
        <p:spPr>
          <a:xfrm>
            <a:off x="6089084" y="2882464"/>
            <a:ext cx="66335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300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D9B2833-E24B-46B9-ADB6-AE0DD2900B59}"/>
              </a:ext>
            </a:extLst>
          </p:cNvPr>
          <p:cNvGrpSpPr/>
          <p:nvPr/>
        </p:nvGrpSpPr>
        <p:grpSpPr>
          <a:xfrm>
            <a:off x="1286854" y="2882464"/>
            <a:ext cx="4922151" cy="276999"/>
            <a:chOff x="1286854" y="2673310"/>
            <a:chExt cx="4922151" cy="276999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D4663A9A-F68F-4869-BC65-399E3E35CC29}"/>
                </a:ext>
              </a:extLst>
            </p:cNvPr>
            <p:cNvSpPr/>
            <p:nvPr/>
          </p:nvSpPr>
          <p:spPr>
            <a:xfrm>
              <a:off x="5545650" y="2673310"/>
              <a:ext cx="66335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290</a:t>
              </a: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D22C6AAA-E199-4BAB-A897-F1F864043D95}"/>
                </a:ext>
              </a:extLst>
            </p:cNvPr>
            <p:cNvSpPr/>
            <p:nvPr/>
          </p:nvSpPr>
          <p:spPr>
            <a:xfrm>
              <a:off x="5018441" y="2673310"/>
              <a:ext cx="66335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280</a:t>
              </a: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1F5BE90B-694E-409F-B102-7AF32C22A077}"/>
                </a:ext>
              </a:extLst>
            </p:cNvPr>
            <p:cNvSpPr/>
            <p:nvPr/>
          </p:nvSpPr>
          <p:spPr>
            <a:xfrm>
              <a:off x="4475007" y="2673310"/>
              <a:ext cx="66335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270</a:t>
              </a: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E13A62AC-9B3B-4B6B-9BC0-962960030EF9}"/>
                </a:ext>
              </a:extLst>
            </p:cNvPr>
            <p:cNvSpPr/>
            <p:nvPr/>
          </p:nvSpPr>
          <p:spPr>
            <a:xfrm>
              <a:off x="3941745" y="2673310"/>
              <a:ext cx="66335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260</a:t>
              </a: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286959E1-39B2-465D-9AC1-ACC812A795E1}"/>
                </a:ext>
              </a:extLst>
            </p:cNvPr>
            <p:cNvSpPr/>
            <p:nvPr/>
          </p:nvSpPr>
          <p:spPr>
            <a:xfrm>
              <a:off x="3414536" y="2673310"/>
              <a:ext cx="66335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250</a:t>
              </a: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52BE3996-867D-407F-AA66-7C0482154381}"/>
                </a:ext>
              </a:extLst>
            </p:cNvPr>
            <p:cNvSpPr/>
            <p:nvPr/>
          </p:nvSpPr>
          <p:spPr>
            <a:xfrm>
              <a:off x="1830288" y="2673310"/>
              <a:ext cx="66335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220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90F14F92-4A51-484B-AB17-CB3571A4A6E6}"/>
                </a:ext>
              </a:extLst>
            </p:cNvPr>
            <p:cNvSpPr/>
            <p:nvPr/>
          </p:nvSpPr>
          <p:spPr>
            <a:xfrm>
              <a:off x="1286854" y="2673310"/>
              <a:ext cx="66335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210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88828411-5F98-4934-A652-6C3A79A5DA54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7043" y="2115079"/>
            <a:ext cx="2788276" cy="4742921"/>
          </a:xfrm>
          <a:prstGeom prst="rect">
            <a:avLst/>
          </a:prstGeom>
        </p:spPr>
      </p:pic>
      <p:sp>
        <p:nvSpPr>
          <p:cNvPr id="74" name="Speech Bubble: Rectangle 73">
            <a:extLst>
              <a:ext uri="{FF2B5EF4-FFF2-40B4-BE49-F238E27FC236}">
                <a16:creationId xmlns:a16="http://schemas.microsoft.com/office/drawing/2014/main" id="{1084668C-6B1F-4E87-ABFA-136B339FF08B}"/>
              </a:ext>
            </a:extLst>
          </p:cNvPr>
          <p:cNvSpPr/>
          <p:nvPr/>
        </p:nvSpPr>
        <p:spPr>
          <a:xfrm>
            <a:off x="4023361" y="3434672"/>
            <a:ext cx="2205029" cy="1603104"/>
          </a:xfrm>
          <a:prstGeom prst="wedgeRectCallout">
            <a:avLst>
              <a:gd name="adj1" fmla="val 82563"/>
              <a:gd name="adj2" fmla="val -4669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 anchorCtr="0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What place value skills can we use to estimate the position of 235 on this number line?</a:t>
            </a:r>
          </a:p>
        </p:txBody>
      </p:sp>
      <p:pic>
        <p:nvPicPr>
          <p:cNvPr id="4" name="Frame">
            <a:extLst>
              <a:ext uri="{FF2B5EF4-FFF2-40B4-BE49-F238E27FC236}">
                <a16:creationId xmlns:a16="http://schemas.microsoft.com/office/drawing/2014/main" id="{95C853AD-CF80-449B-A96F-D2195CE663B4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3526"/>
          <a:stretch/>
        </p:blipFill>
        <p:spPr>
          <a:xfrm>
            <a:off x="-1" y="6414040"/>
            <a:ext cx="9143999" cy="44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772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77" grpId="0" animBg="1"/>
      <p:bldP spid="78" grpId="0" animBg="1"/>
      <p:bldP spid="7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>
            <a:extLst>
              <a:ext uri="{FF2B5EF4-FFF2-40B4-BE49-F238E27FC236}">
                <a16:creationId xmlns:a16="http://schemas.microsoft.com/office/drawing/2014/main" id="{A4374B5F-87E4-449B-8CDF-DB91138EBC19}"/>
              </a:ext>
            </a:extLst>
          </p:cNvPr>
          <p:cNvSpPr/>
          <p:nvPr/>
        </p:nvSpPr>
        <p:spPr>
          <a:xfrm>
            <a:off x="539750" y="3457575"/>
            <a:ext cx="8054767" cy="2851150"/>
          </a:xfrm>
          <a:prstGeom prst="rect">
            <a:avLst/>
          </a:prstGeom>
          <a:solidFill>
            <a:srgbClr val="ACDDFC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000" dirty="0">
              <a:solidFill>
                <a:sysClr val="windowText" lastClr="00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89558A-58B2-4BE0-A07D-4E6A2F84238C}"/>
              </a:ext>
            </a:extLst>
          </p:cNvPr>
          <p:cNvSpPr/>
          <p:nvPr/>
        </p:nvSpPr>
        <p:spPr>
          <a:xfrm>
            <a:off x="539751" y="1965504"/>
            <a:ext cx="6940794" cy="1492071"/>
          </a:xfrm>
          <a:prstGeom prst="rect">
            <a:avLst/>
          </a:prstGeom>
          <a:solidFill>
            <a:schemeClr val="bg1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Placing Numbers</a:t>
            </a:r>
            <a:br>
              <a:rPr lang="en-GB" sz="3600" b="1" dirty="0">
                <a:latin typeface="+mj-lt"/>
              </a:rPr>
            </a:br>
            <a:r>
              <a:rPr lang="en-GB" sz="3600" b="1" dirty="0">
                <a:latin typeface="+mj-lt"/>
              </a:rPr>
              <a:t>on a Number Line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1" name="Whole Class">
            <a:extLst>
              <a:ext uri="{FF2B5EF4-FFF2-40B4-BE49-F238E27FC236}">
                <a16:creationId xmlns:a16="http://schemas.microsoft.com/office/drawing/2014/main" id="{FF52469B-32F2-4771-958D-0412A459461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551" y="615600"/>
            <a:ext cx="1238498" cy="864000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7400532-8135-48D0-8A7F-6D14D72E07A2}"/>
              </a:ext>
            </a:extLst>
          </p:cNvPr>
          <p:cNvCxnSpPr>
            <a:cxnSpLocks/>
          </p:cNvCxnSpPr>
          <p:nvPr/>
        </p:nvCxnSpPr>
        <p:spPr>
          <a:xfrm>
            <a:off x="1221993" y="2757199"/>
            <a:ext cx="55649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2024C22-DAE3-4122-8B20-098D94536C1F}"/>
              </a:ext>
            </a:extLst>
          </p:cNvPr>
          <p:cNvCxnSpPr>
            <a:cxnSpLocks/>
          </p:cNvCxnSpPr>
          <p:nvPr/>
        </p:nvCxnSpPr>
        <p:spPr>
          <a:xfrm>
            <a:off x="1221993" y="2626448"/>
            <a:ext cx="0" cy="2615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85EC6F8-1A43-49DE-A073-DEF54F6D9254}"/>
              </a:ext>
            </a:extLst>
          </p:cNvPr>
          <p:cNvCxnSpPr>
            <a:cxnSpLocks/>
          </p:cNvCxnSpPr>
          <p:nvPr/>
        </p:nvCxnSpPr>
        <p:spPr>
          <a:xfrm>
            <a:off x="6786923" y="2626448"/>
            <a:ext cx="0" cy="2615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73D3C5EA-7F6B-4298-AFC6-C0C1F529D3BC}"/>
              </a:ext>
            </a:extLst>
          </p:cNvPr>
          <p:cNvCxnSpPr>
            <a:cxnSpLocks/>
          </p:cNvCxnSpPr>
          <p:nvPr/>
        </p:nvCxnSpPr>
        <p:spPr>
          <a:xfrm>
            <a:off x="2334978" y="2691824"/>
            <a:ext cx="0" cy="13075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0702B45-385B-45D5-ACE3-69C1DE2A6344}"/>
              </a:ext>
            </a:extLst>
          </p:cNvPr>
          <p:cNvCxnSpPr>
            <a:cxnSpLocks/>
          </p:cNvCxnSpPr>
          <p:nvPr/>
        </p:nvCxnSpPr>
        <p:spPr>
          <a:xfrm>
            <a:off x="3447964" y="2691824"/>
            <a:ext cx="0" cy="13075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0D91188-4F18-46C3-BC8B-5D921441501D}"/>
              </a:ext>
            </a:extLst>
          </p:cNvPr>
          <p:cNvCxnSpPr>
            <a:cxnSpLocks/>
          </p:cNvCxnSpPr>
          <p:nvPr/>
        </p:nvCxnSpPr>
        <p:spPr>
          <a:xfrm>
            <a:off x="4560950" y="2691824"/>
            <a:ext cx="0" cy="13075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8381091-4E2F-4D31-A89B-2F21B4799584}"/>
              </a:ext>
            </a:extLst>
          </p:cNvPr>
          <p:cNvCxnSpPr>
            <a:cxnSpLocks/>
          </p:cNvCxnSpPr>
          <p:nvPr/>
        </p:nvCxnSpPr>
        <p:spPr>
          <a:xfrm>
            <a:off x="5673935" y="2691824"/>
            <a:ext cx="0" cy="13075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Rectangle 41">
            <a:extLst>
              <a:ext uri="{FF2B5EF4-FFF2-40B4-BE49-F238E27FC236}">
                <a16:creationId xmlns:a16="http://schemas.microsoft.com/office/drawing/2014/main" id="{726C950F-A744-4AF5-99A6-32160529DAA6}"/>
              </a:ext>
            </a:extLst>
          </p:cNvPr>
          <p:cNvSpPr/>
          <p:nvPr/>
        </p:nvSpPr>
        <p:spPr>
          <a:xfrm>
            <a:off x="6299465" y="2887950"/>
            <a:ext cx="9749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600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DE63E50-4E90-4603-8325-BCCB5E9C9F49}"/>
              </a:ext>
            </a:extLst>
          </p:cNvPr>
          <p:cNvSpPr/>
          <p:nvPr/>
        </p:nvSpPr>
        <p:spPr>
          <a:xfrm>
            <a:off x="755651" y="2887950"/>
            <a:ext cx="93267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500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4A5CDEB1-15BB-408A-8DF0-E8A5867CDE4F}"/>
              </a:ext>
            </a:extLst>
          </p:cNvPr>
          <p:cNvGrpSpPr/>
          <p:nvPr/>
        </p:nvGrpSpPr>
        <p:grpSpPr>
          <a:xfrm>
            <a:off x="1890455" y="2053890"/>
            <a:ext cx="871794" cy="588503"/>
            <a:chOff x="4606729" y="2204371"/>
            <a:chExt cx="1002198" cy="588503"/>
          </a:xfrm>
        </p:grpSpPr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5AFEC953-9F94-4EAA-A31D-35235825DA9A}"/>
                </a:ext>
              </a:extLst>
            </p:cNvPr>
            <p:cNvCxnSpPr>
              <a:cxnSpLocks/>
              <a:stCxn id="68" idx="2"/>
            </p:cNvCxnSpPr>
            <p:nvPr/>
          </p:nvCxnSpPr>
          <p:spPr>
            <a:xfrm>
              <a:off x="5107828" y="2610452"/>
              <a:ext cx="0" cy="182422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467625C9-019D-4D9B-B720-B5FC435FCED3}"/>
                </a:ext>
              </a:extLst>
            </p:cNvPr>
            <p:cNvSpPr/>
            <p:nvPr/>
          </p:nvSpPr>
          <p:spPr>
            <a:xfrm>
              <a:off x="4606729" y="2204371"/>
              <a:ext cx="1002198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ysClr val="windowText" lastClr="000000"/>
                  </a:solidFill>
                </a:rPr>
                <a:t>520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EEB02FFE-B859-42F7-A471-F7FD6F051C75}"/>
              </a:ext>
            </a:extLst>
          </p:cNvPr>
          <p:cNvGrpSpPr/>
          <p:nvPr/>
        </p:nvGrpSpPr>
        <p:grpSpPr>
          <a:xfrm>
            <a:off x="4684227" y="2793879"/>
            <a:ext cx="871026" cy="551230"/>
            <a:chOff x="4337272" y="2966604"/>
            <a:chExt cx="1001314" cy="551230"/>
          </a:xfrm>
        </p:grpSpPr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F840E3D6-DEBA-497A-8E96-D2986A04F4E6}"/>
                </a:ext>
              </a:extLst>
            </p:cNvPr>
            <p:cNvCxnSpPr>
              <a:cxnSpLocks/>
              <a:stCxn id="66" idx="0"/>
            </p:cNvCxnSpPr>
            <p:nvPr/>
          </p:nvCxnSpPr>
          <p:spPr>
            <a:xfrm flipV="1">
              <a:off x="4837929" y="2966604"/>
              <a:ext cx="0" cy="145149"/>
            </a:xfrm>
            <a:prstGeom prst="straightConnector1">
              <a:avLst/>
            </a:prstGeom>
            <a:ln w="28575">
              <a:solidFill>
                <a:srgbClr val="85BD33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66" name="Rectangle: Rounded Corners 65">
              <a:extLst>
                <a:ext uri="{FF2B5EF4-FFF2-40B4-BE49-F238E27FC236}">
                  <a16:creationId xmlns:a16="http://schemas.microsoft.com/office/drawing/2014/main" id="{354D2C56-6CA4-431D-80B1-D112036158DC}"/>
                </a:ext>
              </a:extLst>
            </p:cNvPr>
            <p:cNvSpPr/>
            <p:nvPr/>
          </p:nvSpPr>
          <p:spPr>
            <a:xfrm>
              <a:off x="4337272" y="3111753"/>
              <a:ext cx="1001314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>
                  <a:solidFill>
                    <a:sysClr val="windowText" lastClr="000000"/>
                  </a:solidFill>
                </a:rPr>
                <a:t>570</a:t>
              </a:r>
            </a:p>
          </p:txBody>
        </p:sp>
      </p:grpSp>
      <p:sp>
        <p:nvSpPr>
          <p:cNvPr id="70" name="Rectangle 69">
            <a:extLst>
              <a:ext uri="{FF2B5EF4-FFF2-40B4-BE49-F238E27FC236}">
                <a16:creationId xmlns:a16="http://schemas.microsoft.com/office/drawing/2014/main" id="{2FDF3E32-79F0-4AD1-8C06-467F0A92296D}"/>
              </a:ext>
            </a:extLst>
          </p:cNvPr>
          <p:cNvSpPr/>
          <p:nvPr/>
        </p:nvSpPr>
        <p:spPr>
          <a:xfrm>
            <a:off x="4023361" y="4965347"/>
            <a:ext cx="2954592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570 is the midpoint between 560 and 580.</a:t>
            </a: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A3B4763-5859-4DEE-9475-9E7EC2ACEAA4}"/>
              </a:ext>
            </a:extLst>
          </p:cNvPr>
          <p:cNvGrpSpPr/>
          <p:nvPr/>
        </p:nvGrpSpPr>
        <p:grpSpPr>
          <a:xfrm>
            <a:off x="3012067" y="2053890"/>
            <a:ext cx="871794" cy="588503"/>
            <a:chOff x="4606729" y="2204371"/>
            <a:chExt cx="1002198" cy="588503"/>
          </a:xfrm>
        </p:grpSpPr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F4422489-52E9-43F8-9B8C-A6A513037220}"/>
                </a:ext>
              </a:extLst>
            </p:cNvPr>
            <p:cNvCxnSpPr>
              <a:cxnSpLocks/>
              <a:stCxn id="47" idx="2"/>
            </p:cNvCxnSpPr>
            <p:nvPr/>
          </p:nvCxnSpPr>
          <p:spPr>
            <a:xfrm>
              <a:off x="5107828" y="2610452"/>
              <a:ext cx="0" cy="182422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C31F080F-9ED8-4EFC-B93D-DC50FD9B6B52}"/>
                </a:ext>
              </a:extLst>
            </p:cNvPr>
            <p:cNvSpPr/>
            <p:nvPr/>
          </p:nvSpPr>
          <p:spPr>
            <a:xfrm>
              <a:off x="4606729" y="2204371"/>
              <a:ext cx="1002198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ysClr val="windowText" lastClr="000000"/>
                  </a:solidFill>
                </a:rPr>
                <a:t>540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7AFDA2EC-070C-4912-9DD8-19FC61AE4285}"/>
              </a:ext>
            </a:extLst>
          </p:cNvPr>
          <p:cNvGrpSpPr/>
          <p:nvPr/>
        </p:nvGrpSpPr>
        <p:grpSpPr>
          <a:xfrm>
            <a:off x="4125053" y="2053890"/>
            <a:ext cx="871794" cy="588503"/>
            <a:chOff x="4606729" y="2204371"/>
            <a:chExt cx="1002198" cy="588503"/>
          </a:xfrm>
        </p:grpSpPr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87EAE306-3553-4F9E-B784-E6497307E9CB}"/>
                </a:ext>
              </a:extLst>
            </p:cNvPr>
            <p:cNvCxnSpPr>
              <a:cxnSpLocks/>
              <a:stCxn id="50" idx="2"/>
            </p:cNvCxnSpPr>
            <p:nvPr/>
          </p:nvCxnSpPr>
          <p:spPr>
            <a:xfrm>
              <a:off x="5107828" y="2610452"/>
              <a:ext cx="0" cy="182422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E9F5A685-EB2F-45BD-B8D8-F514B169C07A}"/>
                </a:ext>
              </a:extLst>
            </p:cNvPr>
            <p:cNvSpPr/>
            <p:nvPr/>
          </p:nvSpPr>
          <p:spPr>
            <a:xfrm>
              <a:off x="4606729" y="2204371"/>
              <a:ext cx="1002198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ysClr val="windowText" lastClr="000000"/>
                  </a:solidFill>
                </a:rPr>
                <a:t>560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BE9FAF1A-435D-43BE-869C-866B831FB8DA}"/>
              </a:ext>
            </a:extLst>
          </p:cNvPr>
          <p:cNvGrpSpPr/>
          <p:nvPr/>
        </p:nvGrpSpPr>
        <p:grpSpPr>
          <a:xfrm>
            <a:off x="5238038" y="2053890"/>
            <a:ext cx="871794" cy="588503"/>
            <a:chOff x="4606729" y="2204371"/>
            <a:chExt cx="1002198" cy="588503"/>
          </a:xfrm>
        </p:grpSpPr>
        <p:cxnSp>
          <p:nvCxnSpPr>
            <p:cNvPr id="52" name="Straight Arrow Connector 51">
              <a:extLst>
                <a:ext uri="{FF2B5EF4-FFF2-40B4-BE49-F238E27FC236}">
                  <a16:creationId xmlns:a16="http://schemas.microsoft.com/office/drawing/2014/main" id="{9E1AB1C2-584C-4825-B7E4-F79AD1BFB75E}"/>
                </a:ext>
              </a:extLst>
            </p:cNvPr>
            <p:cNvCxnSpPr>
              <a:cxnSpLocks/>
              <a:stCxn id="53" idx="2"/>
            </p:cNvCxnSpPr>
            <p:nvPr/>
          </p:nvCxnSpPr>
          <p:spPr>
            <a:xfrm>
              <a:off x="5107828" y="2610452"/>
              <a:ext cx="0" cy="182422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53" name="Rectangle: Rounded Corners 52">
              <a:extLst>
                <a:ext uri="{FF2B5EF4-FFF2-40B4-BE49-F238E27FC236}">
                  <a16:creationId xmlns:a16="http://schemas.microsoft.com/office/drawing/2014/main" id="{B3B01709-FBEC-4FE7-BA83-1ABC6E5832C6}"/>
                </a:ext>
              </a:extLst>
            </p:cNvPr>
            <p:cNvSpPr/>
            <p:nvPr/>
          </p:nvSpPr>
          <p:spPr>
            <a:xfrm>
              <a:off x="4606729" y="2204371"/>
              <a:ext cx="1002198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ysClr val="windowText" lastClr="000000"/>
                  </a:solidFill>
                </a:rPr>
                <a:t>580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C56E9634-5AA3-44E4-A2DD-CC82594F7D1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3140"/>
          <a:stretch/>
        </p:blipFill>
        <p:spPr>
          <a:xfrm>
            <a:off x="6890496" y="1828800"/>
            <a:ext cx="2053791" cy="4585240"/>
          </a:xfrm>
          <a:prstGeom prst="rect">
            <a:avLst/>
          </a:prstGeom>
        </p:spPr>
      </p:pic>
      <p:sp>
        <p:nvSpPr>
          <p:cNvPr id="74" name="Speech Bubble: Rectangle 73">
            <a:extLst>
              <a:ext uri="{FF2B5EF4-FFF2-40B4-BE49-F238E27FC236}">
                <a16:creationId xmlns:a16="http://schemas.microsoft.com/office/drawing/2014/main" id="{1084668C-6B1F-4E87-ABFA-136B339FF08B}"/>
              </a:ext>
            </a:extLst>
          </p:cNvPr>
          <p:cNvSpPr/>
          <p:nvPr/>
        </p:nvSpPr>
        <p:spPr>
          <a:xfrm>
            <a:off x="4023361" y="3526776"/>
            <a:ext cx="2954592" cy="1326105"/>
          </a:xfrm>
          <a:prstGeom prst="wedgeRectCallout">
            <a:avLst>
              <a:gd name="adj1" fmla="val 72455"/>
              <a:gd name="adj2" fmla="val -72395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 anchorCtr="0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What place value skills can we use to estimate the position of 570 on this number line?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C37342-1082-450C-A251-A538817AB410}"/>
              </a:ext>
            </a:extLst>
          </p:cNvPr>
          <p:cNvSpPr/>
          <p:nvPr/>
        </p:nvSpPr>
        <p:spPr>
          <a:xfrm>
            <a:off x="646236" y="4639081"/>
            <a:ext cx="3273552" cy="77210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The number line is divided into 5 equal parts.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2782A08D-8881-43FA-8156-04435F46BC15}"/>
              </a:ext>
            </a:extLst>
          </p:cNvPr>
          <p:cNvSpPr/>
          <p:nvPr/>
        </p:nvSpPr>
        <p:spPr>
          <a:xfrm>
            <a:off x="657345" y="3530719"/>
            <a:ext cx="3262443" cy="1049106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The number line is marked with the values of 500 and 600. This is a range of 100.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9718F26-DDF9-46A2-9702-ED3EF7F51F69}"/>
              </a:ext>
            </a:extLst>
          </p:cNvPr>
          <p:cNvSpPr/>
          <p:nvPr/>
        </p:nvSpPr>
        <p:spPr>
          <a:xfrm>
            <a:off x="657346" y="5470444"/>
            <a:ext cx="3262442" cy="77210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Each increment on the number line represents 20.</a:t>
            </a:r>
          </a:p>
        </p:txBody>
      </p:sp>
      <p:pic>
        <p:nvPicPr>
          <p:cNvPr id="2" name="Frame">
            <a:extLst>
              <a:ext uri="{FF2B5EF4-FFF2-40B4-BE49-F238E27FC236}">
                <a16:creationId xmlns:a16="http://schemas.microsoft.com/office/drawing/2014/main" id="{BE0E5832-89CE-4E16-95F3-AE8E087B14DF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3526"/>
          <a:stretch/>
        </p:blipFill>
        <p:spPr>
          <a:xfrm>
            <a:off x="-1" y="6414040"/>
            <a:ext cx="9143999" cy="44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639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16" grpId="0" animBg="1"/>
      <p:bldP spid="78" grpId="0" animBg="1"/>
      <p:bldP spid="7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>
            <a:extLst>
              <a:ext uri="{FF2B5EF4-FFF2-40B4-BE49-F238E27FC236}">
                <a16:creationId xmlns:a16="http://schemas.microsoft.com/office/drawing/2014/main" id="{A4374B5F-87E4-449B-8CDF-DB91138EBC19}"/>
              </a:ext>
            </a:extLst>
          </p:cNvPr>
          <p:cNvSpPr/>
          <p:nvPr/>
        </p:nvSpPr>
        <p:spPr>
          <a:xfrm>
            <a:off x="539750" y="3425625"/>
            <a:ext cx="8054767" cy="2883101"/>
          </a:xfrm>
          <a:prstGeom prst="rect">
            <a:avLst/>
          </a:prstGeom>
          <a:solidFill>
            <a:srgbClr val="ACDDFC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000" dirty="0">
              <a:solidFill>
                <a:sysClr val="windowText" lastClr="00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89558A-58B2-4BE0-A07D-4E6A2F84238C}"/>
              </a:ext>
            </a:extLst>
          </p:cNvPr>
          <p:cNvSpPr/>
          <p:nvPr/>
        </p:nvSpPr>
        <p:spPr>
          <a:xfrm>
            <a:off x="539750" y="1965505"/>
            <a:ext cx="6940794" cy="1460120"/>
          </a:xfrm>
          <a:prstGeom prst="rect">
            <a:avLst/>
          </a:prstGeom>
          <a:solidFill>
            <a:schemeClr val="bg1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Placing Numbers</a:t>
            </a:r>
            <a:br>
              <a:rPr lang="en-GB" sz="3600" b="1" dirty="0">
                <a:latin typeface="+mj-lt"/>
              </a:rPr>
            </a:br>
            <a:r>
              <a:rPr lang="en-GB" sz="3600" b="1" dirty="0">
                <a:latin typeface="+mj-lt"/>
              </a:rPr>
              <a:t>on a Number Line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1" name="Whole Class">
            <a:extLst>
              <a:ext uri="{FF2B5EF4-FFF2-40B4-BE49-F238E27FC236}">
                <a16:creationId xmlns:a16="http://schemas.microsoft.com/office/drawing/2014/main" id="{FF52469B-32F2-4771-958D-0412A459461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551" y="615600"/>
            <a:ext cx="1238498" cy="864000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7400532-8135-48D0-8A7F-6D14D72E07A2}"/>
              </a:ext>
            </a:extLst>
          </p:cNvPr>
          <p:cNvCxnSpPr>
            <a:cxnSpLocks/>
          </p:cNvCxnSpPr>
          <p:nvPr/>
        </p:nvCxnSpPr>
        <p:spPr>
          <a:xfrm>
            <a:off x="1221993" y="2705440"/>
            <a:ext cx="55649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2024C22-DAE3-4122-8B20-098D94536C1F}"/>
              </a:ext>
            </a:extLst>
          </p:cNvPr>
          <p:cNvCxnSpPr>
            <a:cxnSpLocks/>
          </p:cNvCxnSpPr>
          <p:nvPr/>
        </p:nvCxnSpPr>
        <p:spPr>
          <a:xfrm>
            <a:off x="1221993" y="2574689"/>
            <a:ext cx="0" cy="2615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85EC6F8-1A43-49DE-A073-DEF54F6D9254}"/>
              </a:ext>
            </a:extLst>
          </p:cNvPr>
          <p:cNvCxnSpPr>
            <a:cxnSpLocks/>
          </p:cNvCxnSpPr>
          <p:nvPr/>
        </p:nvCxnSpPr>
        <p:spPr>
          <a:xfrm>
            <a:off x="6786923" y="2574689"/>
            <a:ext cx="0" cy="2615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0702B45-385B-45D5-ACE3-69C1DE2A6344}"/>
              </a:ext>
            </a:extLst>
          </p:cNvPr>
          <p:cNvCxnSpPr>
            <a:cxnSpLocks/>
          </p:cNvCxnSpPr>
          <p:nvPr/>
        </p:nvCxnSpPr>
        <p:spPr>
          <a:xfrm>
            <a:off x="4004458" y="2640065"/>
            <a:ext cx="0" cy="13075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Rectangle 41">
            <a:extLst>
              <a:ext uri="{FF2B5EF4-FFF2-40B4-BE49-F238E27FC236}">
                <a16:creationId xmlns:a16="http://schemas.microsoft.com/office/drawing/2014/main" id="{726C950F-A744-4AF5-99A6-32160529DAA6}"/>
              </a:ext>
            </a:extLst>
          </p:cNvPr>
          <p:cNvSpPr/>
          <p:nvPr/>
        </p:nvSpPr>
        <p:spPr>
          <a:xfrm>
            <a:off x="6436878" y="2836191"/>
            <a:ext cx="7000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700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DE63E50-4E90-4603-8325-BCCB5E9C9F49}"/>
              </a:ext>
            </a:extLst>
          </p:cNvPr>
          <p:cNvSpPr/>
          <p:nvPr/>
        </p:nvSpPr>
        <p:spPr>
          <a:xfrm>
            <a:off x="848096" y="2836191"/>
            <a:ext cx="74779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600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012E673-E276-417F-AD45-887E9E8943D1}"/>
              </a:ext>
            </a:extLst>
          </p:cNvPr>
          <p:cNvGrpSpPr/>
          <p:nvPr/>
        </p:nvGrpSpPr>
        <p:grpSpPr>
          <a:xfrm>
            <a:off x="3688083" y="2036364"/>
            <a:ext cx="632750" cy="588503"/>
            <a:chOff x="4500954" y="2204371"/>
            <a:chExt cx="1248250" cy="588503"/>
          </a:xfrm>
        </p:grpSpPr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5AFEC953-9F94-4EAA-A31D-35235825DA9A}"/>
                </a:ext>
              </a:extLst>
            </p:cNvPr>
            <p:cNvCxnSpPr>
              <a:cxnSpLocks/>
              <a:stCxn id="68" idx="2"/>
            </p:cNvCxnSpPr>
            <p:nvPr/>
          </p:nvCxnSpPr>
          <p:spPr>
            <a:xfrm>
              <a:off x="5125079" y="2610452"/>
              <a:ext cx="0" cy="182422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467625C9-019D-4D9B-B720-B5FC435FCED3}"/>
                </a:ext>
              </a:extLst>
            </p:cNvPr>
            <p:cNvSpPr/>
            <p:nvPr/>
          </p:nvSpPr>
          <p:spPr>
            <a:xfrm>
              <a:off x="4500954" y="2204371"/>
              <a:ext cx="1248250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ysClr val="windowText" lastClr="000000"/>
                  </a:solidFill>
                </a:rPr>
                <a:t>650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B8996E15-0CC5-42E9-A7B0-E5CD639C2B50}"/>
              </a:ext>
            </a:extLst>
          </p:cNvPr>
          <p:cNvGrpSpPr/>
          <p:nvPr/>
        </p:nvGrpSpPr>
        <p:grpSpPr>
          <a:xfrm>
            <a:off x="3150399" y="2743540"/>
            <a:ext cx="595132" cy="606287"/>
            <a:chOff x="3150399" y="2743540"/>
            <a:chExt cx="595132" cy="606287"/>
          </a:xfrm>
        </p:grpSpPr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F840E3D6-DEBA-497A-8E96-D2986A04F4E6}"/>
                </a:ext>
              </a:extLst>
            </p:cNvPr>
            <p:cNvCxnSpPr>
              <a:cxnSpLocks/>
              <a:stCxn id="66" idx="0"/>
            </p:cNvCxnSpPr>
            <p:nvPr/>
          </p:nvCxnSpPr>
          <p:spPr>
            <a:xfrm flipV="1">
              <a:off x="3447965" y="2743540"/>
              <a:ext cx="0" cy="200206"/>
            </a:xfrm>
            <a:prstGeom prst="straightConnector1">
              <a:avLst/>
            </a:prstGeom>
            <a:ln w="28575">
              <a:solidFill>
                <a:srgbClr val="85BD33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66" name="Rectangle: Rounded Corners 65">
              <a:extLst>
                <a:ext uri="{FF2B5EF4-FFF2-40B4-BE49-F238E27FC236}">
                  <a16:creationId xmlns:a16="http://schemas.microsoft.com/office/drawing/2014/main" id="{354D2C56-6CA4-431D-80B1-D112036158DC}"/>
                </a:ext>
              </a:extLst>
            </p:cNvPr>
            <p:cNvSpPr/>
            <p:nvPr/>
          </p:nvSpPr>
          <p:spPr>
            <a:xfrm>
              <a:off x="3150399" y="2943746"/>
              <a:ext cx="595132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>
                  <a:solidFill>
                    <a:sysClr val="windowText" lastClr="000000"/>
                  </a:solidFill>
                </a:rPr>
                <a:t>640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6B1B4FAB-5CC6-4B7B-A1B9-CE68D9110C84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8951" b="32071"/>
          <a:stretch/>
        </p:blipFill>
        <p:spPr>
          <a:xfrm>
            <a:off x="7045850" y="1845750"/>
            <a:ext cx="1955424" cy="4658567"/>
          </a:xfrm>
          <a:prstGeom prst="rect">
            <a:avLst/>
          </a:prstGeom>
        </p:spPr>
      </p:pic>
      <p:sp>
        <p:nvSpPr>
          <p:cNvPr id="74" name="Speech Bubble: Rectangle 73">
            <a:extLst>
              <a:ext uri="{FF2B5EF4-FFF2-40B4-BE49-F238E27FC236}">
                <a16:creationId xmlns:a16="http://schemas.microsoft.com/office/drawing/2014/main" id="{1084668C-6B1F-4E87-ABFA-136B339FF08B}"/>
              </a:ext>
            </a:extLst>
          </p:cNvPr>
          <p:cNvSpPr/>
          <p:nvPr/>
        </p:nvSpPr>
        <p:spPr>
          <a:xfrm>
            <a:off x="4168372" y="3757805"/>
            <a:ext cx="2843265" cy="1326105"/>
          </a:xfrm>
          <a:prstGeom prst="wedgeRectCallout">
            <a:avLst>
              <a:gd name="adj1" fmla="val 72455"/>
              <a:gd name="adj2" fmla="val -72395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 anchorCtr="0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What place value skills can we use to estimate the position of 640 on this number line?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C37342-1082-450C-A251-A538817AB410}"/>
              </a:ext>
            </a:extLst>
          </p:cNvPr>
          <p:cNvSpPr/>
          <p:nvPr/>
        </p:nvSpPr>
        <p:spPr>
          <a:xfrm>
            <a:off x="655802" y="5469601"/>
            <a:ext cx="3377478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EDB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Each increment on the number line represents 50.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2782A08D-8881-43FA-8156-04435F46BC15}"/>
              </a:ext>
            </a:extLst>
          </p:cNvPr>
          <p:cNvSpPr/>
          <p:nvPr/>
        </p:nvSpPr>
        <p:spPr>
          <a:xfrm>
            <a:off x="666911" y="4630476"/>
            <a:ext cx="3366016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EDB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The </a:t>
            </a:r>
            <a:r>
              <a:rPr lang="en-GB">
                <a:solidFill>
                  <a:sysClr val="windowText" lastClr="000000"/>
                </a:solidFill>
              </a:rPr>
              <a:t>number line </a:t>
            </a:r>
            <a:r>
              <a:rPr lang="en-GB" dirty="0">
                <a:solidFill>
                  <a:sysClr val="windowText" lastClr="000000"/>
                </a:solidFill>
              </a:rPr>
              <a:t>is divided into 2 equal parts.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9718F26-DDF9-46A2-9702-ED3EF7F51F69}"/>
              </a:ext>
            </a:extLst>
          </p:cNvPr>
          <p:cNvSpPr/>
          <p:nvPr/>
        </p:nvSpPr>
        <p:spPr>
          <a:xfrm>
            <a:off x="665322" y="3507530"/>
            <a:ext cx="3377478" cy="1049106"/>
          </a:xfrm>
          <a:prstGeom prst="rect">
            <a:avLst/>
          </a:prstGeom>
          <a:solidFill>
            <a:schemeClr val="bg1"/>
          </a:solidFill>
          <a:ln w="38100">
            <a:solidFill>
              <a:srgbClr val="EDB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The number line is marked with the values of 600 and 700. This is a range of 100.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2FDF3E32-79F0-4AD1-8C06-467F0A92296D}"/>
              </a:ext>
            </a:extLst>
          </p:cNvPr>
          <p:cNvSpPr/>
          <p:nvPr/>
        </p:nvSpPr>
        <p:spPr>
          <a:xfrm>
            <a:off x="657346" y="5185741"/>
            <a:ext cx="3375581" cy="495108"/>
          </a:xfrm>
          <a:prstGeom prst="rect">
            <a:avLst/>
          </a:prstGeom>
          <a:solidFill>
            <a:schemeClr val="bg1"/>
          </a:solidFill>
          <a:ln w="381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640 is closer to 650 than 600.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1A8991AB-E6C4-4991-816B-C008577161F4}"/>
              </a:ext>
            </a:extLst>
          </p:cNvPr>
          <p:cNvSpPr/>
          <p:nvPr/>
        </p:nvSpPr>
        <p:spPr>
          <a:xfrm>
            <a:off x="4168372" y="5192602"/>
            <a:ext cx="3385455" cy="1049106"/>
          </a:xfrm>
          <a:prstGeom prst="rect">
            <a:avLst/>
          </a:prstGeom>
          <a:solidFill>
            <a:schemeClr val="bg1"/>
          </a:solidFill>
          <a:ln w="38100">
            <a:solidFill>
              <a:srgbClr val="EDB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The greater the value between increments, the less accurate we can be in our estimation.</a:t>
            </a:r>
          </a:p>
        </p:txBody>
      </p:sp>
      <p:pic>
        <p:nvPicPr>
          <p:cNvPr id="2" name="Frame">
            <a:extLst>
              <a:ext uri="{FF2B5EF4-FFF2-40B4-BE49-F238E27FC236}">
                <a16:creationId xmlns:a16="http://schemas.microsoft.com/office/drawing/2014/main" id="{C2F22E43-8760-4A8A-ACB9-ABC7D45BAB4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3526"/>
          <a:stretch/>
        </p:blipFill>
        <p:spPr>
          <a:xfrm>
            <a:off x="-1" y="6414040"/>
            <a:ext cx="9143999" cy="44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005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-4.44444E-6 -0.16481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241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6 L -3.61111E-6 -0.16481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1" animBg="1"/>
      <p:bldP spid="16" grpId="2" animBg="1"/>
      <p:bldP spid="78" grpId="0" animBg="1"/>
      <p:bldP spid="78" grpId="1" animBg="1"/>
      <p:bldP spid="79" grpId="0" animBg="1"/>
      <p:bldP spid="79" grpId="1" animBg="1"/>
      <p:bldP spid="70" grpId="0" animBg="1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>
            <a:extLst>
              <a:ext uri="{FF2B5EF4-FFF2-40B4-BE49-F238E27FC236}">
                <a16:creationId xmlns:a16="http://schemas.microsoft.com/office/drawing/2014/main" id="{A4374B5F-87E4-449B-8CDF-DB91138EBC19}"/>
              </a:ext>
            </a:extLst>
          </p:cNvPr>
          <p:cNvSpPr/>
          <p:nvPr/>
        </p:nvSpPr>
        <p:spPr>
          <a:xfrm>
            <a:off x="539756" y="3475893"/>
            <a:ext cx="8054762" cy="2832832"/>
          </a:xfrm>
          <a:prstGeom prst="rect">
            <a:avLst/>
          </a:prstGeom>
          <a:solidFill>
            <a:srgbClr val="ACDDFC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000" dirty="0">
              <a:solidFill>
                <a:sysClr val="windowText" lastClr="00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89558A-58B2-4BE0-A07D-4E6A2F84238C}"/>
              </a:ext>
            </a:extLst>
          </p:cNvPr>
          <p:cNvSpPr/>
          <p:nvPr/>
        </p:nvSpPr>
        <p:spPr>
          <a:xfrm>
            <a:off x="539750" y="1965504"/>
            <a:ext cx="6940795" cy="1510389"/>
          </a:xfrm>
          <a:prstGeom prst="rect">
            <a:avLst/>
          </a:prstGeom>
          <a:solidFill>
            <a:schemeClr val="bg1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8305B794-24EB-483C-92DF-06FDBF8C08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6879"/>
          <a:stretch/>
        </p:blipFill>
        <p:spPr>
          <a:xfrm>
            <a:off x="6804623" y="1965504"/>
            <a:ext cx="2381213" cy="489249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Identifying Numbers</a:t>
            </a:r>
            <a:br>
              <a:rPr lang="en-GB" sz="3600" b="1" dirty="0">
                <a:latin typeface="+mj-lt"/>
              </a:rPr>
            </a:br>
            <a:r>
              <a:rPr lang="en-GB" sz="3600" b="1" dirty="0">
                <a:latin typeface="+mj-lt"/>
              </a:rPr>
              <a:t>on a Number Line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1" name="Whole Class">
            <a:extLst>
              <a:ext uri="{FF2B5EF4-FFF2-40B4-BE49-F238E27FC236}">
                <a16:creationId xmlns:a16="http://schemas.microsoft.com/office/drawing/2014/main" id="{FF52469B-32F2-4771-958D-0412A4594616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551" y="615600"/>
            <a:ext cx="1238498" cy="864000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7400532-8135-48D0-8A7F-6D14D72E07A2}"/>
              </a:ext>
            </a:extLst>
          </p:cNvPr>
          <p:cNvCxnSpPr>
            <a:cxnSpLocks/>
          </p:cNvCxnSpPr>
          <p:nvPr/>
        </p:nvCxnSpPr>
        <p:spPr>
          <a:xfrm>
            <a:off x="1221993" y="2733747"/>
            <a:ext cx="55649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2024C22-DAE3-4122-8B20-098D94536C1F}"/>
              </a:ext>
            </a:extLst>
          </p:cNvPr>
          <p:cNvCxnSpPr>
            <a:cxnSpLocks/>
          </p:cNvCxnSpPr>
          <p:nvPr/>
        </p:nvCxnSpPr>
        <p:spPr>
          <a:xfrm>
            <a:off x="1221993" y="2602996"/>
            <a:ext cx="0" cy="2615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85EC6F8-1A43-49DE-A073-DEF54F6D9254}"/>
              </a:ext>
            </a:extLst>
          </p:cNvPr>
          <p:cNvCxnSpPr>
            <a:cxnSpLocks/>
          </p:cNvCxnSpPr>
          <p:nvPr/>
        </p:nvCxnSpPr>
        <p:spPr>
          <a:xfrm>
            <a:off x="6786923" y="2602996"/>
            <a:ext cx="0" cy="2615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0702B45-385B-45D5-ACE3-69C1DE2A6344}"/>
              </a:ext>
            </a:extLst>
          </p:cNvPr>
          <p:cNvCxnSpPr>
            <a:cxnSpLocks/>
          </p:cNvCxnSpPr>
          <p:nvPr/>
        </p:nvCxnSpPr>
        <p:spPr>
          <a:xfrm>
            <a:off x="4004457" y="2668372"/>
            <a:ext cx="0" cy="13075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Rectangle 41">
            <a:extLst>
              <a:ext uri="{FF2B5EF4-FFF2-40B4-BE49-F238E27FC236}">
                <a16:creationId xmlns:a16="http://schemas.microsoft.com/office/drawing/2014/main" id="{726C950F-A744-4AF5-99A6-32160529DAA6}"/>
              </a:ext>
            </a:extLst>
          </p:cNvPr>
          <p:cNvSpPr/>
          <p:nvPr/>
        </p:nvSpPr>
        <p:spPr>
          <a:xfrm>
            <a:off x="6155127" y="2864498"/>
            <a:ext cx="126358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600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DE63E50-4E90-4603-8325-BCCB5E9C9F49}"/>
              </a:ext>
            </a:extLst>
          </p:cNvPr>
          <p:cNvSpPr/>
          <p:nvPr/>
        </p:nvSpPr>
        <p:spPr>
          <a:xfrm>
            <a:off x="601983" y="2864498"/>
            <a:ext cx="124001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500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012E673-E276-417F-AD45-887E9E8943D1}"/>
              </a:ext>
            </a:extLst>
          </p:cNvPr>
          <p:cNvGrpSpPr/>
          <p:nvPr/>
        </p:nvGrpSpPr>
        <p:grpSpPr>
          <a:xfrm>
            <a:off x="3627681" y="2064671"/>
            <a:ext cx="753554" cy="588503"/>
            <a:chOff x="4500954" y="2204371"/>
            <a:chExt cx="1248250" cy="588503"/>
          </a:xfrm>
        </p:grpSpPr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5AFEC953-9F94-4EAA-A31D-35235825DA9A}"/>
                </a:ext>
              </a:extLst>
            </p:cNvPr>
            <p:cNvCxnSpPr>
              <a:cxnSpLocks/>
              <a:stCxn id="68" idx="2"/>
            </p:cNvCxnSpPr>
            <p:nvPr/>
          </p:nvCxnSpPr>
          <p:spPr>
            <a:xfrm>
              <a:off x="5125079" y="2610452"/>
              <a:ext cx="0" cy="182422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467625C9-019D-4D9B-B720-B5FC435FCED3}"/>
                </a:ext>
              </a:extLst>
            </p:cNvPr>
            <p:cNvSpPr/>
            <p:nvPr/>
          </p:nvSpPr>
          <p:spPr>
            <a:xfrm>
              <a:off x="4500954" y="2204371"/>
              <a:ext cx="1248250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ysClr val="windowText" lastClr="000000"/>
                  </a:solidFill>
                </a:rPr>
                <a:t>550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4D92ADC2-B32D-498B-9F86-39C8651CD229}"/>
              </a:ext>
            </a:extLst>
          </p:cNvPr>
          <p:cNvGrpSpPr/>
          <p:nvPr/>
        </p:nvGrpSpPr>
        <p:grpSpPr>
          <a:xfrm>
            <a:off x="2236448" y="2062623"/>
            <a:ext cx="753554" cy="590551"/>
            <a:chOff x="2618685" y="2202323"/>
            <a:chExt cx="1248250" cy="590551"/>
          </a:xfrm>
        </p:grpSpPr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6737170D-CFF1-4B29-B489-D2D74EC91E62}"/>
                </a:ext>
              </a:extLst>
            </p:cNvPr>
            <p:cNvCxnSpPr>
              <a:cxnSpLocks/>
              <a:stCxn id="44" idx="2"/>
            </p:cNvCxnSpPr>
            <p:nvPr/>
          </p:nvCxnSpPr>
          <p:spPr>
            <a:xfrm>
              <a:off x="3242810" y="2608404"/>
              <a:ext cx="0" cy="184470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4244989F-ECC3-41BE-8FD3-059E7429AD34}"/>
                </a:ext>
              </a:extLst>
            </p:cNvPr>
            <p:cNvSpPr/>
            <p:nvPr/>
          </p:nvSpPr>
          <p:spPr>
            <a:xfrm>
              <a:off x="2618685" y="2202323"/>
              <a:ext cx="1248250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ysClr val="windowText" lastClr="000000"/>
                  </a:solidFill>
                </a:rPr>
                <a:t>525</a:t>
              </a:r>
            </a:p>
          </p:txBody>
        </p:sp>
      </p:grpSp>
      <p:sp>
        <p:nvSpPr>
          <p:cNvPr id="74" name="Speech Bubble: Rectangle 73">
            <a:extLst>
              <a:ext uri="{FF2B5EF4-FFF2-40B4-BE49-F238E27FC236}">
                <a16:creationId xmlns:a16="http://schemas.microsoft.com/office/drawing/2014/main" id="{1084668C-6B1F-4E87-ABFA-136B339FF08B}"/>
              </a:ext>
            </a:extLst>
          </p:cNvPr>
          <p:cNvSpPr/>
          <p:nvPr/>
        </p:nvSpPr>
        <p:spPr>
          <a:xfrm>
            <a:off x="4406614" y="3784797"/>
            <a:ext cx="3144806" cy="1326105"/>
          </a:xfrm>
          <a:prstGeom prst="wedgeRectCallout">
            <a:avLst>
              <a:gd name="adj1" fmla="val 49670"/>
              <a:gd name="adj2" fmla="val -91773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 anchorCtr="0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What place value skills can we use to estimate the value of the number indicated on the number line?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586901A-44A1-4250-9EC2-9FD4F853A222}"/>
              </a:ext>
            </a:extLst>
          </p:cNvPr>
          <p:cNvGrpSpPr/>
          <p:nvPr/>
        </p:nvGrpSpPr>
        <p:grpSpPr>
          <a:xfrm>
            <a:off x="5001213" y="2064671"/>
            <a:ext cx="753554" cy="588503"/>
            <a:chOff x="4500954" y="2204371"/>
            <a:chExt cx="1248250" cy="588503"/>
          </a:xfrm>
        </p:grpSpPr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277BC6D5-1126-4948-B838-F35BA8DBB8FA}"/>
                </a:ext>
              </a:extLst>
            </p:cNvPr>
            <p:cNvCxnSpPr>
              <a:cxnSpLocks/>
              <a:stCxn id="40" idx="2"/>
            </p:cNvCxnSpPr>
            <p:nvPr/>
          </p:nvCxnSpPr>
          <p:spPr>
            <a:xfrm>
              <a:off x="5125079" y="2610452"/>
              <a:ext cx="0" cy="182422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00245924-B792-40C6-97F0-2603E597128B}"/>
                </a:ext>
              </a:extLst>
            </p:cNvPr>
            <p:cNvSpPr/>
            <p:nvPr/>
          </p:nvSpPr>
          <p:spPr>
            <a:xfrm>
              <a:off x="4500954" y="2204371"/>
              <a:ext cx="1248250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ysClr val="windowText" lastClr="000000"/>
                  </a:solidFill>
                </a:rPr>
                <a:t>575</a:t>
              </a:r>
            </a:p>
          </p:txBody>
        </p:sp>
      </p:grp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0AFFAB59-FCC0-4DC0-A372-E99629046106}"/>
              </a:ext>
            </a:extLst>
          </p:cNvPr>
          <p:cNvCxnSpPr>
            <a:cxnSpLocks/>
          </p:cNvCxnSpPr>
          <p:nvPr/>
        </p:nvCxnSpPr>
        <p:spPr>
          <a:xfrm>
            <a:off x="2613225" y="2668372"/>
            <a:ext cx="0" cy="13075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FABF855D-F98F-4507-8746-4A0389C9EE49}"/>
              </a:ext>
            </a:extLst>
          </p:cNvPr>
          <p:cNvCxnSpPr>
            <a:cxnSpLocks/>
          </p:cNvCxnSpPr>
          <p:nvPr/>
        </p:nvCxnSpPr>
        <p:spPr>
          <a:xfrm>
            <a:off x="5395690" y="2668372"/>
            <a:ext cx="0" cy="13075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8" name="Group 47">
            <a:extLst>
              <a:ext uri="{FF2B5EF4-FFF2-40B4-BE49-F238E27FC236}">
                <a16:creationId xmlns:a16="http://schemas.microsoft.com/office/drawing/2014/main" id="{A6883598-6E4A-420E-BD5D-6CBCB48C98C6}"/>
              </a:ext>
            </a:extLst>
          </p:cNvPr>
          <p:cNvGrpSpPr/>
          <p:nvPr/>
        </p:nvGrpSpPr>
        <p:grpSpPr>
          <a:xfrm>
            <a:off x="5447371" y="2776282"/>
            <a:ext cx="554742" cy="530192"/>
            <a:chOff x="4615233" y="2987642"/>
            <a:chExt cx="445393" cy="530192"/>
          </a:xfrm>
        </p:grpSpPr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E2638359-5F80-416D-8DEE-AC201ECA693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37929" y="2987642"/>
              <a:ext cx="0" cy="14792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0AC3EE66-13FD-4D2C-81EF-9686507CA51D}"/>
                </a:ext>
              </a:extLst>
            </p:cNvPr>
            <p:cNvSpPr/>
            <p:nvPr/>
          </p:nvSpPr>
          <p:spPr>
            <a:xfrm>
              <a:off x="4615233" y="3111753"/>
              <a:ext cx="445393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>
                  <a:solidFill>
                    <a:sysClr val="windowText" lastClr="000000"/>
                  </a:solidFill>
                </a:rPr>
                <a:t>?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FA413BE6-6B24-4406-AADD-56393A98ACF9}"/>
              </a:ext>
            </a:extLst>
          </p:cNvPr>
          <p:cNvGrpSpPr/>
          <p:nvPr/>
        </p:nvGrpSpPr>
        <p:grpSpPr>
          <a:xfrm>
            <a:off x="5348298" y="3209897"/>
            <a:ext cx="752888" cy="498396"/>
            <a:chOff x="5348298" y="3271749"/>
            <a:chExt cx="752888" cy="498396"/>
          </a:xfrm>
        </p:grpSpPr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F840E3D6-DEBA-497A-8E96-D2986A04F4E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24742" y="3271749"/>
              <a:ext cx="0" cy="136800"/>
            </a:xfrm>
            <a:prstGeom prst="straightConnector1">
              <a:avLst/>
            </a:prstGeom>
            <a:ln w="28575">
              <a:solidFill>
                <a:srgbClr val="85BD33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66" name="Rectangle: Rounded Corners 65">
              <a:extLst>
                <a:ext uri="{FF2B5EF4-FFF2-40B4-BE49-F238E27FC236}">
                  <a16:creationId xmlns:a16="http://schemas.microsoft.com/office/drawing/2014/main" id="{354D2C56-6CA4-431D-80B1-D112036158DC}"/>
                </a:ext>
              </a:extLst>
            </p:cNvPr>
            <p:cNvSpPr/>
            <p:nvPr/>
          </p:nvSpPr>
          <p:spPr>
            <a:xfrm>
              <a:off x="5348298" y="3364064"/>
              <a:ext cx="752888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>
                  <a:solidFill>
                    <a:sysClr val="windowText" lastClr="000000"/>
                  </a:solidFill>
                </a:rPr>
                <a:t>580</a:t>
              </a: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7AC37342-1082-450C-A251-A538817AB410}"/>
              </a:ext>
            </a:extLst>
          </p:cNvPr>
          <p:cNvSpPr/>
          <p:nvPr/>
        </p:nvSpPr>
        <p:spPr>
          <a:xfrm>
            <a:off x="666911" y="5483270"/>
            <a:ext cx="3612548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EDB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Each increment on the number line represents 25.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2782A08D-8881-43FA-8156-04435F46BC15}"/>
              </a:ext>
            </a:extLst>
          </p:cNvPr>
          <p:cNvSpPr/>
          <p:nvPr/>
        </p:nvSpPr>
        <p:spPr>
          <a:xfrm>
            <a:off x="666911" y="4648029"/>
            <a:ext cx="3600288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EDB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The number line is divided into 4 equal parts.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9718F26-DDF9-46A2-9702-ED3EF7F51F69}"/>
              </a:ext>
            </a:extLst>
          </p:cNvPr>
          <p:cNvSpPr/>
          <p:nvPr/>
        </p:nvSpPr>
        <p:spPr>
          <a:xfrm>
            <a:off x="666911" y="3532590"/>
            <a:ext cx="3612548" cy="1049106"/>
          </a:xfrm>
          <a:prstGeom prst="rect">
            <a:avLst/>
          </a:prstGeom>
          <a:solidFill>
            <a:schemeClr val="bg1"/>
          </a:solidFill>
          <a:ln w="38100">
            <a:solidFill>
              <a:srgbClr val="EDB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The number line is marked with the values of 500 and 600. This is a range of 100.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2FDF3E32-79F0-4AD1-8C06-467F0A92296D}"/>
              </a:ext>
            </a:extLst>
          </p:cNvPr>
          <p:cNvSpPr/>
          <p:nvPr/>
        </p:nvSpPr>
        <p:spPr>
          <a:xfrm>
            <a:off x="666911" y="5258466"/>
            <a:ext cx="3947952" cy="772107"/>
          </a:xfrm>
          <a:prstGeom prst="rect">
            <a:avLst/>
          </a:prstGeom>
          <a:solidFill>
            <a:schemeClr val="bg1"/>
          </a:solidFill>
          <a:ln w="381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The arrow is closer to 575 than 600. A sensible estimate would be 580.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1A8991AB-E6C4-4991-816B-C008577161F4}"/>
              </a:ext>
            </a:extLst>
          </p:cNvPr>
          <p:cNvSpPr/>
          <p:nvPr/>
        </p:nvSpPr>
        <p:spPr>
          <a:xfrm>
            <a:off x="4742018" y="5258466"/>
            <a:ext cx="3669764" cy="1049106"/>
          </a:xfrm>
          <a:prstGeom prst="rect">
            <a:avLst/>
          </a:prstGeom>
          <a:solidFill>
            <a:schemeClr val="bg1"/>
          </a:solidFill>
          <a:ln w="38100">
            <a:solidFill>
              <a:srgbClr val="EDB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The greater the value between increments, the less accurate we can be in our estimation.</a:t>
            </a:r>
          </a:p>
        </p:txBody>
      </p:sp>
      <p:pic>
        <p:nvPicPr>
          <p:cNvPr id="2" name="Frame">
            <a:extLst>
              <a:ext uri="{FF2B5EF4-FFF2-40B4-BE49-F238E27FC236}">
                <a16:creationId xmlns:a16="http://schemas.microsoft.com/office/drawing/2014/main" id="{FD35F875-5E2B-4CCB-98FC-F359B31891E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3526"/>
          <a:stretch/>
        </p:blipFill>
        <p:spPr>
          <a:xfrm>
            <a:off x="-1" y="6414040"/>
            <a:ext cx="9143999" cy="44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937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1.66667E-6 -0.16181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102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L 3.88889E-6 -0.15718 " pathEditMode="relative" rAng="0" ptsTypes="AA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78" grpId="0" animBg="1"/>
      <p:bldP spid="78" grpId="1" animBg="1"/>
      <p:bldP spid="79" grpId="0" animBg="1"/>
      <p:bldP spid="79" grpId="1" animBg="1"/>
      <p:bldP spid="70" grpId="0" animBg="1"/>
      <p:bldP spid="7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9320D8A-3EA8-4DD1-81ED-0F61EBD9C63F}"/>
              </a:ext>
            </a:extLst>
          </p:cNvPr>
          <p:cNvSpPr/>
          <p:nvPr/>
        </p:nvSpPr>
        <p:spPr>
          <a:xfrm>
            <a:off x="539756" y="3429000"/>
            <a:ext cx="8054762" cy="2879725"/>
          </a:xfrm>
          <a:prstGeom prst="rect">
            <a:avLst/>
          </a:prstGeom>
          <a:solidFill>
            <a:srgbClr val="ACDDFC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000" dirty="0">
              <a:solidFill>
                <a:sysClr val="windowText" lastClr="0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Identifying Numbers</a:t>
            </a:r>
            <a:br>
              <a:rPr lang="en-GB" sz="3600" b="1" dirty="0">
                <a:latin typeface="+mj-lt"/>
              </a:rPr>
            </a:br>
            <a:r>
              <a:rPr lang="en-GB" sz="3600" b="1" dirty="0">
                <a:latin typeface="+mj-lt"/>
              </a:rPr>
              <a:t>on a Number Line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1" name="Whole Class">
            <a:extLst>
              <a:ext uri="{FF2B5EF4-FFF2-40B4-BE49-F238E27FC236}">
                <a16:creationId xmlns:a16="http://schemas.microsoft.com/office/drawing/2014/main" id="{FF52469B-32F2-4771-958D-0412A459461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551" y="615600"/>
            <a:ext cx="1238498" cy="864000"/>
          </a:xfrm>
          <a:prstGeom prst="rect">
            <a:avLst/>
          </a:prstGeom>
        </p:spPr>
      </p:pic>
      <p:sp>
        <p:nvSpPr>
          <p:cNvPr id="78" name="Rectangle 77">
            <a:extLst>
              <a:ext uri="{FF2B5EF4-FFF2-40B4-BE49-F238E27FC236}">
                <a16:creationId xmlns:a16="http://schemas.microsoft.com/office/drawing/2014/main" id="{2782A08D-8881-43FA-8156-04435F46BC15}"/>
              </a:ext>
            </a:extLst>
          </p:cNvPr>
          <p:cNvSpPr/>
          <p:nvPr/>
        </p:nvSpPr>
        <p:spPr>
          <a:xfrm>
            <a:off x="666911" y="3572220"/>
            <a:ext cx="3714324" cy="1603104"/>
          </a:xfrm>
          <a:prstGeom prst="rect">
            <a:avLst/>
          </a:prstGeom>
          <a:solidFill>
            <a:schemeClr val="bg1"/>
          </a:solidFill>
          <a:ln w="38100">
            <a:solidFill>
              <a:srgbClr val="EDB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Estimation (or estimating) is the process of finding an estimate, or approximation, which is a value that is close enough to the actual answer to be useable.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C8E388B-7E55-4F6E-9600-24C01E530711}"/>
              </a:ext>
            </a:extLst>
          </p:cNvPr>
          <p:cNvSpPr/>
          <p:nvPr/>
        </p:nvSpPr>
        <p:spPr>
          <a:xfrm>
            <a:off x="539750" y="1965505"/>
            <a:ext cx="6940795" cy="1463496"/>
          </a:xfrm>
          <a:prstGeom prst="rect">
            <a:avLst/>
          </a:prstGeom>
          <a:solidFill>
            <a:schemeClr val="bg1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C32BA8C5-A40F-414D-8B8E-27F49687686B}"/>
              </a:ext>
            </a:extLst>
          </p:cNvPr>
          <p:cNvCxnSpPr>
            <a:cxnSpLocks/>
          </p:cNvCxnSpPr>
          <p:nvPr/>
        </p:nvCxnSpPr>
        <p:spPr>
          <a:xfrm>
            <a:off x="1221993" y="2733747"/>
            <a:ext cx="55649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8A5984ED-24AD-43A0-8FBB-38B9B7C4EDA5}"/>
              </a:ext>
            </a:extLst>
          </p:cNvPr>
          <p:cNvCxnSpPr>
            <a:cxnSpLocks/>
          </p:cNvCxnSpPr>
          <p:nvPr/>
        </p:nvCxnSpPr>
        <p:spPr>
          <a:xfrm>
            <a:off x="1221993" y="2602996"/>
            <a:ext cx="0" cy="2615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7DF1BF2A-81C1-44E8-AB82-20A0CB4C5278}"/>
              </a:ext>
            </a:extLst>
          </p:cNvPr>
          <p:cNvCxnSpPr>
            <a:cxnSpLocks/>
          </p:cNvCxnSpPr>
          <p:nvPr/>
        </p:nvCxnSpPr>
        <p:spPr>
          <a:xfrm>
            <a:off x="6786923" y="2602996"/>
            <a:ext cx="0" cy="2615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B36F2FA4-DCD5-45D3-8113-D963EF3C32D0}"/>
              </a:ext>
            </a:extLst>
          </p:cNvPr>
          <p:cNvCxnSpPr>
            <a:cxnSpLocks/>
          </p:cNvCxnSpPr>
          <p:nvPr/>
        </p:nvCxnSpPr>
        <p:spPr>
          <a:xfrm>
            <a:off x="4004457" y="2668372"/>
            <a:ext cx="0" cy="13075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Rectangle 53">
            <a:extLst>
              <a:ext uri="{FF2B5EF4-FFF2-40B4-BE49-F238E27FC236}">
                <a16:creationId xmlns:a16="http://schemas.microsoft.com/office/drawing/2014/main" id="{3E2C79A1-9BCF-40CC-8F11-A854ED8F9276}"/>
              </a:ext>
            </a:extLst>
          </p:cNvPr>
          <p:cNvSpPr/>
          <p:nvPr/>
        </p:nvSpPr>
        <p:spPr>
          <a:xfrm>
            <a:off x="6155127" y="2864498"/>
            <a:ext cx="126358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600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647D4D1-924B-4898-AEC8-10E6D9D67FB7}"/>
              </a:ext>
            </a:extLst>
          </p:cNvPr>
          <p:cNvSpPr/>
          <p:nvPr/>
        </p:nvSpPr>
        <p:spPr>
          <a:xfrm>
            <a:off x="601983" y="2864498"/>
            <a:ext cx="124001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500</a:t>
            </a: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F6980DA5-A3F5-46FD-AA32-6F54800FB2D3}"/>
              </a:ext>
            </a:extLst>
          </p:cNvPr>
          <p:cNvGrpSpPr/>
          <p:nvPr/>
        </p:nvGrpSpPr>
        <p:grpSpPr>
          <a:xfrm>
            <a:off x="3627681" y="2064671"/>
            <a:ext cx="753554" cy="588503"/>
            <a:chOff x="4500954" y="2204371"/>
            <a:chExt cx="1248250" cy="588503"/>
          </a:xfrm>
        </p:grpSpPr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C5E05B0D-A02E-4BD2-A5C9-A7FB60647610}"/>
                </a:ext>
              </a:extLst>
            </p:cNvPr>
            <p:cNvCxnSpPr>
              <a:cxnSpLocks/>
              <a:stCxn id="58" idx="2"/>
            </p:cNvCxnSpPr>
            <p:nvPr/>
          </p:nvCxnSpPr>
          <p:spPr>
            <a:xfrm>
              <a:off x="5125079" y="2610452"/>
              <a:ext cx="0" cy="182422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BAC2CCB5-ADA2-4D0F-ACB1-D39F125158FA}"/>
                </a:ext>
              </a:extLst>
            </p:cNvPr>
            <p:cNvSpPr/>
            <p:nvPr/>
          </p:nvSpPr>
          <p:spPr>
            <a:xfrm>
              <a:off x="4500954" y="2204371"/>
              <a:ext cx="1248250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ysClr val="windowText" lastClr="000000"/>
                  </a:solidFill>
                </a:rPr>
                <a:t>550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1083941B-739A-4C93-B534-CC828324ADA1}"/>
              </a:ext>
            </a:extLst>
          </p:cNvPr>
          <p:cNvGrpSpPr/>
          <p:nvPr/>
        </p:nvGrpSpPr>
        <p:grpSpPr>
          <a:xfrm>
            <a:off x="2236448" y="2062623"/>
            <a:ext cx="753554" cy="590551"/>
            <a:chOff x="2618685" y="2202323"/>
            <a:chExt cx="1248250" cy="590551"/>
          </a:xfrm>
        </p:grpSpPr>
        <p:cxnSp>
          <p:nvCxnSpPr>
            <p:cNvPr id="61" name="Straight Arrow Connector 60">
              <a:extLst>
                <a:ext uri="{FF2B5EF4-FFF2-40B4-BE49-F238E27FC236}">
                  <a16:creationId xmlns:a16="http://schemas.microsoft.com/office/drawing/2014/main" id="{5C55B81A-8BA0-4EDB-8706-BECA7A786A8C}"/>
                </a:ext>
              </a:extLst>
            </p:cNvPr>
            <p:cNvCxnSpPr>
              <a:cxnSpLocks/>
              <a:stCxn id="62" idx="2"/>
            </p:cNvCxnSpPr>
            <p:nvPr/>
          </p:nvCxnSpPr>
          <p:spPr>
            <a:xfrm>
              <a:off x="3242810" y="2608404"/>
              <a:ext cx="0" cy="184470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62" name="Rectangle: Rounded Corners 61">
              <a:extLst>
                <a:ext uri="{FF2B5EF4-FFF2-40B4-BE49-F238E27FC236}">
                  <a16:creationId xmlns:a16="http://schemas.microsoft.com/office/drawing/2014/main" id="{D5977F5C-EBCE-4110-804C-6DA8B4DC7C6B}"/>
                </a:ext>
              </a:extLst>
            </p:cNvPr>
            <p:cNvSpPr/>
            <p:nvPr/>
          </p:nvSpPr>
          <p:spPr>
            <a:xfrm>
              <a:off x="2618685" y="2202323"/>
              <a:ext cx="1248250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ysClr val="windowText" lastClr="000000"/>
                  </a:solidFill>
                </a:rPr>
                <a:t>525</a:t>
              </a: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4FFF0F9D-17B7-449A-942A-48DB81F25A4B}"/>
              </a:ext>
            </a:extLst>
          </p:cNvPr>
          <p:cNvGrpSpPr/>
          <p:nvPr/>
        </p:nvGrpSpPr>
        <p:grpSpPr>
          <a:xfrm>
            <a:off x="5001213" y="2064671"/>
            <a:ext cx="753554" cy="588503"/>
            <a:chOff x="4500954" y="2204371"/>
            <a:chExt cx="1248250" cy="588503"/>
          </a:xfrm>
        </p:grpSpPr>
        <p:cxnSp>
          <p:nvCxnSpPr>
            <p:cNvPr id="64" name="Straight Arrow Connector 63">
              <a:extLst>
                <a:ext uri="{FF2B5EF4-FFF2-40B4-BE49-F238E27FC236}">
                  <a16:creationId xmlns:a16="http://schemas.microsoft.com/office/drawing/2014/main" id="{1634F5F4-B789-4600-AFEB-18C727C79F8C}"/>
                </a:ext>
              </a:extLst>
            </p:cNvPr>
            <p:cNvCxnSpPr>
              <a:cxnSpLocks/>
              <a:stCxn id="65" idx="2"/>
            </p:cNvCxnSpPr>
            <p:nvPr/>
          </p:nvCxnSpPr>
          <p:spPr>
            <a:xfrm>
              <a:off x="5125079" y="2610452"/>
              <a:ext cx="0" cy="182422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65" name="Rectangle: Rounded Corners 64">
              <a:extLst>
                <a:ext uri="{FF2B5EF4-FFF2-40B4-BE49-F238E27FC236}">
                  <a16:creationId xmlns:a16="http://schemas.microsoft.com/office/drawing/2014/main" id="{55F74763-3377-4F93-BAB0-BBD4B4EFB930}"/>
                </a:ext>
              </a:extLst>
            </p:cNvPr>
            <p:cNvSpPr/>
            <p:nvPr/>
          </p:nvSpPr>
          <p:spPr>
            <a:xfrm>
              <a:off x="4500954" y="2204371"/>
              <a:ext cx="1248250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ysClr val="windowText" lastClr="000000"/>
                  </a:solidFill>
                </a:rPr>
                <a:t>575</a:t>
              </a:r>
            </a:p>
          </p:txBody>
        </p:sp>
      </p:grp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ACDEE574-D24B-4106-B77A-8CB659223F0E}"/>
              </a:ext>
            </a:extLst>
          </p:cNvPr>
          <p:cNvCxnSpPr>
            <a:cxnSpLocks/>
          </p:cNvCxnSpPr>
          <p:nvPr/>
        </p:nvCxnSpPr>
        <p:spPr>
          <a:xfrm>
            <a:off x="2613225" y="2668372"/>
            <a:ext cx="0" cy="13075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870A0ECB-4F26-4916-AD51-4210CF3FBE64}"/>
              </a:ext>
            </a:extLst>
          </p:cNvPr>
          <p:cNvCxnSpPr>
            <a:cxnSpLocks/>
          </p:cNvCxnSpPr>
          <p:nvPr/>
        </p:nvCxnSpPr>
        <p:spPr>
          <a:xfrm>
            <a:off x="5395690" y="2668372"/>
            <a:ext cx="0" cy="13075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76" name="Group 75">
            <a:extLst>
              <a:ext uri="{FF2B5EF4-FFF2-40B4-BE49-F238E27FC236}">
                <a16:creationId xmlns:a16="http://schemas.microsoft.com/office/drawing/2014/main" id="{557792D8-5433-43DA-82A5-2463CE47ED45}"/>
              </a:ext>
            </a:extLst>
          </p:cNvPr>
          <p:cNvGrpSpPr/>
          <p:nvPr/>
        </p:nvGrpSpPr>
        <p:grpSpPr>
          <a:xfrm>
            <a:off x="5348298" y="2799123"/>
            <a:ext cx="752888" cy="498396"/>
            <a:chOff x="5348298" y="3271749"/>
            <a:chExt cx="752888" cy="498396"/>
          </a:xfrm>
        </p:grpSpPr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id="{A2179FFE-13C2-4F8B-8089-A916C47F3E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24742" y="3271749"/>
              <a:ext cx="0" cy="136800"/>
            </a:xfrm>
            <a:prstGeom prst="straightConnector1">
              <a:avLst/>
            </a:prstGeom>
            <a:ln w="28575">
              <a:solidFill>
                <a:srgbClr val="85BD33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79" name="Rectangle: Rounded Corners 78">
              <a:extLst>
                <a:ext uri="{FF2B5EF4-FFF2-40B4-BE49-F238E27FC236}">
                  <a16:creationId xmlns:a16="http://schemas.microsoft.com/office/drawing/2014/main" id="{6BDF8320-DDFC-44F3-90D7-36C5AE631198}"/>
                </a:ext>
              </a:extLst>
            </p:cNvPr>
            <p:cNvSpPr/>
            <p:nvPr/>
          </p:nvSpPr>
          <p:spPr>
            <a:xfrm>
              <a:off x="5348298" y="3364064"/>
              <a:ext cx="752888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>
                  <a:solidFill>
                    <a:sysClr val="windowText" lastClr="000000"/>
                  </a:solidFill>
                </a:rPr>
                <a:t>580</a:t>
              </a: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2B87646E-87FC-4C9D-959E-82616433775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6879"/>
          <a:stretch/>
        </p:blipFill>
        <p:spPr>
          <a:xfrm>
            <a:off x="6804623" y="1965504"/>
            <a:ext cx="2381213" cy="4892496"/>
          </a:xfrm>
          <a:prstGeom prst="rect">
            <a:avLst/>
          </a:prstGeom>
        </p:spPr>
      </p:pic>
      <p:sp>
        <p:nvSpPr>
          <p:cNvPr id="74" name="Speech Bubble: Rectangle 73">
            <a:extLst>
              <a:ext uri="{FF2B5EF4-FFF2-40B4-BE49-F238E27FC236}">
                <a16:creationId xmlns:a16="http://schemas.microsoft.com/office/drawing/2014/main" id="{1084668C-6B1F-4E87-ABFA-136B339FF08B}"/>
              </a:ext>
            </a:extLst>
          </p:cNvPr>
          <p:cNvSpPr/>
          <p:nvPr/>
        </p:nvSpPr>
        <p:spPr>
          <a:xfrm>
            <a:off x="4610690" y="3849219"/>
            <a:ext cx="2394353" cy="1049106"/>
          </a:xfrm>
          <a:prstGeom prst="wedgeRectCallout">
            <a:avLst>
              <a:gd name="adj1" fmla="val 75776"/>
              <a:gd name="adj2" fmla="val -74423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 anchorCtr="0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Should I expect to be spot on with my estimate? Why not?</a:t>
            </a:r>
          </a:p>
        </p:txBody>
      </p:sp>
      <p:pic>
        <p:nvPicPr>
          <p:cNvPr id="4" name="Frame">
            <a:extLst>
              <a:ext uri="{FF2B5EF4-FFF2-40B4-BE49-F238E27FC236}">
                <a16:creationId xmlns:a16="http://schemas.microsoft.com/office/drawing/2014/main" id="{5D2AEF75-D46A-480E-85F0-9CD7EAC1B3F2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3526"/>
          <a:stretch/>
        </p:blipFill>
        <p:spPr>
          <a:xfrm>
            <a:off x="-1" y="6414040"/>
            <a:ext cx="9143999" cy="44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30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>
            <a:extLst>
              <a:ext uri="{FF2B5EF4-FFF2-40B4-BE49-F238E27FC236}">
                <a16:creationId xmlns:a16="http://schemas.microsoft.com/office/drawing/2014/main" id="{E0922B06-FBD6-43AA-B2AB-61AE5E2AEBD5}"/>
              </a:ext>
            </a:extLst>
          </p:cNvPr>
          <p:cNvSpPr/>
          <p:nvPr/>
        </p:nvSpPr>
        <p:spPr>
          <a:xfrm>
            <a:off x="539750" y="1965505"/>
            <a:ext cx="6940795" cy="1463496"/>
          </a:xfrm>
          <a:prstGeom prst="rect">
            <a:avLst/>
          </a:prstGeom>
          <a:solidFill>
            <a:schemeClr val="bg1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1DEEF1E2-99CC-49D9-ADCB-81180B9F8FB8}"/>
              </a:ext>
            </a:extLst>
          </p:cNvPr>
          <p:cNvCxnSpPr>
            <a:cxnSpLocks/>
          </p:cNvCxnSpPr>
          <p:nvPr/>
        </p:nvCxnSpPr>
        <p:spPr>
          <a:xfrm>
            <a:off x="1221993" y="2733747"/>
            <a:ext cx="55649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64DDEA59-3E5D-4EAE-99B2-7D1CE5B3DAC4}"/>
              </a:ext>
            </a:extLst>
          </p:cNvPr>
          <p:cNvCxnSpPr>
            <a:cxnSpLocks/>
          </p:cNvCxnSpPr>
          <p:nvPr/>
        </p:nvCxnSpPr>
        <p:spPr>
          <a:xfrm>
            <a:off x="1221993" y="2602996"/>
            <a:ext cx="0" cy="2615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987CA19C-AF67-4B63-9324-66CFB839626B}"/>
              </a:ext>
            </a:extLst>
          </p:cNvPr>
          <p:cNvCxnSpPr>
            <a:cxnSpLocks/>
          </p:cNvCxnSpPr>
          <p:nvPr/>
        </p:nvCxnSpPr>
        <p:spPr>
          <a:xfrm>
            <a:off x="6786923" y="2602996"/>
            <a:ext cx="0" cy="2615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65EB5E1-FDD0-4112-83AC-0F80A6D0FD46}"/>
              </a:ext>
            </a:extLst>
          </p:cNvPr>
          <p:cNvCxnSpPr>
            <a:cxnSpLocks/>
          </p:cNvCxnSpPr>
          <p:nvPr/>
        </p:nvCxnSpPr>
        <p:spPr>
          <a:xfrm>
            <a:off x="4004457" y="2668372"/>
            <a:ext cx="0" cy="13075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21BDBCEC-4CCF-4E3C-98EC-7EF44BFD1E9D}"/>
              </a:ext>
            </a:extLst>
          </p:cNvPr>
          <p:cNvSpPr/>
          <p:nvPr/>
        </p:nvSpPr>
        <p:spPr>
          <a:xfrm>
            <a:off x="6155127" y="2864498"/>
            <a:ext cx="126358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600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166EFE08-E7E0-467E-AC9E-D92FDEEDDA17}"/>
              </a:ext>
            </a:extLst>
          </p:cNvPr>
          <p:cNvSpPr/>
          <p:nvPr/>
        </p:nvSpPr>
        <p:spPr>
          <a:xfrm>
            <a:off x="601983" y="2864498"/>
            <a:ext cx="124001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500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9E748EB8-8860-4311-A663-AB9E9465DCCE}"/>
              </a:ext>
            </a:extLst>
          </p:cNvPr>
          <p:cNvGrpSpPr/>
          <p:nvPr/>
        </p:nvGrpSpPr>
        <p:grpSpPr>
          <a:xfrm>
            <a:off x="3627681" y="2064671"/>
            <a:ext cx="753554" cy="588503"/>
            <a:chOff x="4500954" y="2204371"/>
            <a:chExt cx="1248250" cy="588503"/>
          </a:xfrm>
        </p:grpSpPr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C5332E8D-58BB-4283-A5C1-6A5B494ADDF3}"/>
                </a:ext>
              </a:extLst>
            </p:cNvPr>
            <p:cNvCxnSpPr>
              <a:cxnSpLocks/>
              <a:stCxn id="56" idx="2"/>
            </p:cNvCxnSpPr>
            <p:nvPr/>
          </p:nvCxnSpPr>
          <p:spPr>
            <a:xfrm>
              <a:off x="5125079" y="2610452"/>
              <a:ext cx="0" cy="182422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56" name="Rectangle: Rounded Corners 55">
              <a:extLst>
                <a:ext uri="{FF2B5EF4-FFF2-40B4-BE49-F238E27FC236}">
                  <a16:creationId xmlns:a16="http://schemas.microsoft.com/office/drawing/2014/main" id="{9987E8D5-F8D5-4DB6-B00D-5E238A8612D5}"/>
                </a:ext>
              </a:extLst>
            </p:cNvPr>
            <p:cNvSpPr/>
            <p:nvPr/>
          </p:nvSpPr>
          <p:spPr>
            <a:xfrm>
              <a:off x="4500954" y="2204371"/>
              <a:ext cx="1248250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ysClr val="windowText" lastClr="000000"/>
                  </a:solidFill>
                </a:rPr>
                <a:t>550</a:t>
              </a: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294FAEB3-6141-43A0-944C-709E6B67CA5A}"/>
              </a:ext>
            </a:extLst>
          </p:cNvPr>
          <p:cNvGrpSpPr/>
          <p:nvPr/>
        </p:nvGrpSpPr>
        <p:grpSpPr>
          <a:xfrm>
            <a:off x="2236448" y="2062623"/>
            <a:ext cx="753554" cy="590551"/>
            <a:chOff x="2618685" y="2202323"/>
            <a:chExt cx="1248250" cy="590551"/>
          </a:xfrm>
        </p:grpSpPr>
        <p:cxnSp>
          <p:nvCxnSpPr>
            <p:cNvPr id="58" name="Straight Arrow Connector 57">
              <a:extLst>
                <a:ext uri="{FF2B5EF4-FFF2-40B4-BE49-F238E27FC236}">
                  <a16:creationId xmlns:a16="http://schemas.microsoft.com/office/drawing/2014/main" id="{4880C03D-B9F3-4ADE-870A-6D693441F33C}"/>
                </a:ext>
              </a:extLst>
            </p:cNvPr>
            <p:cNvCxnSpPr>
              <a:cxnSpLocks/>
              <a:stCxn id="59" idx="2"/>
            </p:cNvCxnSpPr>
            <p:nvPr/>
          </p:nvCxnSpPr>
          <p:spPr>
            <a:xfrm>
              <a:off x="3242810" y="2608404"/>
              <a:ext cx="0" cy="184470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59" name="Rectangle: Rounded Corners 58">
              <a:extLst>
                <a:ext uri="{FF2B5EF4-FFF2-40B4-BE49-F238E27FC236}">
                  <a16:creationId xmlns:a16="http://schemas.microsoft.com/office/drawing/2014/main" id="{11E75BE5-BE2F-4EDE-9DC3-1A2CA4692C54}"/>
                </a:ext>
              </a:extLst>
            </p:cNvPr>
            <p:cNvSpPr/>
            <p:nvPr/>
          </p:nvSpPr>
          <p:spPr>
            <a:xfrm>
              <a:off x="2618685" y="2202323"/>
              <a:ext cx="1248250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ysClr val="windowText" lastClr="000000"/>
                  </a:solidFill>
                </a:rPr>
                <a:t>525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E467D133-7F71-440E-80C3-8EBCA29D493A}"/>
              </a:ext>
            </a:extLst>
          </p:cNvPr>
          <p:cNvGrpSpPr/>
          <p:nvPr/>
        </p:nvGrpSpPr>
        <p:grpSpPr>
          <a:xfrm>
            <a:off x="5001213" y="2064671"/>
            <a:ext cx="753554" cy="588503"/>
            <a:chOff x="4500954" y="2204371"/>
            <a:chExt cx="1248250" cy="588503"/>
          </a:xfrm>
        </p:grpSpPr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0F53C731-687E-4965-8C8B-3BF3B4B774E4}"/>
                </a:ext>
              </a:extLst>
            </p:cNvPr>
            <p:cNvCxnSpPr>
              <a:cxnSpLocks/>
              <a:stCxn id="63" idx="2"/>
            </p:cNvCxnSpPr>
            <p:nvPr/>
          </p:nvCxnSpPr>
          <p:spPr>
            <a:xfrm>
              <a:off x="5125079" y="2610452"/>
              <a:ext cx="0" cy="182422"/>
            </a:xfrm>
            <a:prstGeom prst="straightConnector1">
              <a:avLst/>
            </a:prstGeom>
            <a:ln w="28575">
              <a:solidFill>
                <a:srgbClr val="CC4794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63" name="Rectangle: Rounded Corners 62">
              <a:extLst>
                <a:ext uri="{FF2B5EF4-FFF2-40B4-BE49-F238E27FC236}">
                  <a16:creationId xmlns:a16="http://schemas.microsoft.com/office/drawing/2014/main" id="{CF2FF0FC-8418-4218-A1EA-1EDFDC662009}"/>
                </a:ext>
              </a:extLst>
            </p:cNvPr>
            <p:cNvSpPr/>
            <p:nvPr/>
          </p:nvSpPr>
          <p:spPr>
            <a:xfrm>
              <a:off x="4500954" y="2204371"/>
              <a:ext cx="1248250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ysClr val="windowText" lastClr="000000"/>
                  </a:solidFill>
                </a:rPr>
                <a:t>575</a:t>
              </a:r>
            </a:p>
          </p:txBody>
        </p:sp>
      </p:grp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3B68A28B-F174-4A93-AC79-06FDF0A2FE51}"/>
              </a:ext>
            </a:extLst>
          </p:cNvPr>
          <p:cNvCxnSpPr>
            <a:cxnSpLocks/>
          </p:cNvCxnSpPr>
          <p:nvPr/>
        </p:nvCxnSpPr>
        <p:spPr>
          <a:xfrm>
            <a:off x="2613225" y="2668372"/>
            <a:ext cx="0" cy="13075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16C4E786-ECB4-4AE4-BCDA-2383489EA844}"/>
              </a:ext>
            </a:extLst>
          </p:cNvPr>
          <p:cNvCxnSpPr>
            <a:cxnSpLocks/>
          </p:cNvCxnSpPr>
          <p:nvPr/>
        </p:nvCxnSpPr>
        <p:spPr>
          <a:xfrm>
            <a:off x="5395690" y="2668372"/>
            <a:ext cx="0" cy="13075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70" name="Group 69">
            <a:extLst>
              <a:ext uri="{FF2B5EF4-FFF2-40B4-BE49-F238E27FC236}">
                <a16:creationId xmlns:a16="http://schemas.microsoft.com/office/drawing/2014/main" id="{B6FAD99C-4A68-4497-BD2A-B56FC4A69ED5}"/>
              </a:ext>
            </a:extLst>
          </p:cNvPr>
          <p:cNvGrpSpPr/>
          <p:nvPr/>
        </p:nvGrpSpPr>
        <p:grpSpPr>
          <a:xfrm>
            <a:off x="5348298" y="2799123"/>
            <a:ext cx="752888" cy="498396"/>
            <a:chOff x="5348298" y="3271749"/>
            <a:chExt cx="752888" cy="498396"/>
          </a:xfrm>
        </p:grpSpPr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3D82FB99-BE77-4A05-9C57-A1AAEC620FB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24742" y="3271749"/>
              <a:ext cx="0" cy="136800"/>
            </a:xfrm>
            <a:prstGeom prst="straightConnector1">
              <a:avLst/>
            </a:prstGeom>
            <a:ln w="28575">
              <a:solidFill>
                <a:srgbClr val="85BD33"/>
              </a:solidFill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72" name="Rectangle: Rounded Corners 71">
              <a:extLst>
                <a:ext uri="{FF2B5EF4-FFF2-40B4-BE49-F238E27FC236}">
                  <a16:creationId xmlns:a16="http://schemas.microsoft.com/office/drawing/2014/main" id="{635C5B3B-9469-4421-97EB-B2D7654E12F6}"/>
                </a:ext>
              </a:extLst>
            </p:cNvPr>
            <p:cNvSpPr/>
            <p:nvPr/>
          </p:nvSpPr>
          <p:spPr>
            <a:xfrm>
              <a:off x="5348298" y="3364064"/>
              <a:ext cx="752888" cy="406081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>
                  <a:solidFill>
                    <a:sysClr val="windowText" lastClr="000000"/>
                  </a:solidFill>
                </a:rPr>
                <a:t>580</a:t>
              </a: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3A31891F-AEB0-4548-9D52-BE9B3D55E055}"/>
              </a:ext>
            </a:extLst>
          </p:cNvPr>
          <p:cNvSpPr/>
          <p:nvPr/>
        </p:nvSpPr>
        <p:spPr>
          <a:xfrm>
            <a:off x="539756" y="3429000"/>
            <a:ext cx="8054762" cy="2879725"/>
          </a:xfrm>
          <a:prstGeom prst="rect">
            <a:avLst/>
          </a:prstGeom>
          <a:solidFill>
            <a:srgbClr val="ACDDFC"/>
          </a:solid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000" dirty="0">
              <a:solidFill>
                <a:sysClr val="windowText" lastClr="0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Identifying Numbers</a:t>
            </a:r>
            <a:br>
              <a:rPr lang="en-GB" sz="3600" b="1" dirty="0">
                <a:latin typeface="+mj-lt"/>
              </a:rPr>
            </a:br>
            <a:r>
              <a:rPr lang="en-GB" sz="3600" b="1" dirty="0">
                <a:latin typeface="+mj-lt"/>
              </a:rPr>
              <a:t>on a Number Line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1" name="Whole Class">
            <a:extLst>
              <a:ext uri="{FF2B5EF4-FFF2-40B4-BE49-F238E27FC236}">
                <a16:creationId xmlns:a16="http://schemas.microsoft.com/office/drawing/2014/main" id="{FF52469B-32F2-4771-958D-0412A459461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551" y="615600"/>
            <a:ext cx="1238498" cy="864000"/>
          </a:xfrm>
          <a:prstGeom prst="rect">
            <a:avLst/>
          </a:prstGeom>
        </p:spPr>
      </p:pic>
      <p:sp>
        <p:nvSpPr>
          <p:cNvPr id="78" name="Rectangle 77">
            <a:extLst>
              <a:ext uri="{FF2B5EF4-FFF2-40B4-BE49-F238E27FC236}">
                <a16:creationId xmlns:a16="http://schemas.microsoft.com/office/drawing/2014/main" id="{2782A08D-8881-43FA-8156-04435F46BC15}"/>
              </a:ext>
            </a:extLst>
          </p:cNvPr>
          <p:cNvSpPr/>
          <p:nvPr/>
        </p:nvSpPr>
        <p:spPr>
          <a:xfrm>
            <a:off x="666910" y="3626621"/>
            <a:ext cx="3655277" cy="2157102"/>
          </a:xfrm>
          <a:prstGeom prst="rect">
            <a:avLst/>
          </a:prstGeom>
          <a:solidFill>
            <a:schemeClr val="bg1"/>
          </a:solidFill>
          <a:ln w="38100">
            <a:solidFill>
              <a:srgbClr val="EDB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To estimate the value of a 3-digit number on a unmarked number line, think about the hundreds digit first and then the tens digit. Accuracy of estimation decreases as you try to estimate the digits in smaller place value positions.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DAFF0D-51D0-45CF-9B42-608287EDA74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6879"/>
          <a:stretch/>
        </p:blipFill>
        <p:spPr>
          <a:xfrm>
            <a:off x="6804623" y="1965504"/>
            <a:ext cx="2381213" cy="4892496"/>
          </a:xfrm>
          <a:prstGeom prst="rect">
            <a:avLst/>
          </a:prstGeom>
        </p:spPr>
      </p:pic>
      <p:sp>
        <p:nvSpPr>
          <p:cNvPr id="74" name="Speech Bubble: Rectangle 73">
            <a:extLst>
              <a:ext uri="{FF2B5EF4-FFF2-40B4-BE49-F238E27FC236}">
                <a16:creationId xmlns:a16="http://schemas.microsoft.com/office/drawing/2014/main" id="{1084668C-6B1F-4E87-ABFA-136B339FF08B}"/>
              </a:ext>
            </a:extLst>
          </p:cNvPr>
          <p:cNvSpPr/>
          <p:nvPr/>
        </p:nvSpPr>
        <p:spPr>
          <a:xfrm>
            <a:off x="4572000" y="3765120"/>
            <a:ext cx="2371725" cy="1603104"/>
          </a:xfrm>
          <a:prstGeom prst="wedgeRectCallout">
            <a:avLst>
              <a:gd name="adj1" fmla="val 77134"/>
              <a:gd name="adj2" fmla="val -65299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 anchorCtr="0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Why do you think I gave an estimation that was a multiple of ten? Why did I not estimate 582?</a:t>
            </a:r>
          </a:p>
        </p:txBody>
      </p:sp>
      <p:pic>
        <p:nvPicPr>
          <p:cNvPr id="3" name="Frame">
            <a:extLst>
              <a:ext uri="{FF2B5EF4-FFF2-40B4-BE49-F238E27FC236}">
                <a16:creationId xmlns:a16="http://schemas.microsoft.com/office/drawing/2014/main" id="{F3B6BC1A-6157-4EA9-A6C8-B60D21AF0E36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3526"/>
          <a:stretch/>
        </p:blipFill>
        <p:spPr>
          <a:xfrm>
            <a:off x="-1" y="6414040"/>
            <a:ext cx="9143999" cy="44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583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596AEAA-E9B7-429E-A90C-B07AC8A1C8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595" t="16631" r="1588" b="1346"/>
          <a:stretch/>
        </p:blipFill>
        <p:spPr>
          <a:xfrm>
            <a:off x="539751" y="2088614"/>
            <a:ext cx="8064500" cy="422011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Identifying Numbers</a:t>
            </a:r>
            <a:br>
              <a:rPr lang="en-GB" sz="3600" b="1" dirty="0">
                <a:latin typeface="+mj-lt"/>
              </a:rPr>
            </a:br>
            <a:r>
              <a:rPr lang="en-GB" sz="3600" b="1" dirty="0">
                <a:latin typeface="+mj-lt"/>
              </a:rPr>
              <a:t>on a Number Line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4" name="Picture 12">
            <a:extLst>
              <a:ext uri="{FF2B5EF4-FFF2-40B4-BE49-F238E27FC236}">
                <a16:creationId xmlns:a16="http://schemas.microsoft.com/office/drawing/2014/main" id="{AF4C1B18-35C2-4E2C-99EF-33BF9B42023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E44EC53-5A89-483A-A5B6-9B5E8AF8A7F9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27420"/>
          <a:stretch/>
        </p:blipFill>
        <p:spPr>
          <a:xfrm>
            <a:off x="755650" y="2801298"/>
            <a:ext cx="7632700" cy="3507428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539750" y="1948738"/>
            <a:ext cx="8064500" cy="772107"/>
          </a:xfrm>
          <a:prstGeom prst="rect">
            <a:avLst/>
          </a:prstGeom>
          <a:solidFill>
            <a:srgbClr val="4DB1E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Estimate the values of the numbers indicated on the number lines. The answers given are estimations. Are your estimations similar?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AFCF2C70-3375-4EAC-B646-F006C5057146}"/>
              </a:ext>
            </a:extLst>
          </p:cNvPr>
          <p:cNvGrpSpPr/>
          <p:nvPr/>
        </p:nvGrpSpPr>
        <p:grpSpPr>
          <a:xfrm>
            <a:off x="1829784" y="3498011"/>
            <a:ext cx="5498550" cy="208068"/>
            <a:chOff x="1154372" y="3357245"/>
            <a:chExt cx="6849374" cy="276045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68DED91-5A1C-4169-A0B5-84304A26D0EA}"/>
                </a:ext>
              </a:extLst>
            </p:cNvPr>
            <p:cNvCxnSpPr>
              <a:cxnSpLocks/>
            </p:cNvCxnSpPr>
            <p:nvPr/>
          </p:nvCxnSpPr>
          <p:spPr>
            <a:xfrm>
              <a:off x="1154372" y="3495267"/>
              <a:ext cx="68493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575219AC-A3E8-4663-A375-3FF074F3C6EB}"/>
                </a:ext>
              </a:extLst>
            </p:cNvPr>
            <p:cNvCxnSpPr>
              <a:cxnSpLocks/>
            </p:cNvCxnSpPr>
            <p:nvPr/>
          </p:nvCxnSpPr>
          <p:spPr>
            <a:xfrm>
              <a:off x="1154372" y="3357245"/>
              <a:ext cx="0" cy="27604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C866B3BE-E2EA-4125-BA7C-2A4C028D3D47}"/>
                </a:ext>
              </a:extLst>
            </p:cNvPr>
            <p:cNvCxnSpPr>
              <a:cxnSpLocks/>
            </p:cNvCxnSpPr>
            <p:nvPr/>
          </p:nvCxnSpPr>
          <p:spPr>
            <a:xfrm>
              <a:off x="8003746" y="3357245"/>
              <a:ext cx="0" cy="27604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7CF336DF-632B-4C16-969F-106B2BDFC34E}"/>
                </a:ext>
              </a:extLst>
            </p:cNvPr>
            <p:cNvCxnSpPr>
              <a:cxnSpLocks/>
            </p:cNvCxnSpPr>
            <p:nvPr/>
          </p:nvCxnSpPr>
          <p:spPr>
            <a:xfrm>
              <a:off x="4579057" y="3357245"/>
              <a:ext cx="0" cy="27604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F0A4068E-488B-4CF8-B865-00A7FF0C6CDB}"/>
                </a:ext>
              </a:extLst>
            </p:cNvPr>
            <p:cNvCxnSpPr>
              <a:cxnSpLocks/>
            </p:cNvCxnSpPr>
            <p:nvPr/>
          </p:nvCxnSpPr>
          <p:spPr>
            <a:xfrm>
              <a:off x="1839309" y="3426257"/>
              <a:ext cx="0" cy="138022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D01BB330-37C5-4EA0-BF63-CC41DB16A8ED}"/>
                </a:ext>
              </a:extLst>
            </p:cNvPr>
            <p:cNvCxnSpPr>
              <a:cxnSpLocks/>
            </p:cNvCxnSpPr>
            <p:nvPr/>
          </p:nvCxnSpPr>
          <p:spPr>
            <a:xfrm>
              <a:off x="2524246" y="3426257"/>
              <a:ext cx="0" cy="138022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4F5AD85-FD36-4EA8-873C-EB7DDCD89CAC}"/>
                </a:ext>
              </a:extLst>
            </p:cNvPr>
            <p:cNvCxnSpPr>
              <a:cxnSpLocks/>
            </p:cNvCxnSpPr>
            <p:nvPr/>
          </p:nvCxnSpPr>
          <p:spPr>
            <a:xfrm>
              <a:off x="3209183" y="3426257"/>
              <a:ext cx="0" cy="138022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197DC74C-B901-48B4-BEAD-0142BAD9EA97}"/>
                </a:ext>
              </a:extLst>
            </p:cNvPr>
            <p:cNvCxnSpPr>
              <a:cxnSpLocks/>
            </p:cNvCxnSpPr>
            <p:nvPr/>
          </p:nvCxnSpPr>
          <p:spPr>
            <a:xfrm>
              <a:off x="3894120" y="3426257"/>
              <a:ext cx="0" cy="138022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72D4FC09-421E-4D77-986C-A6B111B64EA8}"/>
                </a:ext>
              </a:extLst>
            </p:cNvPr>
            <p:cNvCxnSpPr>
              <a:cxnSpLocks/>
            </p:cNvCxnSpPr>
            <p:nvPr/>
          </p:nvCxnSpPr>
          <p:spPr>
            <a:xfrm>
              <a:off x="5263994" y="3426257"/>
              <a:ext cx="0" cy="138022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D2A408C1-F67A-4D1F-90C0-5663132DB61C}"/>
                </a:ext>
              </a:extLst>
            </p:cNvPr>
            <p:cNvCxnSpPr>
              <a:cxnSpLocks/>
            </p:cNvCxnSpPr>
            <p:nvPr/>
          </p:nvCxnSpPr>
          <p:spPr>
            <a:xfrm>
              <a:off x="5948931" y="3426257"/>
              <a:ext cx="0" cy="138022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053AF6DD-FD4F-4109-B07D-1A0683E10CC6}"/>
                </a:ext>
              </a:extLst>
            </p:cNvPr>
            <p:cNvCxnSpPr>
              <a:cxnSpLocks/>
            </p:cNvCxnSpPr>
            <p:nvPr/>
          </p:nvCxnSpPr>
          <p:spPr>
            <a:xfrm>
              <a:off x="7318805" y="3426257"/>
              <a:ext cx="0" cy="138022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E2C0C863-6156-4D94-8BB8-C02F8B9E8B8E}"/>
                </a:ext>
              </a:extLst>
            </p:cNvPr>
            <p:cNvCxnSpPr>
              <a:cxnSpLocks/>
            </p:cNvCxnSpPr>
            <p:nvPr/>
          </p:nvCxnSpPr>
          <p:spPr>
            <a:xfrm>
              <a:off x="6633868" y="3426257"/>
              <a:ext cx="0" cy="138022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3F8A41F9-DE4F-4CAE-983B-5E7A1DC8E2D9}"/>
              </a:ext>
            </a:extLst>
          </p:cNvPr>
          <p:cNvSpPr/>
          <p:nvPr/>
        </p:nvSpPr>
        <p:spPr>
          <a:xfrm>
            <a:off x="7070520" y="3731958"/>
            <a:ext cx="51562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700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D0F5F27-3685-42E6-A8FE-47DC1F29587E}"/>
              </a:ext>
            </a:extLst>
          </p:cNvPr>
          <p:cNvSpPr/>
          <p:nvPr/>
        </p:nvSpPr>
        <p:spPr>
          <a:xfrm>
            <a:off x="1571971" y="3731958"/>
            <a:ext cx="51562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600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4589CB26-6F55-4A4F-BF1A-0F7EFEDF5055}"/>
              </a:ext>
            </a:extLst>
          </p:cNvPr>
          <p:cNvSpPr/>
          <p:nvPr/>
        </p:nvSpPr>
        <p:spPr>
          <a:xfrm>
            <a:off x="5471321" y="2881872"/>
            <a:ext cx="946732" cy="40850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C47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?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8418F83B-C8DB-46BF-AA10-A108D2A16C59}"/>
              </a:ext>
            </a:extLst>
          </p:cNvPr>
          <p:cNvCxnSpPr>
            <a:cxnSpLocks/>
            <a:stCxn id="33" idx="2"/>
          </p:cNvCxnSpPr>
          <p:nvPr/>
        </p:nvCxnSpPr>
        <p:spPr>
          <a:xfrm>
            <a:off x="5944687" y="3290380"/>
            <a:ext cx="0" cy="207631"/>
          </a:xfrm>
          <a:prstGeom prst="straightConnector1">
            <a:avLst/>
          </a:prstGeom>
          <a:ln w="28575">
            <a:solidFill>
              <a:srgbClr val="CC4794"/>
            </a:solidFill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AABB4CA4-B5D5-4BA4-A96A-B2465BD476C8}"/>
              </a:ext>
            </a:extLst>
          </p:cNvPr>
          <p:cNvCxnSpPr>
            <a:cxnSpLocks/>
          </p:cNvCxnSpPr>
          <p:nvPr/>
        </p:nvCxnSpPr>
        <p:spPr>
          <a:xfrm>
            <a:off x="1829784" y="4749358"/>
            <a:ext cx="549855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49AEF617-9F24-45A0-BF3B-AE361741507E}"/>
              </a:ext>
            </a:extLst>
          </p:cNvPr>
          <p:cNvCxnSpPr>
            <a:cxnSpLocks/>
          </p:cNvCxnSpPr>
          <p:nvPr/>
        </p:nvCxnSpPr>
        <p:spPr>
          <a:xfrm>
            <a:off x="1829784" y="4645324"/>
            <a:ext cx="0" cy="20806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2D26032B-7B16-4F09-AA8F-44DAB9270112}"/>
              </a:ext>
            </a:extLst>
          </p:cNvPr>
          <p:cNvCxnSpPr>
            <a:cxnSpLocks/>
          </p:cNvCxnSpPr>
          <p:nvPr/>
        </p:nvCxnSpPr>
        <p:spPr>
          <a:xfrm>
            <a:off x="7328334" y="4645324"/>
            <a:ext cx="0" cy="20806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254C117B-0F95-4D69-9EFC-BFC8B16BB7A4}"/>
              </a:ext>
            </a:extLst>
          </p:cNvPr>
          <p:cNvCxnSpPr>
            <a:cxnSpLocks/>
          </p:cNvCxnSpPr>
          <p:nvPr/>
        </p:nvCxnSpPr>
        <p:spPr>
          <a:xfrm>
            <a:off x="2929494" y="4697342"/>
            <a:ext cx="0" cy="10403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0B725E2A-2428-45E9-A70C-E8426C451518}"/>
              </a:ext>
            </a:extLst>
          </p:cNvPr>
          <p:cNvCxnSpPr>
            <a:cxnSpLocks/>
          </p:cNvCxnSpPr>
          <p:nvPr/>
        </p:nvCxnSpPr>
        <p:spPr>
          <a:xfrm>
            <a:off x="4029204" y="4697342"/>
            <a:ext cx="0" cy="10403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1910A400-E9DD-4979-AD47-1C71BA8C866A}"/>
              </a:ext>
            </a:extLst>
          </p:cNvPr>
          <p:cNvCxnSpPr>
            <a:cxnSpLocks/>
          </p:cNvCxnSpPr>
          <p:nvPr/>
        </p:nvCxnSpPr>
        <p:spPr>
          <a:xfrm>
            <a:off x="5128914" y="4697342"/>
            <a:ext cx="0" cy="10403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633113F1-AE28-41BA-9D2E-05ECF05E72D9}"/>
              </a:ext>
            </a:extLst>
          </p:cNvPr>
          <p:cNvCxnSpPr>
            <a:cxnSpLocks/>
          </p:cNvCxnSpPr>
          <p:nvPr/>
        </p:nvCxnSpPr>
        <p:spPr>
          <a:xfrm>
            <a:off x="6228624" y="4697342"/>
            <a:ext cx="0" cy="10403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8" name="Rectangle 87">
            <a:extLst>
              <a:ext uri="{FF2B5EF4-FFF2-40B4-BE49-F238E27FC236}">
                <a16:creationId xmlns:a16="http://schemas.microsoft.com/office/drawing/2014/main" id="{3BF8757E-7378-4B4E-ADE5-C39F2D7D7A91}"/>
              </a:ext>
            </a:extLst>
          </p:cNvPr>
          <p:cNvSpPr/>
          <p:nvPr/>
        </p:nvSpPr>
        <p:spPr>
          <a:xfrm>
            <a:off x="7070520" y="4879271"/>
            <a:ext cx="51562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800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2F1FD996-8EE3-407E-A8E6-77AD8B9E6BF2}"/>
              </a:ext>
            </a:extLst>
          </p:cNvPr>
          <p:cNvSpPr/>
          <p:nvPr/>
        </p:nvSpPr>
        <p:spPr>
          <a:xfrm>
            <a:off x="1571971" y="4879271"/>
            <a:ext cx="51562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700</a:t>
            </a:r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F81F17DD-3907-4C8C-AC85-DEFC9AD4112B}"/>
              </a:ext>
            </a:extLst>
          </p:cNvPr>
          <p:cNvSpPr/>
          <p:nvPr/>
        </p:nvSpPr>
        <p:spPr>
          <a:xfrm>
            <a:off x="3814700" y="4029185"/>
            <a:ext cx="946732" cy="40850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C47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?</a:t>
            </a:r>
          </a:p>
        </p:txBody>
      </p: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DF027E96-4897-43EE-B1DE-B197BD26CF1A}"/>
              </a:ext>
            </a:extLst>
          </p:cNvPr>
          <p:cNvCxnSpPr>
            <a:cxnSpLocks/>
            <a:stCxn id="90" idx="2"/>
          </p:cNvCxnSpPr>
          <p:nvPr/>
        </p:nvCxnSpPr>
        <p:spPr>
          <a:xfrm>
            <a:off x="4288066" y="4437693"/>
            <a:ext cx="0" cy="207631"/>
          </a:xfrm>
          <a:prstGeom prst="straightConnector1">
            <a:avLst/>
          </a:prstGeom>
          <a:ln w="28575">
            <a:solidFill>
              <a:srgbClr val="CC4794"/>
            </a:solidFill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4B7B0E13-8BFB-483B-B63A-1B349B2610C2}"/>
              </a:ext>
            </a:extLst>
          </p:cNvPr>
          <p:cNvCxnSpPr>
            <a:cxnSpLocks/>
          </p:cNvCxnSpPr>
          <p:nvPr/>
        </p:nvCxnSpPr>
        <p:spPr>
          <a:xfrm>
            <a:off x="1829784" y="5819033"/>
            <a:ext cx="549855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D7E51AED-B235-41CF-ACEB-5F0FFC28F786}"/>
              </a:ext>
            </a:extLst>
          </p:cNvPr>
          <p:cNvCxnSpPr>
            <a:cxnSpLocks/>
          </p:cNvCxnSpPr>
          <p:nvPr/>
        </p:nvCxnSpPr>
        <p:spPr>
          <a:xfrm>
            <a:off x="1829784" y="5714999"/>
            <a:ext cx="0" cy="20806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75FA59FB-DAA0-4C69-8C36-63202A6D0159}"/>
              </a:ext>
            </a:extLst>
          </p:cNvPr>
          <p:cNvCxnSpPr>
            <a:cxnSpLocks/>
          </p:cNvCxnSpPr>
          <p:nvPr/>
        </p:nvCxnSpPr>
        <p:spPr>
          <a:xfrm>
            <a:off x="7328334" y="5714999"/>
            <a:ext cx="0" cy="20806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F84983A6-0A39-408A-8F92-1B30B666DF90}"/>
              </a:ext>
            </a:extLst>
          </p:cNvPr>
          <p:cNvCxnSpPr>
            <a:cxnSpLocks/>
          </p:cNvCxnSpPr>
          <p:nvPr/>
        </p:nvCxnSpPr>
        <p:spPr>
          <a:xfrm>
            <a:off x="3204422" y="5767017"/>
            <a:ext cx="0" cy="10403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97DF5500-4F3A-4C78-8E62-1DB9FAC24734}"/>
              </a:ext>
            </a:extLst>
          </p:cNvPr>
          <p:cNvCxnSpPr>
            <a:cxnSpLocks/>
          </p:cNvCxnSpPr>
          <p:nvPr/>
        </p:nvCxnSpPr>
        <p:spPr>
          <a:xfrm>
            <a:off x="4579060" y="5767017"/>
            <a:ext cx="0" cy="10403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4898A88D-6AB6-4EE3-860F-5583B2A95B1D}"/>
              </a:ext>
            </a:extLst>
          </p:cNvPr>
          <p:cNvCxnSpPr>
            <a:cxnSpLocks/>
          </p:cNvCxnSpPr>
          <p:nvPr/>
        </p:nvCxnSpPr>
        <p:spPr>
          <a:xfrm>
            <a:off x="5953698" y="5767017"/>
            <a:ext cx="0" cy="10403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5" name="Rectangle 104">
            <a:extLst>
              <a:ext uri="{FF2B5EF4-FFF2-40B4-BE49-F238E27FC236}">
                <a16:creationId xmlns:a16="http://schemas.microsoft.com/office/drawing/2014/main" id="{6AE9C61E-7875-437D-8A6F-D2B61ECF11AA}"/>
              </a:ext>
            </a:extLst>
          </p:cNvPr>
          <p:cNvSpPr/>
          <p:nvPr/>
        </p:nvSpPr>
        <p:spPr>
          <a:xfrm>
            <a:off x="7070520" y="5948946"/>
            <a:ext cx="51562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300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8C575A98-2808-4D0E-957B-93B9E76EDDFE}"/>
              </a:ext>
            </a:extLst>
          </p:cNvPr>
          <p:cNvSpPr/>
          <p:nvPr/>
        </p:nvSpPr>
        <p:spPr>
          <a:xfrm>
            <a:off x="1571971" y="5948946"/>
            <a:ext cx="51562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200</a:t>
            </a:r>
          </a:p>
        </p:txBody>
      </p:sp>
      <p:sp>
        <p:nvSpPr>
          <p:cNvPr id="107" name="Rectangle: Rounded Corners 106">
            <a:extLst>
              <a:ext uri="{FF2B5EF4-FFF2-40B4-BE49-F238E27FC236}">
                <a16:creationId xmlns:a16="http://schemas.microsoft.com/office/drawing/2014/main" id="{3F5FE7E6-894A-42F2-9295-893E45876F52}"/>
              </a:ext>
            </a:extLst>
          </p:cNvPr>
          <p:cNvSpPr/>
          <p:nvPr/>
        </p:nvSpPr>
        <p:spPr>
          <a:xfrm>
            <a:off x="2456127" y="5098860"/>
            <a:ext cx="946732" cy="40850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C47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?</a:t>
            </a:r>
          </a:p>
        </p:txBody>
      </p: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3767D014-A87B-4ECE-964F-5DF88E56D607}"/>
              </a:ext>
            </a:extLst>
          </p:cNvPr>
          <p:cNvCxnSpPr>
            <a:cxnSpLocks/>
            <a:stCxn id="107" idx="2"/>
          </p:cNvCxnSpPr>
          <p:nvPr/>
        </p:nvCxnSpPr>
        <p:spPr>
          <a:xfrm>
            <a:off x="2929493" y="5507368"/>
            <a:ext cx="0" cy="207631"/>
          </a:xfrm>
          <a:prstGeom prst="straightConnector1">
            <a:avLst/>
          </a:prstGeom>
          <a:ln w="28575">
            <a:solidFill>
              <a:srgbClr val="CC4794"/>
            </a:solidFill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9430E73-D2EF-4DF0-AD91-228C82A99810}"/>
              </a:ext>
            </a:extLst>
          </p:cNvPr>
          <p:cNvSpPr txBox="1"/>
          <p:nvPr/>
        </p:nvSpPr>
        <p:spPr>
          <a:xfrm>
            <a:off x="5674518" y="2903143"/>
            <a:ext cx="55175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b="1" dirty="0"/>
              <a:t>675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A555BA78-9B6B-40BB-8BE2-01A6770CEB7A}"/>
              </a:ext>
            </a:extLst>
          </p:cNvPr>
          <p:cNvSpPr txBox="1"/>
          <p:nvPr/>
        </p:nvSpPr>
        <p:spPr>
          <a:xfrm>
            <a:off x="4008984" y="4048372"/>
            <a:ext cx="5581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b="1" dirty="0"/>
              <a:t>745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5E78E209-D4E6-4E80-B69C-CDC3B4EA457F}"/>
              </a:ext>
            </a:extLst>
          </p:cNvPr>
          <p:cNvSpPr txBox="1"/>
          <p:nvPr/>
        </p:nvSpPr>
        <p:spPr>
          <a:xfrm>
            <a:off x="2638875" y="5116714"/>
            <a:ext cx="57580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b="1" dirty="0"/>
              <a:t>220</a:t>
            </a:r>
          </a:p>
        </p:txBody>
      </p:sp>
    </p:spTree>
    <p:extLst>
      <p:ext uri="{BB962C8B-B14F-4D97-AF65-F5344CB8AC3E}">
        <p14:creationId xmlns:p14="http://schemas.microsoft.com/office/powerpoint/2010/main" val="145378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2" grpId="0" animBg="1"/>
      <p:bldP spid="1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9BB5D739-BE6E-4832-A7BB-4BB44386C2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947" t="-3886" r="8209" b="38022"/>
          <a:stretch/>
        </p:blipFill>
        <p:spPr>
          <a:xfrm>
            <a:off x="539750" y="1778840"/>
            <a:ext cx="8064500" cy="452988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+mj-lt"/>
              </a:rPr>
              <a:t>Compare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AB957D6A-6E83-4C41-8D9B-35797D363CBA}"/>
              </a:ext>
            </a:extLst>
          </p:cNvPr>
          <p:cNvSpPr/>
          <p:nvPr/>
        </p:nvSpPr>
        <p:spPr>
          <a:xfrm>
            <a:off x="539750" y="1581666"/>
            <a:ext cx="8064500" cy="495108"/>
          </a:xfrm>
          <a:prstGeom prst="rect">
            <a:avLst/>
          </a:prstGeom>
          <a:solidFill>
            <a:srgbClr val="4DB1E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Which number line shows the biggest number? Explain your reasoning.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0A1282F8-090B-4558-89A4-3CAEBD30A6A3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6113" y="2273948"/>
            <a:ext cx="5345238" cy="3119478"/>
          </a:xfrm>
          <a:prstGeom prst="rect">
            <a:avLst/>
          </a:prstGeom>
        </p:spPr>
      </p:pic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468DED91-5A1C-4169-A0B5-84304A26D0EA}"/>
              </a:ext>
            </a:extLst>
          </p:cNvPr>
          <p:cNvCxnSpPr>
            <a:cxnSpLocks/>
          </p:cNvCxnSpPr>
          <p:nvPr/>
        </p:nvCxnSpPr>
        <p:spPr>
          <a:xfrm>
            <a:off x="3343340" y="3237798"/>
            <a:ext cx="461078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575219AC-A3E8-4663-A375-3FF074F3C6EB}"/>
              </a:ext>
            </a:extLst>
          </p:cNvPr>
          <p:cNvCxnSpPr>
            <a:cxnSpLocks/>
          </p:cNvCxnSpPr>
          <p:nvPr/>
        </p:nvCxnSpPr>
        <p:spPr>
          <a:xfrm>
            <a:off x="3343340" y="3154236"/>
            <a:ext cx="0" cy="16712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C866B3BE-E2EA-4125-BA7C-2A4C028D3D47}"/>
              </a:ext>
            </a:extLst>
          </p:cNvPr>
          <p:cNvCxnSpPr>
            <a:cxnSpLocks/>
          </p:cNvCxnSpPr>
          <p:nvPr/>
        </p:nvCxnSpPr>
        <p:spPr>
          <a:xfrm>
            <a:off x="7954128" y="3154236"/>
            <a:ext cx="0" cy="16712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7CF336DF-632B-4C16-969F-106B2BDFC34E}"/>
              </a:ext>
            </a:extLst>
          </p:cNvPr>
          <p:cNvCxnSpPr>
            <a:cxnSpLocks/>
          </p:cNvCxnSpPr>
          <p:nvPr/>
        </p:nvCxnSpPr>
        <p:spPr>
          <a:xfrm>
            <a:off x="5648733" y="3154236"/>
            <a:ext cx="0" cy="16712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3F8A41F9-DE4F-4CAE-983B-5E7A1DC8E2D9}"/>
              </a:ext>
            </a:extLst>
          </p:cNvPr>
          <p:cNvSpPr/>
          <p:nvPr/>
        </p:nvSpPr>
        <p:spPr>
          <a:xfrm>
            <a:off x="7737939" y="3342146"/>
            <a:ext cx="432373" cy="2358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100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D0F5F27-3685-42E6-A8FE-47DC1F29587E}"/>
              </a:ext>
            </a:extLst>
          </p:cNvPr>
          <p:cNvSpPr/>
          <p:nvPr/>
        </p:nvSpPr>
        <p:spPr>
          <a:xfrm>
            <a:off x="3127152" y="3342146"/>
            <a:ext cx="432373" cy="2358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0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4589CB26-6F55-4A4F-BF1A-0F7EFEDF5055}"/>
              </a:ext>
            </a:extLst>
          </p:cNvPr>
          <p:cNvSpPr/>
          <p:nvPr/>
        </p:nvSpPr>
        <p:spPr>
          <a:xfrm>
            <a:off x="6173950" y="2580369"/>
            <a:ext cx="793879" cy="40709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C47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?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8418F83B-C8DB-46BF-AA10-A108D2A16C59}"/>
              </a:ext>
            </a:extLst>
          </p:cNvPr>
          <p:cNvCxnSpPr>
            <a:cxnSpLocks/>
            <a:stCxn id="33" idx="2"/>
          </p:cNvCxnSpPr>
          <p:nvPr/>
        </p:nvCxnSpPr>
        <p:spPr>
          <a:xfrm>
            <a:off x="6570890" y="2987463"/>
            <a:ext cx="0" cy="166773"/>
          </a:xfrm>
          <a:prstGeom prst="straightConnector1">
            <a:avLst/>
          </a:prstGeom>
          <a:ln w="28575">
            <a:solidFill>
              <a:srgbClr val="CC4794"/>
            </a:solidFill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AABB4CA4-B5D5-4BA4-A96A-B2465BD476C8}"/>
              </a:ext>
            </a:extLst>
          </p:cNvPr>
          <p:cNvCxnSpPr>
            <a:cxnSpLocks/>
          </p:cNvCxnSpPr>
          <p:nvPr/>
        </p:nvCxnSpPr>
        <p:spPr>
          <a:xfrm>
            <a:off x="3343340" y="4428668"/>
            <a:ext cx="461078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49AEF617-9F24-45A0-BF3B-AE361741507E}"/>
              </a:ext>
            </a:extLst>
          </p:cNvPr>
          <p:cNvCxnSpPr>
            <a:cxnSpLocks/>
          </p:cNvCxnSpPr>
          <p:nvPr/>
        </p:nvCxnSpPr>
        <p:spPr>
          <a:xfrm>
            <a:off x="3343340" y="4345105"/>
            <a:ext cx="0" cy="16712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2D26032B-7B16-4F09-AA8F-44DAB9270112}"/>
              </a:ext>
            </a:extLst>
          </p:cNvPr>
          <p:cNvCxnSpPr>
            <a:cxnSpLocks/>
          </p:cNvCxnSpPr>
          <p:nvPr/>
        </p:nvCxnSpPr>
        <p:spPr>
          <a:xfrm>
            <a:off x="7954128" y="4345105"/>
            <a:ext cx="0" cy="16712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8" name="Rectangle 87">
            <a:extLst>
              <a:ext uri="{FF2B5EF4-FFF2-40B4-BE49-F238E27FC236}">
                <a16:creationId xmlns:a16="http://schemas.microsoft.com/office/drawing/2014/main" id="{3BF8757E-7378-4B4E-ADE5-C39F2D7D7A91}"/>
              </a:ext>
            </a:extLst>
          </p:cNvPr>
          <p:cNvSpPr/>
          <p:nvPr/>
        </p:nvSpPr>
        <p:spPr>
          <a:xfrm>
            <a:off x="7737939" y="4533016"/>
            <a:ext cx="432373" cy="2358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200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2F1FD996-8EE3-407E-A8E6-77AD8B9E6BF2}"/>
              </a:ext>
            </a:extLst>
          </p:cNvPr>
          <p:cNvSpPr/>
          <p:nvPr/>
        </p:nvSpPr>
        <p:spPr>
          <a:xfrm>
            <a:off x="3127152" y="4533016"/>
            <a:ext cx="432373" cy="2358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0</a:t>
            </a:r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F81F17DD-3907-4C8C-AC85-DEFC9AD4112B}"/>
              </a:ext>
            </a:extLst>
          </p:cNvPr>
          <p:cNvSpPr/>
          <p:nvPr/>
        </p:nvSpPr>
        <p:spPr>
          <a:xfrm>
            <a:off x="4329636" y="3803954"/>
            <a:ext cx="793879" cy="40709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C47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?</a:t>
            </a:r>
          </a:p>
        </p:txBody>
      </p: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DF027E96-4897-43EE-B1DE-B197BD26CF1A}"/>
              </a:ext>
            </a:extLst>
          </p:cNvPr>
          <p:cNvCxnSpPr>
            <a:cxnSpLocks/>
            <a:stCxn id="90" idx="2"/>
          </p:cNvCxnSpPr>
          <p:nvPr/>
        </p:nvCxnSpPr>
        <p:spPr>
          <a:xfrm>
            <a:off x="4726576" y="4211048"/>
            <a:ext cx="0" cy="166772"/>
          </a:xfrm>
          <a:prstGeom prst="straightConnector1">
            <a:avLst/>
          </a:prstGeom>
          <a:ln w="28575">
            <a:solidFill>
              <a:srgbClr val="CC4794"/>
            </a:solidFill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9430E73-D2EF-4DF0-AD91-228C82A99810}"/>
              </a:ext>
            </a:extLst>
          </p:cNvPr>
          <p:cNvSpPr txBox="1"/>
          <p:nvPr/>
        </p:nvSpPr>
        <p:spPr>
          <a:xfrm>
            <a:off x="6390501" y="2614436"/>
            <a:ext cx="370352" cy="3238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noAutofit/>
          </a:bodyPr>
          <a:lstStyle/>
          <a:p>
            <a:pPr algn="ctr"/>
            <a:r>
              <a:rPr lang="en-GB" b="1" dirty="0"/>
              <a:t>70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A555BA78-9B6B-40BB-8BE2-01A6770CEB7A}"/>
              </a:ext>
            </a:extLst>
          </p:cNvPr>
          <p:cNvSpPr txBox="1"/>
          <p:nvPr/>
        </p:nvSpPr>
        <p:spPr>
          <a:xfrm>
            <a:off x="4536095" y="3836346"/>
            <a:ext cx="380962" cy="3238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noAutofit/>
          </a:bodyPr>
          <a:lstStyle/>
          <a:p>
            <a:pPr algn="ctr"/>
            <a:r>
              <a:rPr lang="en-GB" b="1" dirty="0"/>
              <a:t>60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5F3BE74E-A542-4916-BDD5-93656994708D}"/>
              </a:ext>
            </a:extLst>
          </p:cNvPr>
          <p:cNvCxnSpPr>
            <a:cxnSpLocks/>
          </p:cNvCxnSpPr>
          <p:nvPr/>
        </p:nvCxnSpPr>
        <p:spPr>
          <a:xfrm>
            <a:off x="5648733" y="4345105"/>
            <a:ext cx="0" cy="16712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C228A31B-0ACD-4B3D-85A8-4B1EB632A29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5728"/>
          <a:stretch/>
        </p:blipFill>
        <p:spPr>
          <a:xfrm>
            <a:off x="470817" y="2783916"/>
            <a:ext cx="2736143" cy="3721983"/>
          </a:xfrm>
          <a:prstGeom prst="rect">
            <a:avLst/>
          </a:prstGeom>
        </p:spPr>
      </p:pic>
      <p:pic>
        <p:nvPicPr>
          <p:cNvPr id="2" name="Whole Class">
            <a:extLst>
              <a:ext uri="{FF2B5EF4-FFF2-40B4-BE49-F238E27FC236}">
                <a16:creationId xmlns:a16="http://schemas.microsoft.com/office/drawing/2014/main" id="{348C8C28-4B76-4A9E-A3B8-235FDCCAD3F3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551" y="615600"/>
            <a:ext cx="1238498" cy="864000"/>
          </a:xfrm>
          <a:prstGeom prst="rect">
            <a:avLst/>
          </a:prstGeom>
        </p:spPr>
      </p:pic>
      <p:pic>
        <p:nvPicPr>
          <p:cNvPr id="5" name="Frame">
            <a:extLst>
              <a:ext uri="{FF2B5EF4-FFF2-40B4-BE49-F238E27FC236}">
                <a16:creationId xmlns:a16="http://schemas.microsoft.com/office/drawing/2014/main" id="{84A4472F-A531-4595-8B62-62F6EDF6B238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3526"/>
          <a:stretch/>
        </p:blipFill>
        <p:spPr>
          <a:xfrm>
            <a:off x="-1" y="6414040"/>
            <a:ext cx="9143999" cy="44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352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.pptx" id="{2065F3B9-F6F3-4265-BBCF-DAB089F16F97}" vid="{F77DC938-AB77-435A-80D3-7579C0CA801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674</TotalTime>
  <Words>694</Words>
  <Application>Microsoft Office PowerPoint</Application>
  <PresentationFormat>On-screen Show (4:3)</PresentationFormat>
  <Paragraphs>116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Sassoon Infant Rg</vt:lpstr>
      <vt:lpstr>Roboto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Tarjinder Momi</dc:creator>
  <cp:lastModifiedBy>J Allard BTP</cp:lastModifiedBy>
  <cp:revision>605</cp:revision>
  <dcterms:created xsi:type="dcterms:W3CDTF">2020-08-24T16:55:14Z</dcterms:created>
  <dcterms:modified xsi:type="dcterms:W3CDTF">2021-06-05T15:50:24Z</dcterms:modified>
</cp:coreProperties>
</file>