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4"/>
  </p:notesMasterIdLst>
  <p:handoutMasterIdLst>
    <p:handoutMasterId r:id="rId25"/>
  </p:handoutMasterIdLst>
  <p:sldIdLst>
    <p:sldId id="305" r:id="rId2"/>
    <p:sldId id="258" r:id="rId3"/>
    <p:sldId id="263" r:id="rId4"/>
    <p:sldId id="264" r:id="rId5"/>
    <p:sldId id="294" r:id="rId6"/>
    <p:sldId id="289" r:id="rId7"/>
    <p:sldId id="295" r:id="rId8"/>
    <p:sldId id="360" r:id="rId9"/>
    <p:sldId id="290" r:id="rId10"/>
    <p:sldId id="333" r:id="rId11"/>
    <p:sldId id="335" r:id="rId12"/>
    <p:sldId id="336" r:id="rId13"/>
    <p:sldId id="361" r:id="rId14"/>
    <p:sldId id="291" r:id="rId15"/>
    <p:sldId id="358" r:id="rId16"/>
    <p:sldId id="292" r:id="rId17"/>
    <p:sldId id="314" r:id="rId18"/>
    <p:sldId id="362" r:id="rId19"/>
    <p:sldId id="293" r:id="rId20"/>
    <p:sldId id="359" r:id="rId21"/>
    <p:sldId id="353" r:id="rId22"/>
    <p:sldId id="267" r:id="rId23"/>
  </p:sldIdLst>
  <p:sldSz cx="9144000" cy="6858000" type="screen4x3"/>
  <p:notesSz cx="6858000" cy="9144000"/>
  <p:embeddedFontLst>
    <p:embeddedFont>
      <p:font typeface="Calibri" panose="020F0502020204030204" pitchFamily="34" charset="0"/>
      <p:regular r:id="rId26"/>
      <p:bold r:id="rId27"/>
      <p:italic r:id="rId28"/>
      <p:boldItalic r:id="rId29"/>
    </p:embeddedFont>
    <p:embeddedFont>
      <p:font typeface="Sassoon Infant Rg" panose="02000503030000020003" charset="0"/>
      <p:regular r:id="rId30"/>
      <p:bold r:id="rId31"/>
    </p:embeddedFont>
    <p:embeddedFont>
      <p:font typeface="Tuffy-TTF" panose="020B0603060100000000" charset="0"/>
      <p:regular r:id="rId32"/>
      <p:bold r:id="rId33"/>
      <p:italic r:id="rId34"/>
      <p:boldItalic r:id="rId35"/>
    </p:embeddedFont>
    <p:embeddedFont>
      <p:font typeface="Twinkl" panose="020B0604020202020204" charset="0"/>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23" userDrawn="1">
          <p15:clr>
            <a:srgbClr val="A4A3A4"/>
          </p15:clr>
        </p15:guide>
        <p15:guide id="2" pos="2857" userDrawn="1">
          <p15:clr>
            <a:srgbClr val="A4A3A4"/>
          </p15:clr>
        </p15:guide>
        <p15:guide id="4" pos="45" userDrawn="1">
          <p15:clr>
            <a:srgbClr val="A4A3A4"/>
          </p15:clr>
        </p15:guide>
        <p15:guide id="5" orient="horz" pos="3974" userDrawn="1">
          <p15:clr>
            <a:srgbClr val="A4A3A4"/>
          </p15:clr>
        </p15:guide>
        <p15:guide id="6" pos="5443" userDrawn="1">
          <p15:clr>
            <a:srgbClr val="A4A3A4"/>
          </p15:clr>
        </p15:guide>
        <p15:guide id="7" orient="horz" pos="346" userDrawn="1">
          <p15:clr>
            <a:srgbClr val="A4A3A4"/>
          </p15:clr>
        </p15:guide>
        <p15:guide id="8" pos="499" userDrawn="1">
          <p15:clr>
            <a:srgbClr val="A4A3A4"/>
          </p15:clr>
        </p15:guide>
        <p15:guide id="9" orient="horz" pos="1956" userDrawn="1">
          <p15:clr>
            <a:srgbClr val="A4A3A4"/>
          </p15:clr>
        </p15:guide>
        <p15:guide id="10" orient="horz" pos="3816" userDrawn="1">
          <p15:clr>
            <a:srgbClr val="A4A3A4"/>
          </p15:clr>
        </p15:guide>
        <p15:guide id="11" pos="5284" userDrawn="1">
          <p15:clr>
            <a:srgbClr val="A4A3A4"/>
          </p15:clr>
        </p15:guide>
        <p15:guide id="12" orient="horz" pos="3657" userDrawn="1">
          <p15:clr>
            <a:srgbClr val="A4A3A4"/>
          </p15:clr>
        </p15:guide>
        <p15:guide id="13" pos="4921" userDrawn="1">
          <p15:clr>
            <a:srgbClr val="A4A3A4"/>
          </p15:clr>
        </p15:guide>
        <p15:guide id="14" pos="4558" userDrawn="1">
          <p15:clr>
            <a:srgbClr val="A4A3A4"/>
          </p15:clr>
        </p15:guide>
        <p15:guide id="15" orient="horz" pos="245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007E"/>
    <a:srgbClr val="F1811A"/>
    <a:srgbClr val="00639A"/>
    <a:srgbClr val="E5BA43"/>
    <a:srgbClr val="8D358B"/>
    <a:srgbClr val="AFDEF7"/>
    <a:srgbClr val="C4A972"/>
    <a:srgbClr val="FDF3E8"/>
    <a:srgbClr val="353434"/>
    <a:srgbClr val="FDF1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2" d="100"/>
          <a:sy n="72" d="100"/>
        </p:scale>
        <p:origin x="1308" y="78"/>
      </p:cViewPr>
      <p:guideLst>
        <p:guide orient="horz" pos="2523"/>
        <p:guide pos="2857"/>
        <p:guide pos="45"/>
        <p:guide orient="horz" pos="3974"/>
        <p:guide pos="5443"/>
        <p:guide orient="horz" pos="346"/>
        <p:guide pos="499"/>
        <p:guide orient="horz" pos="1956"/>
        <p:guide orient="horz" pos="3816"/>
        <p:guide pos="5284"/>
        <p:guide orient="horz" pos="3657"/>
        <p:guide pos="4921"/>
        <p:guide pos="4558"/>
        <p:guide orient="horz" pos="2455"/>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9.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07/06/2020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07/06/2020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sz="3600">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marR="0" lvl="0" indent="0" algn="ctr" fontAlgn="auto">
              <a:lnSpc>
                <a:spcPct val="100000"/>
              </a:lnSpc>
              <a:spcBef>
                <a:spcPts val="0"/>
              </a:spcBef>
              <a:spcAft>
                <a:spcPts val="0"/>
              </a:spcAft>
              <a:buNone/>
              <a:tabLst/>
            </a:pPr>
            <a:r>
              <a:rPr lang="en-GB" sz="1350" b="0" i="0" u="none" strike="noStrike" cap="none" spc="0" baseline="0" dirty="0">
                <a:solidFill>
                  <a:srgbClr val="FFFFFF"/>
                </a:solidFill>
                <a:uFillTx/>
                <a:latin typeface="Twinkl"/>
              </a:rPr>
              <a:t> </a:t>
            </a:r>
          </a:p>
        </p:txBody>
      </p:sp>
      <p:sp>
        <p:nvSpPr>
          <p:cNvPr id="2" name="Title 1"/>
          <p:cNvSpPr>
            <a:spLocks noGrp="1"/>
          </p:cNvSpPr>
          <p:nvPr>
            <p:ph type="title"/>
          </p:nvPr>
        </p:nvSpPr>
        <p:spPr>
          <a:xfrm>
            <a:off x="457198" y="485773"/>
            <a:ext cx="8220075" cy="1595581"/>
          </a:xfrm>
        </p:spPr>
        <p:txBody>
          <a:bodyPr>
            <a:normAutofit/>
          </a:bodyPr>
          <a:lstStyle>
            <a:lvl1pPr>
              <a:defRPr sz="36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uffy-TTF" panose="020B0603060100000000" pitchFamily="34" charset="0"/>
              </a:defRPr>
            </a:lvl1pPr>
            <a:lvl2pPr>
              <a:defRPr sz="1600">
                <a:latin typeface="Twinkl" pitchFamily="2" charset="0"/>
                <a:ea typeface="Tuffy-TTF" panose="020B0603060100000000" pitchFamily="34" charset="0"/>
              </a:defRPr>
            </a:lvl2pPr>
            <a:lvl3pPr>
              <a:defRPr sz="1400">
                <a:latin typeface="Twinkl" pitchFamily="2" charset="0"/>
                <a:ea typeface="Tuffy-TTF" panose="020B0603060100000000" pitchFamily="34" charset="0"/>
              </a:defRPr>
            </a:lvl3pPr>
            <a:lvl4pPr>
              <a:defRPr sz="1400">
                <a:latin typeface="Twinkl" pitchFamily="2" charset="0"/>
                <a:ea typeface="Tuffy-TTF" panose="020B0603060100000000" pitchFamily="34" charset="0"/>
              </a:defRPr>
            </a:lvl4pPr>
            <a:lvl5pPr>
              <a:defRPr sz="1400">
                <a:latin typeface="Twinkl" pitchFamily="2" charset="0"/>
                <a:ea typeface="Tuffy-TTF" panose="020B0603060100000000"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65552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3594989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 id="2147483670" r:id="rId8"/>
    <p:sldLayoutId id="2147483685" r:id="rId9"/>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13.png"/><Relationship Id="rId4" Type="http://schemas.openxmlformats.org/officeDocument/2006/relationships/image" Target="../media/image16.pn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tif"/><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2.png"/><Relationship Id="rId1" Type="http://schemas.openxmlformats.org/officeDocument/2006/relationships/slideLayout" Target="../slideLayouts/slideLayout4.xml"/><Relationship Id="rId5" Type="http://schemas.openxmlformats.org/officeDocument/2006/relationships/slide" Target="slide16.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xml"/><Relationship Id="rId5" Type="http://schemas.openxmlformats.org/officeDocument/2006/relationships/image" Target="../media/image39.png"/><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22.png"/><Relationship Id="rId2" Type="http://schemas.openxmlformats.org/officeDocument/2006/relationships/image" Target="../media/image40.png"/><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10.png"/><Relationship Id="rId3" Type="http://schemas.openxmlformats.org/officeDocument/2006/relationships/image" Target="../media/image46.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image" Target="../media/image45.png"/><Relationship Id="rId16"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5" Type="http://schemas.openxmlformats.org/officeDocument/2006/relationships/image" Target="../media/image57.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997130" y="6464797"/>
            <a:ext cx="5166881" cy="204563"/>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2 | Living in the Wider World | Respecting Rights | Respecting Others | Lesson 3</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Living in the Wider World | Respecting Rights</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show respect for the rights of others and understand why this is important.</a:t>
            </a:r>
          </a:p>
        </p:txBody>
      </p:sp>
      <p:sp>
        <p:nvSpPr>
          <p:cNvPr id="20" name="Content Placeholder 15"/>
          <p:cNvSpPr txBox="1">
            <a:spLocks/>
          </p:cNvSpPr>
          <p:nvPr/>
        </p:nvSpPr>
        <p:spPr>
          <a:xfrm>
            <a:off x="628650" y="3466802"/>
            <a:ext cx="8119814"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understand that all people have the same rights.</a:t>
            </a:r>
          </a:p>
          <a:p>
            <a:r>
              <a:rPr lang="en-GB" dirty="0">
                <a:latin typeface="Twinkl" pitchFamily="2" charset="0"/>
              </a:rPr>
              <a:t>I can explain what respect means.</a:t>
            </a:r>
          </a:p>
          <a:p>
            <a:r>
              <a:rPr lang="en-GB" dirty="0">
                <a:latin typeface="Twinkl" pitchFamily="2" charset="0"/>
              </a:rPr>
              <a:t>I can decide if people’s rights are being respected or not.</a:t>
            </a:r>
          </a:p>
          <a:p>
            <a:r>
              <a:rPr lang="en-GB" dirty="0">
                <a:latin typeface="Twinkl" pitchFamily="2" charset="0"/>
              </a:rPr>
              <a:t>I can think about how people might feel if their rights are not respected.</a:t>
            </a:r>
            <a:endParaRPr lang="en-GB" sz="1600" dirty="0">
              <a:latin typeface="Twinkl" pitchFamily="2" charset="0"/>
            </a:endParaRP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The Big Questions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pic>
        <p:nvPicPr>
          <p:cNvPr id="12" name="Picture 11">
            <a:extLst>
              <a:ext uri="{FF2B5EF4-FFF2-40B4-BE49-F238E27FC236}">
                <a16:creationId xmlns:a16="http://schemas.microsoft.com/office/drawing/2014/main" id="{5F75951A-B805-4090-BBE9-F2CF2BF44A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812869" y="1396711"/>
            <a:ext cx="1733051" cy="5217103"/>
          </a:xfrm>
          <a:prstGeom prst="rect">
            <a:avLst/>
          </a:prstGeom>
        </p:spPr>
      </p:pic>
      <p:pic>
        <p:nvPicPr>
          <p:cNvPr id="14" name="Picture 13">
            <a:extLst>
              <a:ext uri="{FF2B5EF4-FFF2-40B4-BE49-F238E27FC236}">
                <a16:creationId xmlns:a16="http://schemas.microsoft.com/office/drawing/2014/main" id="{D2A752A9-E090-42B0-BA4D-3A422E9950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163" y="1264017"/>
            <a:ext cx="1672431" cy="5482492"/>
          </a:xfrm>
          <a:prstGeom prst="rect">
            <a:avLst/>
          </a:prstGeom>
        </p:spPr>
      </p:pic>
      <p:sp>
        <p:nvSpPr>
          <p:cNvPr id="13" name="Rectangular Callout 6">
            <a:extLst>
              <a:ext uri="{FF2B5EF4-FFF2-40B4-BE49-F238E27FC236}">
                <a16:creationId xmlns:a16="http://schemas.microsoft.com/office/drawing/2014/main" id="{BCB0DEF2-7D3A-44C0-847A-380974874503}"/>
              </a:ext>
            </a:extLst>
          </p:cNvPr>
          <p:cNvSpPr/>
          <p:nvPr/>
        </p:nvSpPr>
        <p:spPr>
          <a:xfrm>
            <a:off x="2395143" y="1568178"/>
            <a:ext cx="2808313" cy="1026997"/>
          </a:xfrm>
          <a:prstGeom prst="wedgeRectCallout">
            <a:avLst>
              <a:gd name="adj1" fmla="val -43143"/>
              <a:gd name="adj2" fmla="val 65798"/>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solidFill>
                  <a:sysClr val="windowText" lastClr="000000"/>
                </a:solidFill>
              </a:rPr>
              <a:t>What could happen if we didn’t show respect for the rights of others?</a:t>
            </a:r>
          </a:p>
        </p:txBody>
      </p:sp>
      <p:sp>
        <p:nvSpPr>
          <p:cNvPr id="15" name="Rectangular Callout 7">
            <a:extLst>
              <a:ext uri="{FF2B5EF4-FFF2-40B4-BE49-F238E27FC236}">
                <a16:creationId xmlns:a16="http://schemas.microsoft.com/office/drawing/2014/main" id="{A684A631-60FE-49E9-BF3B-E2428DE298D8}"/>
              </a:ext>
            </a:extLst>
          </p:cNvPr>
          <p:cNvSpPr/>
          <p:nvPr/>
        </p:nvSpPr>
        <p:spPr>
          <a:xfrm>
            <a:off x="4051328" y="2936895"/>
            <a:ext cx="2392728" cy="984209"/>
          </a:xfrm>
          <a:prstGeom prst="wedgeRectCallout">
            <a:avLst>
              <a:gd name="adj1" fmla="val 72848"/>
              <a:gd name="adj2" fmla="val -45032"/>
            </a:avLst>
          </a:prstGeom>
          <a:solidFill>
            <a:srgbClr val="FBFBFB"/>
          </a:solidFill>
          <a:ln w="28575">
            <a:solidFill>
              <a:srgbClr val="E5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solidFill>
                  <a:sysClr val="windowText" lastClr="000000"/>
                </a:solidFill>
              </a:rPr>
              <a:t>How can we show respect for the rights of others?</a:t>
            </a:r>
          </a:p>
        </p:txBody>
      </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0688"/>
            <a:ext cx="8220075" cy="994306"/>
          </a:xfrm>
        </p:spPr>
        <p:txBody>
          <a:bodyPr/>
          <a:lstStyle/>
          <a:p>
            <a:pPr algn="ctr"/>
            <a:r>
              <a:rPr lang="en-GB" sz="3400" dirty="0"/>
              <a:t>We All Share the Same Rights</a:t>
            </a:r>
            <a:endParaRPr lang="en-GB" sz="3400" dirty="0">
              <a:latin typeface="Twinkl" pitchFamily="2" charset="0"/>
            </a:endParaRPr>
          </a:p>
        </p:txBody>
      </p:sp>
      <p:pic>
        <p:nvPicPr>
          <p:cNvPr id="9" name="Picture 8">
            <a:extLst>
              <a:ext uri="{FF2B5EF4-FFF2-40B4-BE49-F238E27FC236}">
                <a16:creationId xmlns:a16="http://schemas.microsoft.com/office/drawing/2014/main" id="{0B2A2D8A-8547-427D-B0C6-551D9933A3F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7244" y="3140555"/>
            <a:ext cx="5492815" cy="3363634"/>
          </a:xfrm>
          <a:prstGeom prst="rect">
            <a:avLst/>
          </a:prstGeom>
        </p:spPr>
      </p:pic>
      <p:sp>
        <p:nvSpPr>
          <p:cNvPr id="56" name="TextBox 55">
            <a:extLst>
              <a:ext uri="{FF2B5EF4-FFF2-40B4-BE49-F238E27FC236}">
                <a16:creationId xmlns:a16="http://schemas.microsoft.com/office/drawing/2014/main" id="{91106C09-626E-4EA7-9A44-AE38A8DC710E}"/>
              </a:ext>
            </a:extLst>
          </p:cNvPr>
          <p:cNvSpPr txBox="1"/>
          <p:nvPr/>
        </p:nvSpPr>
        <p:spPr>
          <a:xfrm>
            <a:off x="755650" y="5521236"/>
            <a:ext cx="7526201" cy="646331"/>
          </a:xfrm>
          <a:prstGeom prst="rect">
            <a:avLst/>
          </a:prstGeom>
          <a:noFill/>
        </p:spPr>
        <p:txBody>
          <a:bodyPr wrap="square" rtlCol="0">
            <a:spAutoFit/>
          </a:bodyPr>
          <a:lstStyle/>
          <a:p>
            <a:pPr algn="ctr"/>
            <a:r>
              <a:rPr lang="en-GB" dirty="0"/>
              <a:t>With a partner, think of one right that all people share. </a:t>
            </a:r>
            <a:br>
              <a:rPr lang="en-GB" dirty="0"/>
            </a:br>
            <a:r>
              <a:rPr lang="en-GB" dirty="0"/>
              <a:t>Then, when asked, share your idea with the class.</a:t>
            </a:r>
          </a:p>
        </p:txBody>
      </p:sp>
      <p:sp>
        <p:nvSpPr>
          <p:cNvPr id="60" name="TextBox 59">
            <a:extLst>
              <a:ext uri="{FF2B5EF4-FFF2-40B4-BE49-F238E27FC236}">
                <a16:creationId xmlns:a16="http://schemas.microsoft.com/office/drawing/2014/main" id="{642619EB-E4F2-4C4D-9138-A7953B349519}"/>
              </a:ext>
            </a:extLst>
          </p:cNvPr>
          <p:cNvSpPr txBox="1"/>
          <p:nvPr/>
        </p:nvSpPr>
        <p:spPr>
          <a:xfrm>
            <a:off x="2142309" y="1959318"/>
            <a:ext cx="4014651" cy="923330"/>
          </a:xfrm>
          <a:prstGeom prst="rect">
            <a:avLst/>
          </a:prstGeom>
          <a:noFill/>
        </p:spPr>
        <p:txBody>
          <a:bodyPr wrap="square" rtlCol="0">
            <a:spAutoFit/>
          </a:bodyPr>
          <a:lstStyle/>
          <a:p>
            <a:pPr algn="ctr"/>
            <a:r>
              <a:rPr lang="en-GB" dirty="0"/>
              <a:t>Human beings are all different. </a:t>
            </a:r>
            <a:br>
              <a:rPr lang="en-GB" dirty="0"/>
            </a:br>
            <a:r>
              <a:rPr lang="en-GB" dirty="0"/>
              <a:t>This makes the world an exciting and wonderful place to live!</a:t>
            </a:r>
          </a:p>
        </p:txBody>
      </p:sp>
      <p:sp>
        <p:nvSpPr>
          <p:cNvPr id="61" name="TextBox 60">
            <a:extLst>
              <a:ext uri="{FF2B5EF4-FFF2-40B4-BE49-F238E27FC236}">
                <a16:creationId xmlns:a16="http://schemas.microsoft.com/office/drawing/2014/main" id="{E8179FBA-DAE0-4ACB-B0EA-BEFE4C2B2FE6}"/>
              </a:ext>
            </a:extLst>
          </p:cNvPr>
          <p:cNvSpPr txBox="1"/>
          <p:nvPr/>
        </p:nvSpPr>
        <p:spPr>
          <a:xfrm>
            <a:off x="677274" y="1619481"/>
            <a:ext cx="5410017" cy="1354217"/>
          </a:xfrm>
          <a:prstGeom prst="rect">
            <a:avLst/>
          </a:prstGeom>
          <a:noFill/>
        </p:spPr>
        <p:txBody>
          <a:bodyPr wrap="square" rtlCol="0">
            <a:spAutoFit/>
          </a:bodyPr>
          <a:lstStyle/>
          <a:p>
            <a:pPr>
              <a:spcAft>
                <a:spcPts val="1200"/>
              </a:spcAft>
            </a:pPr>
            <a:r>
              <a:rPr lang="en-GB" dirty="0"/>
              <a:t>A right is something that every person should have because they are a human being. </a:t>
            </a:r>
          </a:p>
          <a:p>
            <a:pPr>
              <a:spcAft>
                <a:spcPts val="1200"/>
              </a:spcAft>
            </a:pPr>
            <a:r>
              <a:rPr lang="en-GB" dirty="0"/>
              <a:t>All people, no matter who they are or where they are in the world, have the same human rights.</a:t>
            </a:r>
          </a:p>
        </p:txBody>
      </p:sp>
      <p:pic>
        <p:nvPicPr>
          <p:cNvPr id="59" name="Picture 58">
            <a:extLst>
              <a:ext uri="{FF2B5EF4-FFF2-40B4-BE49-F238E27FC236}">
                <a16:creationId xmlns:a16="http://schemas.microsoft.com/office/drawing/2014/main" id="{F08D7B24-38FA-40C0-9FF1-0615CCD757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50210" y="1454333"/>
            <a:ext cx="1812996" cy="1810703"/>
          </a:xfrm>
          <a:prstGeom prst="rect">
            <a:avLst/>
          </a:prstGeom>
        </p:spPr>
      </p:pic>
      <p:sp>
        <p:nvSpPr>
          <p:cNvPr id="62" name="TextBox 61">
            <a:extLst>
              <a:ext uri="{FF2B5EF4-FFF2-40B4-BE49-F238E27FC236}">
                <a16:creationId xmlns:a16="http://schemas.microsoft.com/office/drawing/2014/main" id="{69244892-9B5E-4ED0-AB29-738C69F4014E}"/>
              </a:ext>
            </a:extLst>
          </p:cNvPr>
          <p:cNvSpPr txBox="1"/>
          <p:nvPr/>
        </p:nvSpPr>
        <p:spPr>
          <a:xfrm>
            <a:off x="2447110" y="1514608"/>
            <a:ext cx="6074228" cy="1631216"/>
          </a:xfrm>
          <a:prstGeom prst="rect">
            <a:avLst/>
          </a:prstGeom>
          <a:noFill/>
        </p:spPr>
        <p:txBody>
          <a:bodyPr wrap="square" rtlCol="0">
            <a:spAutoFit/>
          </a:bodyPr>
          <a:lstStyle/>
          <a:p>
            <a:pPr>
              <a:spcAft>
                <a:spcPts val="1200"/>
              </a:spcAft>
            </a:pPr>
            <a:r>
              <a:rPr lang="en-GB" dirty="0"/>
              <a:t>Human rights show that every person in the whole world is important.</a:t>
            </a:r>
          </a:p>
          <a:p>
            <a:pPr>
              <a:spcAft>
                <a:spcPts val="1200"/>
              </a:spcAft>
            </a:pPr>
            <a:r>
              <a:rPr lang="en-GB" dirty="0"/>
              <a:t>Human rights help make the world a better place. </a:t>
            </a:r>
            <a:br>
              <a:rPr lang="en-GB" dirty="0"/>
            </a:br>
            <a:r>
              <a:rPr lang="en-GB" dirty="0"/>
              <a:t>They help people to be treated fairly and to have what they need to be happy and healthy.</a:t>
            </a:r>
          </a:p>
        </p:txBody>
      </p:sp>
      <p:grpSp>
        <p:nvGrpSpPr>
          <p:cNvPr id="68" name="Group 67">
            <a:extLst>
              <a:ext uri="{FF2B5EF4-FFF2-40B4-BE49-F238E27FC236}">
                <a16:creationId xmlns:a16="http://schemas.microsoft.com/office/drawing/2014/main" id="{0E75911C-9A71-4CD5-A2E1-1A9A84459C02}"/>
              </a:ext>
            </a:extLst>
          </p:cNvPr>
          <p:cNvGrpSpPr/>
          <p:nvPr/>
        </p:nvGrpSpPr>
        <p:grpSpPr>
          <a:xfrm>
            <a:off x="2466990" y="1627915"/>
            <a:ext cx="3576758" cy="3602170"/>
            <a:chOff x="2406030" y="1357362"/>
            <a:chExt cx="3576758" cy="3602170"/>
          </a:xfrm>
        </p:grpSpPr>
        <p:pic>
          <p:nvPicPr>
            <p:cNvPr id="64" name="Picture 63">
              <a:extLst>
                <a:ext uri="{FF2B5EF4-FFF2-40B4-BE49-F238E27FC236}">
                  <a16:creationId xmlns:a16="http://schemas.microsoft.com/office/drawing/2014/main" id="{A2079B14-4160-4CE8-BA4A-33B4A2FBB0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6030" y="1948656"/>
              <a:ext cx="2276192" cy="2960687"/>
            </a:xfrm>
            <a:prstGeom prst="rect">
              <a:avLst/>
            </a:prstGeom>
          </p:spPr>
        </p:pic>
        <p:pic>
          <p:nvPicPr>
            <p:cNvPr id="66" name="Picture 65">
              <a:extLst>
                <a:ext uri="{FF2B5EF4-FFF2-40B4-BE49-F238E27FC236}">
                  <a16:creationId xmlns:a16="http://schemas.microsoft.com/office/drawing/2014/main" id="{D03D569E-7035-4946-B33C-AFFA28DA7C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52438" y="1357362"/>
              <a:ext cx="1630350" cy="3602170"/>
            </a:xfrm>
            <a:prstGeom prst="rect">
              <a:avLst/>
            </a:prstGeom>
          </p:spPr>
        </p:pic>
      </p:grpSp>
      <p:pic>
        <p:nvPicPr>
          <p:cNvPr id="13" name="Pairs">
            <a:extLst>
              <a:ext uri="{FF2B5EF4-FFF2-40B4-BE49-F238E27FC236}">
                <a16:creationId xmlns:a16="http://schemas.microsoft.com/office/drawing/2014/main" id="{C2CFF0D8-E2FA-43CE-9104-6364D651D462}"/>
              </a:ext>
            </a:extLst>
          </p:cNvPr>
          <p:cNvPicPr>
            <a:picLocks noChangeAspect="1"/>
          </p:cNvPicPr>
          <p:nvPr/>
        </p:nvPicPr>
        <p:blipFill>
          <a:blip r:embed="rId6"/>
          <a:stretch>
            <a:fillRect/>
          </a:stretch>
        </p:blipFill>
        <p:spPr>
          <a:xfrm>
            <a:off x="7552874" y="511983"/>
            <a:ext cx="863998" cy="863998"/>
          </a:xfrm>
          <a:prstGeom prst="rect">
            <a:avLst/>
          </a:prstGeom>
          <a:noFill/>
          <a:ln>
            <a:noFill/>
          </a:ln>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38889E-6 -1.48148E-6 L 0.43629 -0.00231 " pathEditMode="relative" rAng="0" ptsTypes="AA">
                                      <p:cBhvr>
                                        <p:cTn id="6" dur="600" fill="hold"/>
                                        <p:tgtEl>
                                          <p:spTgt spid="59"/>
                                        </p:tgtEl>
                                        <p:attrNameLst>
                                          <p:attrName>ppt_x</p:attrName>
                                          <p:attrName>ppt_y</p:attrName>
                                        </p:attrNameLst>
                                      </p:cBhvr>
                                      <p:rCtr x="21806" y="-116"/>
                                    </p:animMotion>
                                  </p:childTnLst>
                                </p:cTn>
                              </p:par>
                              <p:par>
                                <p:cTn id="7" presetID="22" presetClass="entr" presetSubtype="8" fill="hold" grpId="0" nodeType="withEffect">
                                  <p:stCondLst>
                                    <p:cond delay="0"/>
                                  </p:stCondLst>
                                  <p:childTnLst>
                                    <p:set>
                                      <p:cBhvr>
                                        <p:cTn id="8" dur="1" fill="hold">
                                          <p:stCondLst>
                                            <p:cond delay="0"/>
                                          </p:stCondLst>
                                        </p:cTn>
                                        <p:tgtEl>
                                          <p:spTgt spid="60"/>
                                        </p:tgtEl>
                                        <p:attrNameLst>
                                          <p:attrName>style.visibility</p:attrName>
                                        </p:attrNameLst>
                                      </p:cBhvr>
                                      <p:to>
                                        <p:strVal val="visible"/>
                                      </p:to>
                                    </p:set>
                                    <p:animEffect transition="in" filter="wipe(left)">
                                      <p:cBhvr>
                                        <p:cTn id="9" dur="500"/>
                                        <p:tgtEl>
                                          <p:spTgt spid="60"/>
                                        </p:tgtEl>
                                      </p:cBhvr>
                                    </p:animEffect>
                                  </p:childTnLst>
                                </p:cTn>
                              </p:par>
                              <p:par>
                                <p:cTn id="10" presetID="32" presetClass="emph" presetSubtype="0" fill="hold" nodeType="withEffect">
                                  <p:stCondLst>
                                    <p:cond delay="0"/>
                                  </p:stCondLst>
                                  <p:childTnLst>
                                    <p:animRot by="120000">
                                      <p:cBhvr>
                                        <p:cTn id="11" dur="100" fill="hold">
                                          <p:stCondLst>
                                            <p:cond delay="0"/>
                                          </p:stCondLst>
                                        </p:cTn>
                                        <p:tgtEl>
                                          <p:spTgt spid="59"/>
                                        </p:tgtEl>
                                        <p:attrNameLst>
                                          <p:attrName>r</p:attrName>
                                        </p:attrNameLst>
                                      </p:cBhvr>
                                    </p:animRot>
                                    <p:animRot by="-240000">
                                      <p:cBhvr>
                                        <p:cTn id="12" dur="200" fill="hold">
                                          <p:stCondLst>
                                            <p:cond delay="200"/>
                                          </p:stCondLst>
                                        </p:cTn>
                                        <p:tgtEl>
                                          <p:spTgt spid="59"/>
                                        </p:tgtEl>
                                        <p:attrNameLst>
                                          <p:attrName>r</p:attrName>
                                        </p:attrNameLst>
                                      </p:cBhvr>
                                    </p:animRot>
                                    <p:animRot by="240000">
                                      <p:cBhvr>
                                        <p:cTn id="13" dur="200" fill="hold">
                                          <p:stCondLst>
                                            <p:cond delay="400"/>
                                          </p:stCondLst>
                                        </p:cTn>
                                        <p:tgtEl>
                                          <p:spTgt spid="59"/>
                                        </p:tgtEl>
                                        <p:attrNameLst>
                                          <p:attrName>r</p:attrName>
                                        </p:attrNameLst>
                                      </p:cBhvr>
                                    </p:animRot>
                                    <p:animRot by="-240000">
                                      <p:cBhvr>
                                        <p:cTn id="14" dur="200" fill="hold">
                                          <p:stCondLst>
                                            <p:cond delay="600"/>
                                          </p:stCondLst>
                                        </p:cTn>
                                        <p:tgtEl>
                                          <p:spTgt spid="59"/>
                                        </p:tgtEl>
                                        <p:attrNameLst>
                                          <p:attrName>r</p:attrName>
                                        </p:attrNameLst>
                                      </p:cBhvr>
                                    </p:animRot>
                                    <p:animRot by="120000">
                                      <p:cBhvr>
                                        <p:cTn id="15" dur="200" fill="hold">
                                          <p:stCondLst>
                                            <p:cond delay="800"/>
                                          </p:stCondLst>
                                        </p:cTn>
                                        <p:tgtEl>
                                          <p:spTgt spid="59"/>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0"/>
                                        </p:tgtEl>
                                      </p:cBhvr>
                                    </p:animEffect>
                                    <p:set>
                                      <p:cBhvr>
                                        <p:cTn id="20" dur="1" fill="hold">
                                          <p:stCondLst>
                                            <p:cond delay="499"/>
                                          </p:stCondLst>
                                        </p:cTn>
                                        <p:tgtEl>
                                          <p:spTgt spid="60"/>
                                        </p:tgtEl>
                                        <p:attrNameLst>
                                          <p:attrName>style.visibility</p:attrName>
                                        </p:attrNameLst>
                                      </p:cBhvr>
                                      <p:to>
                                        <p:strVal val="hidden"/>
                                      </p:to>
                                    </p:set>
                                  </p:childTnLst>
                                </p:cTn>
                              </p:par>
                              <p:par>
                                <p:cTn id="21" presetID="22" presetClass="entr" presetSubtype="8"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transition="in" filter="wipe(left)">
                                      <p:cBhvr>
                                        <p:cTn id="23" dur="500"/>
                                        <p:tgtEl>
                                          <p:spTgt spid="61"/>
                                        </p:tgtEl>
                                      </p:cBhvr>
                                    </p:animEffect>
                                  </p:childTnLst>
                                </p:cTn>
                              </p:par>
                            </p:childTnLst>
                          </p:cTn>
                        </p:par>
                        <p:par>
                          <p:cTn id="24" fill="hold">
                            <p:stCondLst>
                              <p:cond delay="500"/>
                            </p:stCondLst>
                            <p:childTnLst>
                              <p:par>
                                <p:cTn id="25" presetID="22" presetClass="entr" presetSubtype="8" fill="hold" nodeType="afterEffect">
                                  <p:stCondLst>
                                    <p:cond delay="0"/>
                                  </p:stCondLst>
                                  <p:childTnLst>
                                    <p:set>
                                      <p:cBhvr>
                                        <p:cTn id="26" dur="1" fill="hold">
                                          <p:stCondLst>
                                            <p:cond delay="0"/>
                                          </p:stCondLst>
                                        </p:cTn>
                                        <p:tgtEl>
                                          <p:spTgt spid="61">
                                            <p:txEl>
                                              <p:pRg st="0" end="0"/>
                                            </p:txEl>
                                          </p:spTgt>
                                        </p:tgtEl>
                                        <p:attrNameLst>
                                          <p:attrName>style.visibility</p:attrName>
                                        </p:attrNameLst>
                                      </p:cBhvr>
                                      <p:to>
                                        <p:strVal val="visible"/>
                                      </p:to>
                                    </p:set>
                                    <p:animEffect transition="in" filter="wipe(left)">
                                      <p:cBhvr>
                                        <p:cTn id="27" dur="500"/>
                                        <p:tgtEl>
                                          <p:spTgt spid="61">
                                            <p:txEl>
                                              <p:pRg st="0" end="0"/>
                                            </p:txEl>
                                          </p:spTgt>
                                        </p:tgtEl>
                                      </p:cBhvr>
                                    </p:animEffect>
                                  </p:childTnLst>
                                </p:cTn>
                              </p:par>
                              <p:par>
                                <p:cTn id="28" presetID="32" presetClass="emph" presetSubtype="0" fill="hold" nodeType="withEffect">
                                  <p:stCondLst>
                                    <p:cond delay="0"/>
                                  </p:stCondLst>
                                  <p:childTnLst>
                                    <p:animRot by="120000">
                                      <p:cBhvr>
                                        <p:cTn id="29" dur="100" fill="hold">
                                          <p:stCondLst>
                                            <p:cond delay="0"/>
                                          </p:stCondLst>
                                        </p:cTn>
                                        <p:tgtEl>
                                          <p:spTgt spid="59"/>
                                        </p:tgtEl>
                                        <p:attrNameLst>
                                          <p:attrName>r</p:attrName>
                                        </p:attrNameLst>
                                      </p:cBhvr>
                                    </p:animRot>
                                    <p:animRot by="-240000">
                                      <p:cBhvr>
                                        <p:cTn id="30" dur="200" fill="hold">
                                          <p:stCondLst>
                                            <p:cond delay="200"/>
                                          </p:stCondLst>
                                        </p:cTn>
                                        <p:tgtEl>
                                          <p:spTgt spid="59"/>
                                        </p:tgtEl>
                                        <p:attrNameLst>
                                          <p:attrName>r</p:attrName>
                                        </p:attrNameLst>
                                      </p:cBhvr>
                                    </p:animRot>
                                    <p:animRot by="240000">
                                      <p:cBhvr>
                                        <p:cTn id="31" dur="200" fill="hold">
                                          <p:stCondLst>
                                            <p:cond delay="400"/>
                                          </p:stCondLst>
                                        </p:cTn>
                                        <p:tgtEl>
                                          <p:spTgt spid="59"/>
                                        </p:tgtEl>
                                        <p:attrNameLst>
                                          <p:attrName>r</p:attrName>
                                        </p:attrNameLst>
                                      </p:cBhvr>
                                    </p:animRot>
                                    <p:animRot by="-240000">
                                      <p:cBhvr>
                                        <p:cTn id="32" dur="200" fill="hold">
                                          <p:stCondLst>
                                            <p:cond delay="600"/>
                                          </p:stCondLst>
                                        </p:cTn>
                                        <p:tgtEl>
                                          <p:spTgt spid="59"/>
                                        </p:tgtEl>
                                        <p:attrNameLst>
                                          <p:attrName>r</p:attrName>
                                        </p:attrNameLst>
                                      </p:cBhvr>
                                    </p:animRot>
                                    <p:animRot by="120000">
                                      <p:cBhvr>
                                        <p:cTn id="33" dur="200" fill="hold">
                                          <p:stCondLst>
                                            <p:cond delay="800"/>
                                          </p:stCondLst>
                                        </p:cTn>
                                        <p:tgtEl>
                                          <p:spTgt spid="59"/>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61">
                                            <p:txEl>
                                              <p:pRg st="1" end="1"/>
                                            </p:txEl>
                                          </p:spTgt>
                                        </p:tgtEl>
                                        <p:attrNameLst>
                                          <p:attrName>style.visibility</p:attrName>
                                        </p:attrNameLst>
                                      </p:cBhvr>
                                      <p:to>
                                        <p:strVal val="visible"/>
                                      </p:to>
                                    </p:set>
                                    <p:animEffect transition="in" filter="wipe(left)">
                                      <p:cBhvr>
                                        <p:cTn id="38" dur="500"/>
                                        <p:tgtEl>
                                          <p:spTgt spid="61">
                                            <p:txEl>
                                              <p:pRg st="1" end="1"/>
                                            </p:txEl>
                                          </p:spTgt>
                                        </p:tgtEl>
                                      </p:cBhvr>
                                    </p:animEffect>
                                  </p:childTnLst>
                                </p:cTn>
                              </p:par>
                            </p:childTnLst>
                          </p:cTn>
                        </p:par>
                        <p:par>
                          <p:cTn id="39" fill="hold">
                            <p:stCondLst>
                              <p:cond delay="500"/>
                            </p:stCondLst>
                            <p:childTnLst>
                              <p:par>
                                <p:cTn id="40" presetID="32" presetClass="emph" presetSubtype="0" fill="hold" nodeType="afterEffect">
                                  <p:stCondLst>
                                    <p:cond delay="0"/>
                                  </p:stCondLst>
                                  <p:childTnLst>
                                    <p:animRot by="120000">
                                      <p:cBhvr>
                                        <p:cTn id="41" dur="100" fill="hold">
                                          <p:stCondLst>
                                            <p:cond delay="0"/>
                                          </p:stCondLst>
                                        </p:cTn>
                                        <p:tgtEl>
                                          <p:spTgt spid="59"/>
                                        </p:tgtEl>
                                        <p:attrNameLst>
                                          <p:attrName>r</p:attrName>
                                        </p:attrNameLst>
                                      </p:cBhvr>
                                    </p:animRot>
                                    <p:animRot by="-240000">
                                      <p:cBhvr>
                                        <p:cTn id="42" dur="200" fill="hold">
                                          <p:stCondLst>
                                            <p:cond delay="200"/>
                                          </p:stCondLst>
                                        </p:cTn>
                                        <p:tgtEl>
                                          <p:spTgt spid="59"/>
                                        </p:tgtEl>
                                        <p:attrNameLst>
                                          <p:attrName>r</p:attrName>
                                        </p:attrNameLst>
                                      </p:cBhvr>
                                    </p:animRot>
                                    <p:animRot by="240000">
                                      <p:cBhvr>
                                        <p:cTn id="43" dur="200" fill="hold">
                                          <p:stCondLst>
                                            <p:cond delay="400"/>
                                          </p:stCondLst>
                                        </p:cTn>
                                        <p:tgtEl>
                                          <p:spTgt spid="59"/>
                                        </p:tgtEl>
                                        <p:attrNameLst>
                                          <p:attrName>r</p:attrName>
                                        </p:attrNameLst>
                                      </p:cBhvr>
                                    </p:animRot>
                                    <p:animRot by="-240000">
                                      <p:cBhvr>
                                        <p:cTn id="44" dur="200" fill="hold">
                                          <p:stCondLst>
                                            <p:cond delay="600"/>
                                          </p:stCondLst>
                                        </p:cTn>
                                        <p:tgtEl>
                                          <p:spTgt spid="59"/>
                                        </p:tgtEl>
                                        <p:attrNameLst>
                                          <p:attrName>r</p:attrName>
                                        </p:attrNameLst>
                                      </p:cBhvr>
                                    </p:animRot>
                                    <p:animRot by="120000">
                                      <p:cBhvr>
                                        <p:cTn id="45" dur="200" fill="hold">
                                          <p:stCondLst>
                                            <p:cond delay="800"/>
                                          </p:stCondLst>
                                        </p:cTn>
                                        <p:tgtEl>
                                          <p:spTgt spid="59"/>
                                        </p:tgtEl>
                                        <p:attrNameLst>
                                          <p:attrName>r</p:attrName>
                                        </p:attrNameLst>
                                      </p:cBhvr>
                                    </p:animRot>
                                  </p:childTnLst>
                                </p:cTn>
                              </p:par>
                            </p:childTnLst>
                          </p:cTn>
                        </p:par>
                      </p:childTnLst>
                    </p:cTn>
                  </p:par>
                  <p:par>
                    <p:cTn id="46" fill="hold">
                      <p:stCondLst>
                        <p:cond delay="indefinite"/>
                      </p:stCondLst>
                      <p:childTnLst>
                        <p:par>
                          <p:cTn id="47" fill="hold">
                            <p:stCondLst>
                              <p:cond delay="0"/>
                            </p:stCondLst>
                            <p:childTnLst>
                              <p:par>
                                <p:cTn id="48" presetID="35" presetClass="path" presetSubtype="0" accel="50000" decel="50000" fill="hold" nodeType="clickEffect">
                                  <p:stCondLst>
                                    <p:cond delay="0"/>
                                  </p:stCondLst>
                                  <p:childTnLst>
                                    <p:animMotion origin="layout" path="M -1.38889E-6 -1.48148E-6 L -0.17708 -1.48148E-6 " pathEditMode="relative" rAng="0" ptsTypes="AA">
                                      <p:cBhvr>
                                        <p:cTn id="49" dur="1300" fill="hold"/>
                                        <p:tgtEl>
                                          <p:spTgt spid="59"/>
                                        </p:tgtEl>
                                        <p:attrNameLst>
                                          <p:attrName>ppt_x</p:attrName>
                                          <p:attrName>ppt_y</p:attrName>
                                        </p:attrNameLst>
                                      </p:cBhvr>
                                      <p:rCtr x="-8854" y="0"/>
                                    </p:animMotion>
                                  </p:childTnLst>
                                </p:cTn>
                              </p:par>
                              <p:par>
                                <p:cTn id="50" presetID="1" presetClass="exit" presetSubtype="0" fill="hold" nodeType="withEffect">
                                  <p:stCondLst>
                                    <p:cond delay="0"/>
                                  </p:stCondLst>
                                  <p:childTnLst>
                                    <p:set>
                                      <p:cBhvr>
                                        <p:cTn id="51" dur="1" fill="hold">
                                          <p:stCondLst>
                                            <p:cond delay="0"/>
                                          </p:stCondLst>
                                        </p:cTn>
                                        <p:tgtEl>
                                          <p:spTgt spid="61">
                                            <p:txEl>
                                              <p:pRg st="1" end="1"/>
                                            </p:txEl>
                                          </p:spTgt>
                                        </p:tgtEl>
                                        <p:attrNameLst>
                                          <p:attrName>style.visibility</p:attrName>
                                        </p:attrNameLst>
                                      </p:cBhvr>
                                      <p:to>
                                        <p:strVal val="hidden"/>
                                      </p:to>
                                    </p:set>
                                  </p:childTnLst>
                                </p:cTn>
                              </p:par>
                              <p:par>
                                <p:cTn id="52" presetID="1" presetClass="exit" presetSubtype="0" fill="hold" nodeType="withEffect">
                                  <p:stCondLst>
                                    <p:cond delay="0"/>
                                  </p:stCondLst>
                                  <p:childTnLst>
                                    <p:set>
                                      <p:cBhvr>
                                        <p:cTn id="53" dur="1" fill="hold">
                                          <p:stCondLst>
                                            <p:cond delay="0"/>
                                          </p:stCondLst>
                                        </p:cTn>
                                        <p:tgtEl>
                                          <p:spTgt spid="61">
                                            <p:txEl>
                                              <p:pRg st="0" end="0"/>
                                            </p:txEl>
                                          </p:spTgt>
                                        </p:tgtEl>
                                        <p:attrNameLst>
                                          <p:attrName>style.visibility</p:attrName>
                                        </p:attrNameLst>
                                      </p:cBhvr>
                                      <p:to>
                                        <p:strVal val="hidden"/>
                                      </p:to>
                                    </p:set>
                                  </p:childTnLst>
                                </p:cTn>
                              </p:par>
                            </p:childTnLst>
                          </p:cTn>
                        </p:par>
                        <p:par>
                          <p:cTn id="54" fill="hold">
                            <p:stCondLst>
                              <p:cond delay="1300"/>
                            </p:stCondLst>
                            <p:childTnLst>
                              <p:par>
                                <p:cTn id="55" presetID="22" presetClass="entr" presetSubtype="8" fill="hold" nodeType="afterEffect">
                                  <p:stCondLst>
                                    <p:cond delay="0"/>
                                  </p:stCondLst>
                                  <p:childTnLst>
                                    <p:set>
                                      <p:cBhvr>
                                        <p:cTn id="56" dur="1" fill="hold">
                                          <p:stCondLst>
                                            <p:cond delay="0"/>
                                          </p:stCondLst>
                                        </p:cTn>
                                        <p:tgtEl>
                                          <p:spTgt spid="62">
                                            <p:txEl>
                                              <p:pRg st="0" end="0"/>
                                            </p:txEl>
                                          </p:spTgt>
                                        </p:tgtEl>
                                        <p:attrNameLst>
                                          <p:attrName>style.visibility</p:attrName>
                                        </p:attrNameLst>
                                      </p:cBhvr>
                                      <p:to>
                                        <p:strVal val="visible"/>
                                      </p:to>
                                    </p:set>
                                    <p:animEffect transition="in" filter="wipe(left)">
                                      <p:cBhvr>
                                        <p:cTn id="57" dur="500"/>
                                        <p:tgtEl>
                                          <p:spTgt spid="62">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62">
                                            <p:txEl>
                                              <p:pRg st="1" end="1"/>
                                            </p:txEl>
                                          </p:spTgt>
                                        </p:tgtEl>
                                        <p:attrNameLst>
                                          <p:attrName>style.visibility</p:attrName>
                                        </p:attrNameLst>
                                      </p:cBhvr>
                                      <p:to>
                                        <p:strVal val="visible"/>
                                      </p:to>
                                    </p:set>
                                    <p:animEffect transition="in" filter="wipe(left)">
                                      <p:cBhvr>
                                        <p:cTn id="62" dur="500"/>
                                        <p:tgtEl>
                                          <p:spTgt spid="62">
                                            <p:txEl>
                                              <p:pRg st="1" end="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xit" presetSubtype="2" fill="hold" grpId="1" nodeType="clickEffect">
                                  <p:stCondLst>
                                    <p:cond delay="0"/>
                                  </p:stCondLst>
                                  <p:childTnLst>
                                    <p:animEffect transition="out" filter="wipe(right)">
                                      <p:cBhvr>
                                        <p:cTn id="66" dur="500"/>
                                        <p:tgtEl>
                                          <p:spTgt spid="62">
                                            <p:txEl>
                                              <p:pRg st="0" end="0"/>
                                            </p:txEl>
                                          </p:spTgt>
                                        </p:tgtEl>
                                      </p:cBhvr>
                                    </p:animEffect>
                                    <p:set>
                                      <p:cBhvr>
                                        <p:cTn id="67" dur="1" fill="hold">
                                          <p:stCondLst>
                                            <p:cond delay="499"/>
                                          </p:stCondLst>
                                        </p:cTn>
                                        <p:tgtEl>
                                          <p:spTgt spid="62">
                                            <p:txEl>
                                              <p:pRg st="0" end="0"/>
                                            </p:txEl>
                                          </p:spTgt>
                                        </p:tgtEl>
                                        <p:attrNameLst>
                                          <p:attrName>style.visibility</p:attrName>
                                        </p:attrNameLst>
                                      </p:cBhvr>
                                      <p:to>
                                        <p:strVal val="hidden"/>
                                      </p:to>
                                    </p:set>
                                  </p:childTnLst>
                                </p:cTn>
                              </p:par>
                              <p:par>
                                <p:cTn id="68" presetID="22" presetClass="exit" presetSubtype="2" fill="hold" grpId="1" nodeType="withEffect">
                                  <p:stCondLst>
                                    <p:cond delay="0"/>
                                  </p:stCondLst>
                                  <p:childTnLst>
                                    <p:animEffect transition="out" filter="wipe(right)">
                                      <p:cBhvr>
                                        <p:cTn id="69" dur="500"/>
                                        <p:tgtEl>
                                          <p:spTgt spid="62">
                                            <p:txEl>
                                              <p:pRg st="1" end="1"/>
                                            </p:txEl>
                                          </p:spTgt>
                                        </p:tgtEl>
                                      </p:cBhvr>
                                    </p:animEffect>
                                    <p:set>
                                      <p:cBhvr>
                                        <p:cTn id="70" dur="1" fill="hold">
                                          <p:stCondLst>
                                            <p:cond delay="499"/>
                                          </p:stCondLst>
                                        </p:cTn>
                                        <p:tgtEl>
                                          <p:spTgt spid="62">
                                            <p:txEl>
                                              <p:pRg st="1" end="1"/>
                                            </p:txEl>
                                          </p:spTgt>
                                        </p:tgtEl>
                                        <p:attrNameLst>
                                          <p:attrName>style.visibility</p:attrName>
                                        </p:attrNameLst>
                                      </p:cBhvr>
                                      <p:to>
                                        <p:strVal val="hidden"/>
                                      </p:to>
                                    </p:set>
                                  </p:childTnLst>
                                </p:cTn>
                              </p:par>
                              <p:par>
                                <p:cTn id="71" presetID="26" presetClass="exit" presetSubtype="0" fill="hold" nodeType="withEffect">
                                  <p:stCondLst>
                                    <p:cond delay="0"/>
                                  </p:stCondLst>
                                  <p:childTnLst>
                                    <p:animEffect transition="out" filter="wipe(down)">
                                      <p:cBhvr>
                                        <p:cTn id="72" dur="180" accel="50000">
                                          <p:stCondLst>
                                            <p:cond delay="1820"/>
                                          </p:stCondLst>
                                        </p:cTn>
                                        <p:tgtEl>
                                          <p:spTgt spid="9"/>
                                        </p:tgtEl>
                                      </p:cBhvr>
                                    </p:animEffect>
                                    <p:anim calcmode="lin" valueType="num">
                                      <p:cBhvr>
                                        <p:cTn id="73" dur="1822" tmFilter="0,0; 0.14,0.31; 0.43,0.73; 0.71,0.91; 1.0,1.0">
                                          <p:stCondLst>
                                            <p:cond delay="0"/>
                                          </p:stCondLst>
                                        </p:cTn>
                                        <p:tgtEl>
                                          <p:spTgt spid="9"/>
                                        </p:tgtEl>
                                        <p:attrNameLst>
                                          <p:attrName>ppt_x</p:attrName>
                                        </p:attrNameLst>
                                      </p:cBhvr>
                                      <p:tavLst>
                                        <p:tav tm="0">
                                          <p:val>
                                            <p:strVal val="ppt_x"/>
                                          </p:val>
                                        </p:tav>
                                        <p:tav tm="100000">
                                          <p:val>
                                            <p:strVal val="#ppt_x+0.25"/>
                                          </p:val>
                                        </p:tav>
                                      </p:tavLst>
                                    </p:anim>
                                    <p:anim calcmode="lin" valueType="num">
                                      <p:cBhvr>
                                        <p:cTn id="74" dur="178">
                                          <p:stCondLst>
                                            <p:cond delay="1822"/>
                                          </p:stCondLst>
                                        </p:cTn>
                                        <p:tgtEl>
                                          <p:spTgt spid="9"/>
                                        </p:tgtEl>
                                        <p:attrNameLst>
                                          <p:attrName>ppt_x</p:attrName>
                                        </p:attrNameLst>
                                      </p:cBhvr>
                                      <p:tavLst>
                                        <p:tav tm="0">
                                          <p:val>
                                            <p:strVal val="ppt_x"/>
                                          </p:val>
                                        </p:tav>
                                        <p:tav tm="100000">
                                          <p:val>
                                            <p:strVal val="ppt_x"/>
                                          </p:val>
                                        </p:tav>
                                      </p:tavLst>
                                    </p:anim>
                                    <p:anim calcmode="lin" valueType="num">
                                      <p:cBhvr>
                                        <p:cTn id="75" dur="664" tmFilter="0.0,0.0;0.25,0.07;0.50,0.2;0.75,0.467;1.0,1.0">
                                          <p:stCondLst>
                                            <p:cond delay="0"/>
                                          </p:stCondLst>
                                        </p:cTn>
                                        <p:tgtEl>
                                          <p:spTgt spid="9"/>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76" dur="664" tmFilter="0, 0; 0.125,0.2665; 0.25,0.4; 0.375,0.465; 0.5,0.5;  0.625,0.535; 0.75,0.6; 0.875,0.7335; 1,1">
                                          <p:stCondLst>
                                            <p:cond delay="664"/>
                                          </p:stCondLst>
                                        </p:cTn>
                                        <p:tgtEl>
                                          <p:spTgt spid="9"/>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77" dur="332" tmFilter="0, 0; 0.125,0.2665; 0.25,0.4; 0.375,0.465; 0.5,0.5;  0.625,0.535; 0.75,0.6; 0.875,0.7335; 1,1">
                                          <p:stCondLst>
                                            <p:cond delay="1324"/>
                                          </p:stCondLst>
                                        </p:cTn>
                                        <p:tgtEl>
                                          <p:spTgt spid="9"/>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78" dur="164" tmFilter="0, 0; 0.125,0.2665; 0.25,0.4; 0.375,0.465; 0.5,0.5;  0.625,0.535; 0.75,0.6; 0.875,0.7335; 1,1">
                                          <p:stCondLst>
                                            <p:cond delay="1656"/>
                                          </p:stCondLst>
                                        </p:cTn>
                                        <p:tgtEl>
                                          <p:spTgt spid="9"/>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79" dur="180" accel="50000">
                                          <p:stCondLst>
                                            <p:cond delay="1820"/>
                                          </p:stCondLst>
                                        </p:cTn>
                                        <p:tgtEl>
                                          <p:spTgt spid="9"/>
                                        </p:tgtEl>
                                        <p:attrNameLst>
                                          <p:attrName>ppt_y</p:attrName>
                                        </p:attrNameLst>
                                      </p:cBhvr>
                                      <p:tavLst>
                                        <p:tav tm="0">
                                          <p:val>
                                            <p:strVal val="ppt_y"/>
                                          </p:val>
                                        </p:tav>
                                        <p:tav tm="100000">
                                          <p:val>
                                            <p:strVal val="ppt_y+ppt_h"/>
                                          </p:val>
                                        </p:tav>
                                      </p:tavLst>
                                    </p:anim>
                                    <p:animScale>
                                      <p:cBhvr>
                                        <p:cTn id="80" dur="26">
                                          <p:stCondLst>
                                            <p:cond delay="620"/>
                                          </p:stCondLst>
                                        </p:cTn>
                                        <p:tgtEl>
                                          <p:spTgt spid="9"/>
                                        </p:tgtEl>
                                      </p:cBhvr>
                                      <p:to x="100000" y="60000"/>
                                    </p:animScale>
                                    <p:animScale>
                                      <p:cBhvr>
                                        <p:cTn id="81" dur="166" decel="50000">
                                          <p:stCondLst>
                                            <p:cond delay="646"/>
                                          </p:stCondLst>
                                        </p:cTn>
                                        <p:tgtEl>
                                          <p:spTgt spid="9"/>
                                        </p:tgtEl>
                                      </p:cBhvr>
                                      <p:to x="100000" y="100000"/>
                                    </p:animScale>
                                    <p:animScale>
                                      <p:cBhvr>
                                        <p:cTn id="82" dur="26">
                                          <p:stCondLst>
                                            <p:cond delay="1312"/>
                                          </p:stCondLst>
                                        </p:cTn>
                                        <p:tgtEl>
                                          <p:spTgt spid="9"/>
                                        </p:tgtEl>
                                      </p:cBhvr>
                                      <p:to x="100000" y="80000"/>
                                    </p:animScale>
                                    <p:animScale>
                                      <p:cBhvr>
                                        <p:cTn id="83" dur="166" decel="50000">
                                          <p:stCondLst>
                                            <p:cond delay="1338"/>
                                          </p:stCondLst>
                                        </p:cTn>
                                        <p:tgtEl>
                                          <p:spTgt spid="9"/>
                                        </p:tgtEl>
                                      </p:cBhvr>
                                      <p:to x="100000" y="100000"/>
                                    </p:animScale>
                                    <p:animScale>
                                      <p:cBhvr>
                                        <p:cTn id="84" dur="26">
                                          <p:stCondLst>
                                            <p:cond delay="1642"/>
                                          </p:stCondLst>
                                        </p:cTn>
                                        <p:tgtEl>
                                          <p:spTgt spid="9"/>
                                        </p:tgtEl>
                                      </p:cBhvr>
                                      <p:to x="100000" y="90000"/>
                                    </p:animScale>
                                    <p:animScale>
                                      <p:cBhvr>
                                        <p:cTn id="85" dur="166" decel="50000">
                                          <p:stCondLst>
                                            <p:cond delay="1668"/>
                                          </p:stCondLst>
                                        </p:cTn>
                                        <p:tgtEl>
                                          <p:spTgt spid="9"/>
                                        </p:tgtEl>
                                      </p:cBhvr>
                                      <p:to x="100000" y="100000"/>
                                    </p:animScale>
                                    <p:animScale>
                                      <p:cBhvr>
                                        <p:cTn id="86" dur="26">
                                          <p:stCondLst>
                                            <p:cond delay="1808"/>
                                          </p:stCondLst>
                                        </p:cTn>
                                        <p:tgtEl>
                                          <p:spTgt spid="9"/>
                                        </p:tgtEl>
                                      </p:cBhvr>
                                      <p:to x="100000" y="95000"/>
                                    </p:animScale>
                                    <p:animScale>
                                      <p:cBhvr>
                                        <p:cTn id="87" dur="166" decel="50000">
                                          <p:stCondLst>
                                            <p:cond delay="1834"/>
                                          </p:stCondLst>
                                        </p:cTn>
                                        <p:tgtEl>
                                          <p:spTgt spid="9"/>
                                        </p:tgtEl>
                                      </p:cBhvr>
                                      <p:to x="100000" y="100000"/>
                                    </p:animScale>
                                    <p:set>
                                      <p:cBhvr>
                                        <p:cTn id="88" dur="1" fill="hold">
                                          <p:stCondLst>
                                            <p:cond delay="1999"/>
                                          </p:stCondLst>
                                        </p:cTn>
                                        <p:tgtEl>
                                          <p:spTgt spid="9"/>
                                        </p:tgtEl>
                                        <p:attrNameLst>
                                          <p:attrName>style.visibility</p:attrName>
                                        </p:attrNameLst>
                                      </p:cBhvr>
                                      <p:to>
                                        <p:strVal val="hidden"/>
                                      </p:to>
                                    </p:set>
                                  </p:childTnLst>
                                </p:cTn>
                              </p:par>
                              <p:par>
                                <p:cTn id="89" presetID="53" presetClass="exit" presetSubtype="32" fill="hold" nodeType="withEffect">
                                  <p:stCondLst>
                                    <p:cond delay="0"/>
                                  </p:stCondLst>
                                  <p:childTnLst>
                                    <p:anim calcmode="lin" valueType="num">
                                      <p:cBhvr>
                                        <p:cTn id="90" dur="500"/>
                                        <p:tgtEl>
                                          <p:spTgt spid="59"/>
                                        </p:tgtEl>
                                        <p:attrNameLst>
                                          <p:attrName>ppt_w</p:attrName>
                                        </p:attrNameLst>
                                      </p:cBhvr>
                                      <p:tavLst>
                                        <p:tav tm="0">
                                          <p:val>
                                            <p:strVal val="ppt_w"/>
                                          </p:val>
                                        </p:tav>
                                        <p:tav tm="100000">
                                          <p:val>
                                            <p:fltVal val="0"/>
                                          </p:val>
                                        </p:tav>
                                      </p:tavLst>
                                    </p:anim>
                                    <p:anim calcmode="lin" valueType="num">
                                      <p:cBhvr>
                                        <p:cTn id="91" dur="500"/>
                                        <p:tgtEl>
                                          <p:spTgt spid="59"/>
                                        </p:tgtEl>
                                        <p:attrNameLst>
                                          <p:attrName>ppt_h</p:attrName>
                                        </p:attrNameLst>
                                      </p:cBhvr>
                                      <p:tavLst>
                                        <p:tav tm="0">
                                          <p:val>
                                            <p:strVal val="ppt_h"/>
                                          </p:val>
                                        </p:tav>
                                        <p:tav tm="100000">
                                          <p:val>
                                            <p:fltVal val="0"/>
                                          </p:val>
                                        </p:tav>
                                      </p:tavLst>
                                    </p:anim>
                                    <p:animEffect transition="out" filter="fade">
                                      <p:cBhvr>
                                        <p:cTn id="92" dur="500"/>
                                        <p:tgtEl>
                                          <p:spTgt spid="59"/>
                                        </p:tgtEl>
                                      </p:cBhvr>
                                    </p:animEffect>
                                    <p:set>
                                      <p:cBhvr>
                                        <p:cTn id="93" dur="1" fill="hold">
                                          <p:stCondLst>
                                            <p:cond delay="499"/>
                                          </p:stCondLst>
                                        </p:cTn>
                                        <p:tgtEl>
                                          <p:spTgt spid="59"/>
                                        </p:tgtEl>
                                        <p:attrNameLst>
                                          <p:attrName>style.visibility</p:attrName>
                                        </p:attrNameLst>
                                      </p:cBhvr>
                                      <p:to>
                                        <p:strVal val="hidden"/>
                                      </p:to>
                                    </p:set>
                                  </p:childTnLst>
                                </p:cTn>
                              </p:par>
                            </p:childTnLst>
                          </p:cTn>
                        </p:par>
                        <p:par>
                          <p:cTn id="94" fill="hold">
                            <p:stCondLst>
                              <p:cond delay="2000"/>
                            </p:stCondLst>
                            <p:childTnLst>
                              <p:par>
                                <p:cTn id="95" presetID="53" presetClass="entr" presetSubtype="16" fill="hold" nodeType="after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p:cTn id="97" dur="500" fill="hold"/>
                                        <p:tgtEl>
                                          <p:spTgt spid="68"/>
                                        </p:tgtEl>
                                        <p:attrNameLst>
                                          <p:attrName>ppt_w</p:attrName>
                                        </p:attrNameLst>
                                      </p:cBhvr>
                                      <p:tavLst>
                                        <p:tav tm="0">
                                          <p:val>
                                            <p:fltVal val="0"/>
                                          </p:val>
                                        </p:tav>
                                        <p:tav tm="100000">
                                          <p:val>
                                            <p:strVal val="#ppt_w"/>
                                          </p:val>
                                        </p:tav>
                                      </p:tavLst>
                                    </p:anim>
                                    <p:anim calcmode="lin" valueType="num">
                                      <p:cBhvr>
                                        <p:cTn id="98" dur="500" fill="hold"/>
                                        <p:tgtEl>
                                          <p:spTgt spid="68"/>
                                        </p:tgtEl>
                                        <p:attrNameLst>
                                          <p:attrName>ppt_h</p:attrName>
                                        </p:attrNameLst>
                                      </p:cBhvr>
                                      <p:tavLst>
                                        <p:tav tm="0">
                                          <p:val>
                                            <p:fltVal val="0"/>
                                          </p:val>
                                        </p:tav>
                                        <p:tav tm="100000">
                                          <p:val>
                                            <p:strVal val="#ppt_h"/>
                                          </p:val>
                                        </p:tav>
                                      </p:tavLst>
                                    </p:anim>
                                    <p:animEffect transition="in" filter="fade">
                                      <p:cBhvr>
                                        <p:cTn id="99" dur="500"/>
                                        <p:tgtEl>
                                          <p:spTgt spid="68"/>
                                        </p:tgtEl>
                                      </p:cBhvr>
                                    </p:animEffect>
                                  </p:childTnLst>
                                </p:cTn>
                              </p:par>
                            </p:childTnLst>
                          </p:cTn>
                        </p:par>
                      </p:childTnLst>
                    </p:cTn>
                  </p:par>
                  <p:par>
                    <p:cTn id="100" fill="hold">
                      <p:stCondLst>
                        <p:cond delay="indefinite"/>
                      </p:stCondLst>
                      <p:childTnLst>
                        <p:par>
                          <p:cTn id="101" fill="hold">
                            <p:stCondLst>
                              <p:cond delay="0"/>
                            </p:stCondLst>
                            <p:childTnLst>
                              <p:par>
                                <p:cTn id="102" presetID="16" presetClass="entr" presetSubtype="37" fill="hold" grpId="0" nodeType="clickEffect">
                                  <p:stCondLst>
                                    <p:cond delay="0"/>
                                  </p:stCondLst>
                                  <p:childTnLst>
                                    <p:set>
                                      <p:cBhvr>
                                        <p:cTn id="103" dur="1" fill="hold">
                                          <p:stCondLst>
                                            <p:cond delay="0"/>
                                          </p:stCondLst>
                                        </p:cTn>
                                        <p:tgtEl>
                                          <p:spTgt spid="56"/>
                                        </p:tgtEl>
                                        <p:attrNameLst>
                                          <p:attrName>style.visibility</p:attrName>
                                        </p:attrNameLst>
                                      </p:cBhvr>
                                      <p:to>
                                        <p:strVal val="visible"/>
                                      </p:to>
                                    </p:set>
                                    <p:animEffect transition="in" filter="barn(outVertical)">
                                      <p:cBhvr>
                                        <p:cTn id="104"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60" grpId="0"/>
      <p:bldP spid="60" grpId="1"/>
      <p:bldP spid="61" grpId="0"/>
      <p:bldP spid="62" grpId="1"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Picture 60">
            <a:extLst>
              <a:ext uri="{FF2B5EF4-FFF2-40B4-BE49-F238E27FC236}">
                <a16:creationId xmlns:a16="http://schemas.microsoft.com/office/drawing/2014/main" id="{1FB3183E-86DB-4E8F-9D8D-1E6B1558ED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3997" y="3770549"/>
            <a:ext cx="4734178" cy="4710268"/>
          </a:xfrm>
          <a:prstGeom prst="rect">
            <a:avLst/>
          </a:prstGeom>
        </p:spPr>
      </p:pic>
      <p:sp>
        <p:nvSpPr>
          <p:cNvPr id="2" name="Title 1"/>
          <p:cNvSpPr>
            <a:spLocks noGrp="1"/>
          </p:cNvSpPr>
          <p:nvPr>
            <p:ph type="title"/>
          </p:nvPr>
        </p:nvSpPr>
        <p:spPr>
          <a:xfrm>
            <a:off x="457198" y="620688"/>
            <a:ext cx="8220075" cy="994306"/>
          </a:xfrm>
        </p:spPr>
        <p:txBody>
          <a:bodyPr/>
          <a:lstStyle/>
          <a:p>
            <a:pPr algn="ctr"/>
            <a:r>
              <a:rPr lang="en-GB" sz="3400" dirty="0"/>
              <a:t>We All Share the Same Rights</a:t>
            </a:r>
            <a:endParaRPr lang="en-GB" sz="3400" dirty="0">
              <a:latin typeface="Twinkl" pitchFamily="2" charset="0"/>
            </a:endParaRPr>
          </a:p>
        </p:txBody>
      </p:sp>
      <p:pic>
        <p:nvPicPr>
          <p:cNvPr id="4" name="Picture 3">
            <a:extLst>
              <a:ext uri="{FF2B5EF4-FFF2-40B4-BE49-F238E27FC236}">
                <a16:creationId xmlns:a16="http://schemas.microsoft.com/office/drawing/2014/main" id="{FBE3DDCE-9102-4FDB-9DF0-1A91BB9946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369" y="3429000"/>
            <a:ext cx="3307880" cy="3102006"/>
          </a:xfrm>
          <a:prstGeom prst="rect">
            <a:avLst/>
          </a:prstGeom>
        </p:spPr>
      </p:pic>
      <p:grpSp>
        <p:nvGrpSpPr>
          <p:cNvPr id="10" name="Group 9">
            <a:extLst>
              <a:ext uri="{FF2B5EF4-FFF2-40B4-BE49-F238E27FC236}">
                <a16:creationId xmlns:a16="http://schemas.microsoft.com/office/drawing/2014/main" id="{B1A83731-9213-4307-9A59-CF44802C4335}"/>
              </a:ext>
            </a:extLst>
          </p:cNvPr>
          <p:cNvGrpSpPr/>
          <p:nvPr/>
        </p:nvGrpSpPr>
        <p:grpSpPr>
          <a:xfrm>
            <a:off x="1953088" y="2054295"/>
            <a:ext cx="5282737" cy="2908022"/>
            <a:chOff x="1953088" y="1762958"/>
            <a:chExt cx="5282737" cy="2908022"/>
          </a:xfrm>
        </p:grpSpPr>
        <p:pic>
          <p:nvPicPr>
            <p:cNvPr id="6" name="Picture 5">
              <a:extLst>
                <a:ext uri="{FF2B5EF4-FFF2-40B4-BE49-F238E27FC236}">
                  <a16:creationId xmlns:a16="http://schemas.microsoft.com/office/drawing/2014/main" id="{A3EEFA30-FDB4-46A6-804F-1454172804D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268"/>
            <a:stretch/>
          </p:blipFill>
          <p:spPr>
            <a:xfrm>
              <a:off x="3123311" y="1762958"/>
              <a:ext cx="4112514" cy="2908022"/>
            </a:xfrm>
            <a:prstGeom prst="cloudCallout">
              <a:avLst>
                <a:gd name="adj1" fmla="val -79333"/>
                <a:gd name="adj2" fmla="val -4357"/>
              </a:avLst>
            </a:prstGeom>
          </p:spPr>
        </p:pic>
        <p:sp>
          <p:nvSpPr>
            <p:cNvPr id="7" name="Oval 6">
              <a:extLst>
                <a:ext uri="{FF2B5EF4-FFF2-40B4-BE49-F238E27FC236}">
                  <a16:creationId xmlns:a16="http://schemas.microsoft.com/office/drawing/2014/main" id="{41E57CD8-228F-4C92-AF24-8AAA2D413203}"/>
                </a:ext>
              </a:extLst>
            </p:cNvPr>
            <p:cNvSpPr/>
            <p:nvPr/>
          </p:nvSpPr>
          <p:spPr>
            <a:xfrm>
              <a:off x="2610034" y="2896340"/>
              <a:ext cx="479394" cy="479394"/>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a:extLst>
                <a:ext uri="{FF2B5EF4-FFF2-40B4-BE49-F238E27FC236}">
                  <a16:creationId xmlns:a16="http://schemas.microsoft.com/office/drawing/2014/main" id="{8211E18F-4BA2-431B-A92F-C77F33E5ACB6}"/>
                </a:ext>
              </a:extLst>
            </p:cNvPr>
            <p:cNvSpPr/>
            <p:nvPr/>
          </p:nvSpPr>
          <p:spPr>
            <a:xfrm>
              <a:off x="2238652" y="3136037"/>
              <a:ext cx="300362" cy="30036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2CA2C63-61E6-45D3-818A-499DF15EC2A9}"/>
                </a:ext>
              </a:extLst>
            </p:cNvPr>
            <p:cNvSpPr/>
            <p:nvPr/>
          </p:nvSpPr>
          <p:spPr>
            <a:xfrm>
              <a:off x="1953088" y="3293615"/>
              <a:ext cx="204187" cy="20418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TextBox 18">
            <a:extLst>
              <a:ext uri="{FF2B5EF4-FFF2-40B4-BE49-F238E27FC236}">
                <a16:creationId xmlns:a16="http://schemas.microsoft.com/office/drawing/2014/main" id="{E7E2917C-E47D-442C-933C-556A84248296}"/>
              </a:ext>
            </a:extLst>
          </p:cNvPr>
          <p:cNvSpPr txBox="1"/>
          <p:nvPr/>
        </p:nvSpPr>
        <p:spPr>
          <a:xfrm>
            <a:off x="4873841" y="5335485"/>
            <a:ext cx="1038688" cy="369332"/>
          </a:xfrm>
          <a:prstGeom prst="rect">
            <a:avLst/>
          </a:prstGeom>
          <a:noFill/>
        </p:spPr>
        <p:txBody>
          <a:bodyPr wrap="square" rtlCol="0">
            <a:spAutoFit/>
          </a:bodyPr>
          <a:lstStyle/>
          <a:p>
            <a:r>
              <a:rPr lang="en-GB" dirty="0"/>
              <a:t>be safe;</a:t>
            </a:r>
          </a:p>
        </p:txBody>
      </p:sp>
      <p:sp>
        <p:nvSpPr>
          <p:cNvPr id="22" name="TextBox 21">
            <a:extLst>
              <a:ext uri="{FF2B5EF4-FFF2-40B4-BE49-F238E27FC236}">
                <a16:creationId xmlns:a16="http://schemas.microsoft.com/office/drawing/2014/main" id="{0CFF79FB-3AD9-46D4-87F7-2627B5BBCD29}"/>
              </a:ext>
            </a:extLst>
          </p:cNvPr>
          <p:cNvSpPr txBox="1"/>
          <p:nvPr/>
        </p:nvSpPr>
        <p:spPr>
          <a:xfrm>
            <a:off x="4395927" y="5310332"/>
            <a:ext cx="1879538" cy="369332"/>
          </a:xfrm>
          <a:prstGeom prst="rect">
            <a:avLst/>
          </a:prstGeom>
          <a:noFill/>
        </p:spPr>
        <p:txBody>
          <a:bodyPr wrap="square" rtlCol="0">
            <a:spAutoFit/>
          </a:bodyPr>
          <a:lstStyle/>
          <a:p>
            <a:r>
              <a:rPr lang="en-GB" dirty="0"/>
              <a:t>be treated fairly;</a:t>
            </a:r>
          </a:p>
        </p:txBody>
      </p:sp>
      <p:sp>
        <p:nvSpPr>
          <p:cNvPr id="23" name="TextBox 22">
            <a:extLst>
              <a:ext uri="{FF2B5EF4-FFF2-40B4-BE49-F238E27FC236}">
                <a16:creationId xmlns:a16="http://schemas.microsoft.com/office/drawing/2014/main" id="{6D1ACA83-27C1-4AAF-B036-5A6FD197FCC1}"/>
              </a:ext>
            </a:extLst>
          </p:cNvPr>
          <p:cNvSpPr txBox="1"/>
          <p:nvPr/>
        </p:nvSpPr>
        <p:spPr>
          <a:xfrm>
            <a:off x="4157709" y="5187524"/>
            <a:ext cx="2482787" cy="646331"/>
          </a:xfrm>
          <a:prstGeom prst="rect">
            <a:avLst/>
          </a:prstGeom>
          <a:noFill/>
        </p:spPr>
        <p:txBody>
          <a:bodyPr wrap="square" rtlCol="0">
            <a:spAutoFit/>
          </a:bodyPr>
          <a:lstStyle/>
          <a:p>
            <a:r>
              <a:rPr lang="en-GB" dirty="0"/>
              <a:t>be treated with kindness and respect;</a:t>
            </a:r>
          </a:p>
        </p:txBody>
      </p:sp>
      <p:sp>
        <p:nvSpPr>
          <p:cNvPr id="25" name="TextBox 24">
            <a:extLst>
              <a:ext uri="{FF2B5EF4-FFF2-40B4-BE49-F238E27FC236}">
                <a16:creationId xmlns:a16="http://schemas.microsoft.com/office/drawing/2014/main" id="{60172F15-50B7-4CEC-AA55-0B4A43FA0E64}"/>
              </a:ext>
            </a:extLst>
          </p:cNvPr>
          <p:cNvSpPr txBox="1"/>
          <p:nvPr/>
        </p:nvSpPr>
        <p:spPr>
          <a:xfrm>
            <a:off x="4647461" y="5304413"/>
            <a:ext cx="1380477" cy="369332"/>
          </a:xfrm>
          <a:prstGeom prst="rect">
            <a:avLst/>
          </a:prstGeom>
          <a:noFill/>
        </p:spPr>
        <p:txBody>
          <a:bodyPr wrap="square" rtlCol="0">
            <a:spAutoFit/>
          </a:bodyPr>
          <a:lstStyle/>
          <a:p>
            <a:r>
              <a:rPr lang="en-GB" dirty="0"/>
              <a:t>feel valued; </a:t>
            </a:r>
          </a:p>
        </p:txBody>
      </p:sp>
      <p:sp>
        <p:nvSpPr>
          <p:cNvPr id="26" name="TextBox 25">
            <a:extLst>
              <a:ext uri="{FF2B5EF4-FFF2-40B4-BE49-F238E27FC236}">
                <a16:creationId xmlns:a16="http://schemas.microsoft.com/office/drawing/2014/main" id="{071CC629-CDD9-4C0D-86D5-5D44192558E4}"/>
              </a:ext>
            </a:extLst>
          </p:cNvPr>
          <p:cNvSpPr txBox="1"/>
          <p:nvPr/>
        </p:nvSpPr>
        <p:spPr>
          <a:xfrm>
            <a:off x="4151792" y="5172728"/>
            <a:ext cx="2320030" cy="646331"/>
          </a:xfrm>
          <a:prstGeom prst="rect">
            <a:avLst/>
          </a:prstGeom>
          <a:noFill/>
        </p:spPr>
        <p:txBody>
          <a:bodyPr wrap="square" rtlCol="0">
            <a:spAutoFit/>
          </a:bodyPr>
          <a:lstStyle/>
          <a:p>
            <a:r>
              <a:rPr lang="en-GB" dirty="0"/>
              <a:t>leave their country if they are not safe;</a:t>
            </a:r>
          </a:p>
        </p:txBody>
      </p:sp>
      <p:sp>
        <p:nvSpPr>
          <p:cNvPr id="27" name="TextBox 26">
            <a:extLst>
              <a:ext uri="{FF2B5EF4-FFF2-40B4-BE49-F238E27FC236}">
                <a16:creationId xmlns:a16="http://schemas.microsoft.com/office/drawing/2014/main" id="{7782E018-0BAE-43DA-82D1-E11C2D79DE54}"/>
              </a:ext>
            </a:extLst>
          </p:cNvPr>
          <p:cNvSpPr txBox="1"/>
          <p:nvPr/>
        </p:nvSpPr>
        <p:spPr>
          <a:xfrm>
            <a:off x="4169289" y="5177999"/>
            <a:ext cx="2682534" cy="646331"/>
          </a:xfrm>
          <a:prstGeom prst="rect">
            <a:avLst/>
          </a:prstGeom>
          <a:noFill/>
        </p:spPr>
        <p:txBody>
          <a:bodyPr wrap="square" rtlCol="0">
            <a:spAutoFit/>
          </a:bodyPr>
          <a:lstStyle/>
          <a:p>
            <a:r>
              <a:rPr lang="en-GB" dirty="0"/>
              <a:t>be who they want</a:t>
            </a:r>
            <a:br>
              <a:rPr lang="en-GB" dirty="0"/>
            </a:br>
            <a:r>
              <a:rPr lang="en-GB" dirty="0"/>
              <a:t>to be. </a:t>
            </a:r>
          </a:p>
        </p:txBody>
      </p:sp>
      <p:sp>
        <p:nvSpPr>
          <p:cNvPr id="24" name="TextBox 23">
            <a:extLst>
              <a:ext uri="{FF2B5EF4-FFF2-40B4-BE49-F238E27FC236}">
                <a16:creationId xmlns:a16="http://schemas.microsoft.com/office/drawing/2014/main" id="{F5232A15-B0CB-40A1-8963-A5681BDEF770}"/>
              </a:ext>
            </a:extLst>
          </p:cNvPr>
          <p:cNvSpPr txBox="1"/>
          <p:nvPr/>
        </p:nvSpPr>
        <p:spPr>
          <a:xfrm>
            <a:off x="755650" y="1642369"/>
            <a:ext cx="6905779" cy="923330"/>
          </a:xfrm>
          <a:prstGeom prst="rect">
            <a:avLst/>
          </a:prstGeom>
          <a:noFill/>
        </p:spPr>
        <p:txBody>
          <a:bodyPr wrap="square" rtlCol="0">
            <a:spAutoFit/>
          </a:bodyPr>
          <a:lstStyle/>
          <a:p>
            <a:r>
              <a:rPr lang="en-GB" dirty="0"/>
              <a:t>There are lots of rights that all people share.</a:t>
            </a:r>
          </a:p>
          <a:p>
            <a:r>
              <a:rPr lang="en-GB" dirty="0"/>
              <a:t>All people have the right to:</a:t>
            </a:r>
          </a:p>
          <a:p>
            <a:endParaRPr lang="en-GB" dirty="0"/>
          </a:p>
        </p:txBody>
      </p:sp>
      <p:grpSp>
        <p:nvGrpSpPr>
          <p:cNvPr id="36" name="Group 35">
            <a:extLst>
              <a:ext uri="{FF2B5EF4-FFF2-40B4-BE49-F238E27FC236}">
                <a16:creationId xmlns:a16="http://schemas.microsoft.com/office/drawing/2014/main" id="{BADE2793-C23B-409D-B5D7-5C22B9DBE44A}"/>
              </a:ext>
            </a:extLst>
          </p:cNvPr>
          <p:cNvGrpSpPr/>
          <p:nvPr/>
        </p:nvGrpSpPr>
        <p:grpSpPr>
          <a:xfrm>
            <a:off x="2952060" y="1992795"/>
            <a:ext cx="4283765" cy="2872409"/>
            <a:chOff x="2673764" y="124239"/>
            <a:chExt cx="4283765" cy="2872409"/>
          </a:xfrm>
        </p:grpSpPr>
        <p:sp>
          <p:nvSpPr>
            <p:cNvPr id="35" name="Thought Bubble: Cloud 34">
              <a:extLst>
                <a:ext uri="{FF2B5EF4-FFF2-40B4-BE49-F238E27FC236}">
                  <a16:creationId xmlns:a16="http://schemas.microsoft.com/office/drawing/2014/main" id="{90030A00-01E2-4115-B245-FC4EF2C5A304}"/>
                </a:ext>
              </a:extLst>
            </p:cNvPr>
            <p:cNvSpPr/>
            <p:nvPr/>
          </p:nvSpPr>
          <p:spPr>
            <a:xfrm>
              <a:off x="2673764" y="124239"/>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2D8986E9-30D8-4DA3-B2D8-AF2EDC12C8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25259" y="898173"/>
              <a:ext cx="3502838" cy="1337925"/>
            </a:xfrm>
            <a:prstGeom prst="rect">
              <a:avLst/>
            </a:prstGeom>
          </p:spPr>
        </p:pic>
      </p:grpSp>
      <p:grpSp>
        <p:nvGrpSpPr>
          <p:cNvPr id="39" name="Group 38">
            <a:extLst>
              <a:ext uri="{FF2B5EF4-FFF2-40B4-BE49-F238E27FC236}">
                <a16:creationId xmlns:a16="http://schemas.microsoft.com/office/drawing/2014/main" id="{750D466F-08BF-4FDC-BE6D-BAC375878962}"/>
              </a:ext>
            </a:extLst>
          </p:cNvPr>
          <p:cNvGrpSpPr/>
          <p:nvPr/>
        </p:nvGrpSpPr>
        <p:grpSpPr>
          <a:xfrm>
            <a:off x="3031573" y="1992795"/>
            <a:ext cx="4283765" cy="2872409"/>
            <a:chOff x="2587625" y="-180562"/>
            <a:chExt cx="4283765" cy="2872409"/>
          </a:xfrm>
        </p:grpSpPr>
        <p:sp>
          <p:nvSpPr>
            <p:cNvPr id="41" name="Thought Bubble: Cloud 40">
              <a:extLst>
                <a:ext uri="{FF2B5EF4-FFF2-40B4-BE49-F238E27FC236}">
                  <a16:creationId xmlns:a16="http://schemas.microsoft.com/office/drawing/2014/main" id="{E00A0A7B-500F-4383-8249-CA8FA2BBFE11}"/>
                </a:ext>
              </a:extLst>
            </p:cNvPr>
            <p:cNvSpPr/>
            <p:nvPr/>
          </p:nvSpPr>
          <p:spPr>
            <a:xfrm>
              <a:off x="2587625" y="-180562"/>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a:extLst>
                <a:ext uri="{FF2B5EF4-FFF2-40B4-BE49-F238E27FC236}">
                  <a16:creationId xmlns:a16="http://schemas.microsoft.com/office/drawing/2014/main" id="{3BA05B7B-4881-4891-9039-4DAD1914B5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2032" y="137956"/>
              <a:ext cx="1690296" cy="2118228"/>
            </a:xfrm>
            <a:prstGeom prst="rect">
              <a:avLst/>
            </a:prstGeom>
          </p:spPr>
        </p:pic>
      </p:grpSp>
      <p:grpSp>
        <p:nvGrpSpPr>
          <p:cNvPr id="45" name="Group 44">
            <a:extLst>
              <a:ext uri="{FF2B5EF4-FFF2-40B4-BE49-F238E27FC236}">
                <a16:creationId xmlns:a16="http://schemas.microsoft.com/office/drawing/2014/main" id="{63C58CAE-6D4C-40A7-92FB-A6FA128F7178}"/>
              </a:ext>
            </a:extLst>
          </p:cNvPr>
          <p:cNvGrpSpPr/>
          <p:nvPr/>
        </p:nvGrpSpPr>
        <p:grpSpPr>
          <a:xfrm>
            <a:off x="2952060" y="2133600"/>
            <a:ext cx="4283765" cy="2872409"/>
            <a:chOff x="0" y="256759"/>
            <a:chExt cx="4283765" cy="2872409"/>
          </a:xfrm>
        </p:grpSpPr>
        <p:sp>
          <p:nvSpPr>
            <p:cNvPr id="47" name="Thought Bubble: Cloud 46">
              <a:extLst>
                <a:ext uri="{FF2B5EF4-FFF2-40B4-BE49-F238E27FC236}">
                  <a16:creationId xmlns:a16="http://schemas.microsoft.com/office/drawing/2014/main" id="{F7D22A53-16DF-41C3-92DB-B5E699014C1A}"/>
                </a:ext>
              </a:extLst>
            </p:cNvPr>
            <p:cNvSpPr/>
            <p:nvPr/>
          </p:nvSpPr>
          <p:spPr>
            <a:xfrm>
              <a:off x="0" y="256759"/>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extLst>
                <a:ext uri="{FF2B5EF4-FFF2-40B4-BE49-F238E27FC236}">
                  <a16:creationId xmlns:a16="http://schemas.microsoft.com/office/drawing/2014/main" id="{1D892A94-6C67-4E02-B707-D762876EEC9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87466" y="549275"/>
              <a:ext cx="1179672" cy="2309191"/>
            </a:xfrm>
            <a:prstGeom prst="rect">
              <a:avLst/>
            </a:prstGeom>
          </p:spPr>
        </p:pic>
      </p:grpSp>
      <p:grpSp>
        <p:nvGrpSpPr>
          <p:cNvPr id="51" name="Group 50">
            <a:extLst>
              <a:ext uri="{FF2B5EF4-FFF2-40B4-BE49-F238E27FC236}">
                <a16:creationId xmlns:a16="http://schemas.microsoft.com/office/drawing/2014/main" id="{84D3C045-93AE-4018-9A4C-443FB4023ADE}"/>
              </a:ext>
            </a:extLst>
          </p:cNvPr>
          <p:cNvGrpSpPr/>
          <p:nvPr/>
        </p:nvGrpSpPr>
        <p:grpSpPr>
          <a:xfrm>
            <a:off x="2952060" y="1992795"/>
            <a:ext cx="4283765" cy="2872409"/>
            <a:chOff x="-314601" y="556591"/>
            <a:chExt cx="4283765" cy="2872409"/>
          </a:xfrm>
        </p:grpSpPr>
        <p:sp>
          <p:nvSpPr>
            <p:cNvPr id="53" name="Thought Bubble: Cloud 52">
              <a:extLst>
                <a:ext uri="{FF2B5EF4-FFF2-40B4-BE49-F238E27FC236}">
                  <a16:creationId xmlns:a16="http://schemas.microsoft.com/office/drawing/2014/main" id="{62A23B98-618F-429B-9DAA-1CB859B0705A}"/>
                </a:ext>
              </a:extLst>
            </p:cNvPr>
            <p:cNvSpPr/>
            <p:nvPr/>
          </p:nvSpPr>
          <p:spPr>
            <a:xfrm>
              <a:off x="-314601" y="556591"/>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a:extLst>
                <a:ext uri="{FF2B5EF4-FFF2-40B4-BE49-F238E27FC236}">
                  <a16:creationId xmlns:a16="http://schemas.microsoft.com/office/drawing/2014/main" id="{E2F28CDC-D358-400A-B54D-4C5E83B5F75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61229" y="805069"/>
              <a:ext cx="1270865" cy="2428623"/>
            </a:xfrm>
            <a:prstGeom prst="rect">
              <a:avLst/>
            </a:prstGeom>
          </p:spPr>
        </p:pic>
      </p:grpSp>
      <p:grpSp>
        <p:nvGrpSpPr>
          <p:cNvPr id="58" name="Group 57">
            <a:extLst>
              <a:ext uri="{FF2B5EF4-FFF2-40B4-BE49-F238E27FC236}">
                <a16:creationId xmlns:a16="http://schemas.microsoft.com/office/drawing/2014/main" id="{8C70CE31-F249-49D3-B36B-5A419013017F}"/>
              </a:ext>
            </a:extLst>
          </p:cNvPr>
          <p:cNvGrpSpPr/>
          <p:nvPr/>
        </p:nvGrpSpPr>
        <p:grpSpPr>
          <a:xfrm>
            <a:off x="2941983" y="1962759"/>
            <a:ext cx="4373355" cy="2932482"/>
            <a:chOff x="-314601" y="556591"/>
            <a:chExt cx="4283765" cy="2872409"/>
          </a:xfrm>
        </p:grpSpPr>
        <p:sp>
          <p:nvSpPr>
            <p:cNvPr id="59" name="Thought Bubble: Cloud 58">
              <a:extLst>
                <a:ext uri="{FF2B5EF4-FFF2-40B4-BE49-F238E27FC236}">
                  <a16:creationId xmlns:a16="http://schemas.microsoft.com/office/drawing/2014/main" id="{2391C56A-B3F9-4FF5-AF8A-902FBD43EEB9}"/>
                </a:ext>
              </a:extLst>
            </p:cNvPr>
            <p:cNvSpPr/>
            <p:nvPr/>
          </p:nvSpPr>
          <p:spPr>
            <a:xfrm>
              <a:off x="-314601" y="556591"/>
              <a:ext cx="4283765" cy="2872409"/>
            </a:xfrm>
            <a:prstGeom prst="cloudCallout">
              <a:avLst>
                <a:gd name="adj1" fmla="val -75125"/>
                <a:gd name="adj2" fmla="val 1163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0" name="Picture 59">
              <a:extLst>
                <a:ext uri="{FF2B5EF4-FFF2-40B4-BE49-F238E27FC236}">
                  <a16:creationId xmlns:a16="http://schemas.microsoft.com/office/drawing/2014/main" id="{1907BACF-9461-4F91-8AEB-027FAB61506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4852" y="1155754"/>
              <a:ext cx="3153783" cy="1828356"/>
            </a:xfrm>
            <a:prstGeom prst="rect">
              <a:avLst/>
            </a:prstGeom>
          </p:spPr>
        </p:pic>
      </p:grpSp>
      <p:pic>
        <p:nvPicPr>
          <p:cNvPr id="32" name="Pairs">
            <a:extLst>
              <a:ext uri="{FF2B5EF4-FFF2-40B4-BE49-F238E27FC236}">
                <a16:creationId xmlns:a16="http://schemas.microsoft.com/office/drawing/2014/main" id="{ACDB0156-5886-4A81-8BE7-839F39513C9E}"/>
              </a:ext>
            </a:extLst>
          </p:cNvPr>
          <p:cNvPicPr>
            <a:picLocks noChangeAspect="1"/>
          </p:cNvPicPr>
          <p:nvPr/>
        </p:nvPicPr>
        <p:blipFill>
          <a:blip r:embed="rId10"/>
          <a:stretch>
            <a:fillRect/>
          </a:stretch>
        </p:blipFill>
        <p:spPr>
          <a:xfrm>
            <a:off x="7552874" y="511983"/>
            <a:ext cx="863998" cy="863998"/>
          </a:xfrm>
          <a:prstGeom prst="rect">
            <a:avLst/>
          </a:prstGeom>
          <a:noFill/>
          <a:ln>
            <a:noFill/>
          </a:ln>
        </p:spPr>
      </p:pic>
    </p:spTree>
    <p:extLst>
      <p:ext uri="{BB962C8B-B14F-4D97-AF65-F5344CB8AC3E}">
        <p14:creationId xmlns:p14="http://schemas.microsoft.com/office/powerpoint/2010/main" val="386687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600"/>
                                        <p:tgtEl>
                                          <p:spTgt spid="61"/>
                                        </p:tgtEl>
                                      </p:cBhvr>
                                    </p:animEffect>
                                    <p:anim calcmode="lin" valueType="num">
                                      <p:cBhvr>
                                        <p:cTn id="8" dur="600" fill="hold"/>
                                        <p:tgtEl>
                                          <p:spTgt spid="61"/>
                                        </p:tgtEl>
                                        <p:attrNameLst>
                                          <p:attrName>ppt_x</p:attrName>
                                        </p:attrNameLst>
                                      </p:cBhvr>
                                      <p:tavLst>
                                        <p:tav tm="0">
                                          <p:val>
                                            <p:strVal val="#ppt_x"/>
                                          </p:val>
                                        </p:tav>
                                        <p:tav tm="100000">
                                          <p:val>
                                            <p:strVal val="#ppt_x"/>
                                          </p:val>
                                        </p:tav>
                                      </p:tavLst>
                                    </p:anim>
                                    <p:anim calcmode="lin" valueType="num">
                                      <p:cBhvr>
                                        <p:cTn id="9" dur="540" decel="100000" fill="hold"/>
                                        <p:tgtEl>
                                          <p:spTgt spid="61"/>
                                        </p:tgtEl>
                                        <p:attrNameLst>
                                          <p:attrName>ppt_y</p:attrName>
                                        </p:attrNameLst>
                                      </p:cBhvr>
                                      <p:tavLst>
                                        <p:tav tm="0">
                                          <p:val>
                                            <p:strVal val="#ppt_y+1"/>
                                          </p:val>
                                        </p:tav>
                                        <p:tav tm="100000">
                                          <p:val>
                                            <p:strVal val="#ppt_y-.03"/>
                                          </p:val>
                                        </p:tav>
                                      </p:tavLst>
                                    </p:anim>
                                    <p:anim calcmode="lin" valueType="num">
                                      <p:cBhvr>
                                        <p:cTn id="10" dur="60" accel="100000" fill="hold">
                                          <p:stCondLst>
                                            <p:cond delay="54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42"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xit" presetSubtype="32" fill="hold" nodeType="clickEffect">
                                  <p:stCondLst>
                                    <p:cond delay="0"/>
                                  </p:stCondLst>
                                  <p:childTnLst>
                                    <p:anim calcmode="lin" valueType="num">
                                      <p:cBhvr>
                                        <p:cTn id="24" dur="500"/>
                                        <p:tgtEl>
                                          <p:spTgt spid="10"/>
                                        </p:tgtEl>
                                        <p:attrNameLst>
                                          <p:attrName>ppt_w</p:attrName>
                                        </p:attrNameLst>
                                      </p:cBhvr>
                                      <p:tavLst>
                                        <p:tav tm="0">
                                          <p:val>
                                            <p:strVal val="ppt_w"/>
                                          </p:val>
                                        </p:tav>
                                        <p:tav tm="100000">
                                          <p:val>
                                            <p:fltVal val="0"/>
                                          </p:val>
                                        </p:tav>
                                      </p:tavLst>
                                    </p:anim>
                                    <p:anim calcmode="lin" valueType="num">
                                      <p:cBhvr>
                                        <p:cTn id="25" dur="500"/>
                                        <p:tgtEl>
                                          <p:spTgt spid="10"/>
                                        </p:tgtEl>
                                        <p:attrNameLst>
                                          <p:attrName>ppt_h</p:attrName>
                                        </p:attrNameLst>
                                      </p:cBhvr>
                                      <p:tavLst>
                                        <p:tav tm="0">
                                          <p:val>
                                            <p:strVal val="ppt_h"/>
                                          </p:val>
                                        </p:tav>
                                        <p:tav tm="100000">
                                          <p:val>
                                            <p:fltVal val="0"/>
                                          </p:val>
                                        </p:tav>
                                      </p:tavLst>
                                    </p:anim>
                                    <p:animEffect transition="out" filter="fade">
                                      <p:cBhvr>
                                        <p:cTn id="26" dur="500"/>
                                        <p:tgtEl>
                                          <p:spTgt spid="10"/>
                                        </p:tgtEl>
                                      </p:cBhvr>
                                    </p:animEffect>
                                    <p:set>
                                      <p:cBhvr>
                                        <p:cTn id="27" dur="1" fill="hold">
                                          <p:stCondLst>
                                            <p:cond delay="499"/>
                                          </p:stCondLst>
                                        </p:cTn>
                                        <p:tgtEl>
                                          <p:spTgt spid="10"/>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19"/>
                                        </p:tgtEl>
                                      </p:cBhvr>
                                    </p:animEffect>
                                    <p:set>
                                      <p:cBhvr>
                                        <p:cTn id="30" dur="1" fill="hold">
                                          <p:stCondLst>
                                            <p:cond delay="499"/>
                                          </p:stCondLst>
                                        </p:cTn>
                                        <p:tgtEl>
                                          <p:spTgt spid="19"/>
                                        </p:tgtEl>
                                        <p:attrNameLst>
                                          <p:attrName>style.visibility</p:attrName>
                                        </p:attrNameLst>
                                      </p:cBhvr>
                                      <p:to>
                                        <p:strVal val="hidden"/>
                                      </p:to>
                                    </p:se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42" presetClass="entr" presetSubtype="0" fill="hold"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1000"/>
                                        <p:tgtEl>
                                          <p:spTgt spid="36"/>
                                        </p:tgtEl>
                                      </p:cBhvr>
                                    </p:animEffect>
                                    <p:anim calcmode="lin" valueType="num">
                                      <p:cBhvr>
                                        <p:cTn id="37" dur="1000" fill="hold"/>
                                        <p:tgtEl>
                                          <p:spTgt spid="36"/>
                                        </p:tgtEl>
                                        <p:attrNameLst>
                                          <p:attrName>ppt_x</p:attrName>
                                        </p:attrNameLst>
                                      </p:cBhvr>
                                      <p:tavLst>
                                        <p:tav tm="0">
                                          <p:val>
                                            <p:strVal val="#ppt_x"/>
                                          </p:val>
                                        </p:tav>
                                        <p:tav tm="100000">
                                          <p:val>
                                            <p:strVal val="#ppt_x"/>
                                          </p:val>
                                        </p:tav>
                                      </p:tavLst>
                                    </p:anim>
                                    <p:anim calcmode="lin" valueType="num">
                                      <p:cBhvr>
                                        <p:cTn id="38"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36"/>
                                        </p:tgtEl>
                                      </p:cBhvr>
                                    </p:animEffect>
                                    <p:set>
                                      <p:cBhvr>
                                        <p:cTn id="43" dur="1" fill="hold">
                                          <p:stCondLst>
                                            <p:cond delay="499"/>
                                          </p:stCondLst>
                                        </p:cTn>
                                        <p:tgtEl>
                                          <p:spTgt spid="36"/>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22"/>
                                        </p:tgtEl>
                                      </p:cBhvr>
                                    </p:animEffect>
                                    <p:set>
                                      <p:cBhvr>
                                        <p:cTn id="46" dur="1" fill="hold">
                                          <p:stCondLst>
                                            <p:cond delay="499"/>
                                          </p:stCondLst>
                                        </p:cTn>
                                        <p:tgtEl>
                                          <p:spTgt spid="22"/>
                                        </p:tgtEl>
                                        <p:attrNameLst>
                                          <p:attrName>style.visibility</p:attrName>
                                        </p:attrNameLst>
                                      </p:cBhvr>
                                      <p:to>
                                        <p:strVal val="hidden"/>
                                      </p:to>
                                    </p:set>
                                  </p:childTnLst>
                                </p:cTn>
                              </p:par>
                              <p:par>
                                <p:cTn id="47" presetID="10"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par>
                                <p:cTn id="50" presetID="42" presetClass="entr" presetSubtype="0" fill="hold" nodeType="with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1000"/>
                                        <p:tgtEl>
                                          <p:spTgt spid="39"/>
                                        </p:tgtEl>
                                      </p:cBhvr>
                                    </p:animEffect>
                                    <p:anim calcmode="lin" valueType="num">
                                      <p:cBhvr>
                                        <p:cTn id="53" dur="1000" fill="hold"/>
                                        <p:tgtEl>
                                          <p:spTgt spid="39"/>
                                        </p:tgtEl>
                                        <p:attrNameLst>
                                          <p:attrName>ppt_x</p:attrName>
                                        </p:attrNameLst>
                                      </p:cBhvr>
                                      <p:tavLst>
                                        <p:tav tm="0">
                                          <p:val>
                                            <p:strVal val="#ppt_x"/>
                                          </p:val>
                                        </p:tav>
                                        <p:tav tm="100000">
                                          <p:val>
                                            <p:strVal val="#ppt_x"/>
                                          </p:val>
                                        </p:tav>
                                      </p:tavLst>
                                    </p:anim>
                                    <p:anim calcmode="lin" valueType="num">
                                      <p:cBhvr>
                                        <p:cTn id="5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39"/>
                                        </p:tgtEl>
                                      </p:cBhvr>
                                    </p:animEffect>
                                    <p:set>
                                      <p:cBhvr>
                                        <p:cTn id="59" dur="1" fill="hold">
                                          <p:stCondLst>
                                            <p:cond delay="499"/>
                                          </p:stCondLst>
                                        </p:cTn>
                                        <p:tgtEl>
                                          <p:spTgt spid="39"/>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3"/>
                                        </p:tgtEl>
                                      </p:cBhvr>
                                    </p:animEffect>
                                    <p:set>
                                      <p:cBhvr>
                                        <p:cTn id="62" dur="1" fill="hold">
                                          <p:stCondLst>
                                            <p:cond delay="499"/>
                                          </p:stCondLst>
                                        </p:cTn>
                                        <p:tgtEl>
                                          <p:spTgt spid="23"/>
                                        </p:tgtEl>
                                        <p:attrNameLst>
                                          <p:attrName>style.visibility</p:attrName>
                                        </p:attrNameLst>
                                      </p:cBhvr>
                                      <p:to>
                                        <p:strVal val="hidden"/>
                                      </p:to>
                                    </p:set>
                                  </p:childTnLst>
                                </p:cTn>
                              </p:par>
                              <p:par>
                                <p:cTn id="63" presetID="10" presetClass="entr" presetSubtype="0"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500"/>
                                        <p:tgtEl>
                                          <p:spTgt spid="25"/>
                                        </p:tgtEl>
                                      </p:cBhvr>
                                    </p:animEffect>
                                  </p:childTnLst>
                                </p:cTn>
                              </p:par>
                              <p:par>
                                <p:cTn id="66" presetID="42" presetClass="entr" presetSubtype="0" fill="hold"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1000"/>
                                        <p:tgtEl>
                                          <p:spTgt spid="45"/>
                                        </p:tgtEl>
                                      </p:cBhvr>
                                    </p:animEffect>
                                    <p:anim calcmode="lin" valueType="num">
                                      <p:cBhvr>
                                        <p:cTn id="69" dur="1000" fill="hold"/>
                                        <p:tgtEl>
                                          <p:spTgt spid="45"/>
                                        </p:tgtEl>
                                        <p:attrNameLst>
                                          <p:attrName>ppt_x</p:attrName>
                                        </p:attrNameLst>
                                      </p:cBhvr>
                                      <p:tavLst>
                                        <p:tav tm="0">
                                          <p:val>
                                            <p:strVal val="#ppt_x"/>
                                          </p:val>
                                        </p:tav>
                                        <p:tav tm="100000">
                                          <p:val>
                                            <p:strVal val="#ppt_x"/>
                                          </p:val>
                                        </p:tav>
                                      </p:tavLst>
                                    </p:anim>
                                    <p:anim calcmode="lin" valueType="num">
                                      <p:cBhvr>
                                        <p:cTn id="70"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nodeType="clickEffect">
                                  <p:stCondLst>
                                    <p:cond delay="0"/>
                                  </p:stCondLst>
                                  <p:childTnLst>
                                    <p:animEffect transition="out" filter="fade">
                                      <p:cBhvr>
                                        <p:cTn id="74" dur="500"/>
                                        <p:tgtEl>
                                          <p:spTgt spid="45"/>
                                        </p:tgtEl>
                                      </p:cBhvr>
                                    </p:animEffect>
                                    <p:set>
                                      <p:cBhvr>
                                        <p:cTn id="75" dur="1" fill="hold">
                                          <p:stCondLst>
                                            <p:cond delay="499"/>
                                          </p:stCondLst>
                                        </p:cTn>
                                        <p:tgtEl>
                                          <p:spTgt spid="45"/>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5"/>
                                        </p:tgtEl>
                                      </p:cBhvr>
                                    </p:animEffect>
                                    <p:set>
                                      <p:cBhvr>
                                        <p:cTn id="78" dur="1" fill="hold">
                                          <p:stCondLst>
                                            <p:cond delay="499"/>
                                          </p:stCondLst>
                                        </p:cTn>
                                        <p:tgtEl>
                                          <p:spTgt spid="25"/>
                                        </p:tgtEl>
                                        <p:attrNameLst>
                                          <p:attrName>style.visibility</p:attrName>
                                        </p:attrNameLst>
                                      </p:cBhvr>
                                      <p:to>
                                        <p:strVal val="hidden"/>
                                      </p:to>
                                    </p:set>
                                  </p:childTnLst>
                                </p:cTn>
                              </p:par>
                              <p:par>
                                <p:cTn id="79" presetID="10" presetClass="entr" presetSubtype="0" fill="hold" grpId="0"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42" presetClass="entr" presetSubtype="0" fill="hold" nodeType="withEffect">
                                  <p:stCondLst>
                                    <p:cond delay="0"/>
                                  </p:stCondLst>
                                  <p:childTnLst>
                                    <p:set>
                                      <p:cBhvr>
                                        <p:cTn id="83" dur="1" fill="hold">
                                          <p:stCondLst>
                                            <p:cond delay="0"/>
                                          </p:stCondLst>
                                        </p:cTn>
                                        <p:tgtEl>
                                          <p:spTgt spid="51"/>
                                        </p:tgtEl>
                                        <p:attrNameLst>
                                          <p:attrName>style.visibility</p:attrName>
                                        </p:attrNameLst>
                                      </p:cBhvr>
                                      <p:to>
                                        <p:strVal val="visible"/>
                                      </p:to>
                                    </p:set>
                                    <p:animEffect transition="in" filter="fade">
                                      <p:cBhvr>
                                        <p:cTn id="84" dur="1000"/>
                                        <p:tgtEl>
                                          <p:spTgt spid="51"/>
                                        </p:tgtEl>
                                      </p:cBhvr>
                                    </p:animEffect>
                                    <p:anim calcmode="lin" valueType="num">
                                      <p:cBhvr>
                                        <p:cTn id="85" dur="1000" fill="hold"/>
                                        <p:tgtEl>
                                          <p:spTgt spid="51"/>
                                        </p:tgtEl>
                                        <p:attrNameLst>
                                          <p:attrName>ppt_x</p:attrName>
                                        </p:attrNameLst>
                                      </p:cBhvr>
                                      <p:tavLst>
                                        <p:tav tm="0">
                                          <p:val>
                                            <p:strVal val="#ppt_x"/>
                                          </p:val>
                                        </p:tav>
                                        <p:tav tm="100000">
                                          <p:val>
                                            <p:strVal val="#ppt_x"/>
                                          </p:val>
                                        </p:tav>
                                      </p:tavLst>
                                    </p:anim>
                                    <p:anim calcmode="lin" valueType="num">
                                      <p:cBhvr>
                                        <p:cTn id="86"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51"/>
                                        </p:tgtEl>
                                      </p:cBhvr>
                                    </p:animEffect>
                                    <p:set>
                                      <p:cBhvr>
                                        <p:cTn id="91" dur="1" fill="hold">
                                          <p:stCondLst>
                                            <p:cond delay="499"/>
                                          </p:stCondLst>
                                        </p:cTn>
                                        <p:tgtEl>
                                          <p:spTgt spid="51"/>
                                        </p:tgtEl>
                                        <p:attrNameLst>
                                          <p:attrName>style.visibility</p:attrName>
                                        </p:attrNameLst>
                                      </p:cBhvr>
                                      <p:to>
                                        <p:strVal val="hidden"/>
                                      </p:to>
                                    </p:set>
                                  </p:childTnLst>
                                </p:cTn>
                              </p:par>
                              <p:par>
                                <p:cTn id="92" presetID="10" presetClass="exit" presetSubtype="0" fill="hold" grpId="1" nodeType="withEffect">
                                  <p:stCondLst>
                                    <p:cond delay="0"/>
                                  </p:stCondLst>
                                  <p:childTnLst>
                                    <p:animEffect transition="out" filter="fade">
                                      <p:cBhvr>
                                        <p:cTn id="93" dur="500"/>
                                        <p:tgtEl>
                                          <p:spTgt spid="26"/>
                                        </p:tgtEl>
                                      </p:cBhvr>
                                    </p:animEffect>
                                    <p:set>
                                      <p:cBhvr>
                                        <p:cTn id="94" dur="1" fill="hold">
                                          <p:stCondLst>
                                            <p:cond delay="499"/>
                                          </p:stCondLst>
                                        </p:cTn>
                                        <p:tgtEl>
                                          <p:spTgt spid="26"/>
                                        </p:tgtEl>
                                        <p:attrNameLst>
                                          <p:attrName>style.visibility</p:attrName>
                                        </p:attrNameLst>
                                      </p:cBhvr>
                                      <p:to>
                                        <p:strVal val="hidden"/>
                                      </p:to>
                                    </p:set>
                                  </p:childTnLst>
                                </p:cTn>
                              </p:par>
                              <p:par>
                                <p:cTn id="95" presetID="10" presetClass="entr" presetSubtype="0"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fade">
                                      <p:cBhvr>
                                        <p:cTn id="97" dur="500"/>
                                        <p:tgtEl>
                                          <p:spTgt spid="27"/>
                                        </p:tgtEl>
                                      </p:cBhvr>
                                    </p:animEffect>
                                  </p:childTnLst>
                                </p:cTn>
                              </p:par>
                              <p:par>
                                <p:cTn id="98" presetID="42" presetClass="entr" presetSubtype="0" fill="hold" nodeType="withEffect">
                                  <p:stCondLst>
                                    <p:cond delay="0"/>
                                  </p:stCondLst>
                                  <p:childTnLst>
                                    <p:set>
                                      <p:cBhvr>
                                        <p:cTn id="99" dur="1" fill="hold">
                                          <p:stCondLst>
                                            <p:cond delay="0"/>
                                          </p:stCondLst>
                                        </p:cTn>
                                        <p:tgtEl>
                                          <p:spTgt spid="58"/>
                                        </p:tgtEl>
                                        <p:attrNameLst>
                                          <p:attrName>style.visibility</p:attrName>
                                        </p:attrNameLst>
                                      </p:cBhvr>
                                      <p:to>
                                        <p:strVal val="visible"/>
                                      </p:to>
                                    </p:set>
                                    <p:animEffect transition="in" filter="fade">
                                      <p:cBhvr>
                                        <p:cTn id="100" dur="1000"/>
                                        <p:tgtEl>
                                          <p:spTgt spid="58"/>
                                        </p:tgtEl>
                                      </p:cBhvr>
                                    </p:animEffect>
                                    <p:anim calcmode="lin" valueType="num">
                                      <p:cBhvr>
                                        <p:cTn id="101" dur="1000" fill="hold"/>
                                        <p:tgtEl>
                                          <p:spTgt spid="58"/>
                                        </p:tgtEl>
                                        <p:attrNameLst>
                                          <p:attrName>ppt_x</p:attrName>
                                        </p:attrNameLst>
                                      </p:cBhvr>
                                      <p:tavLst>
                                        <p:tav tm="0">
                                          <p:val>
                                            <p:strVal val="#ppt_x"/>
                                          </p:val>
                                        </p:tav>
                                        <p:tav tm="100000">
                                          <p:val>
                                            <p:strVal val="#ppt_x"/>
                                          </p:val>
                                        </p:tav>
                                      </p:tavLst>
                                    </p:anim>
                                    <p:anim calcmode="lin" valueType="num">
                                      <p:cBhvr>
                                        <p:cTn id="102"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9" grpId="1"/>
      <p:bldP spid="22" grpId="0"/>
      <p:bldP spid="22" grpId="1"/>
      <p:bldP spid="23" grpId="0"/>
      <p:bldP spid="23" grpId="1"/>
      <p:bldP spid="25" grpId="0"/>
      <p:bldP spid="25" grpId="1"/>
      <p:bldP spid="26" grpId="0"/>
      <p:bldP spid="26" grpId="1"/>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42E6CE-AA6D-48F7-955C-A0E52E592099}"/>
              </a:ext>
            </a:extLst>
          </p:cNvPr>
          <p:cNvSpPr>
            <a:spLocks noGrp="1"/>
          </p:cNvSpPr>
          <p:nvPr>
            <p:ph type="title"/>
          </p:nvPr>
        </p:nvSpPr>
        <p:spPr/>
        <p:txBody>
          <a:bodyPr/>
          <a:lstStyle/>
          <a:p>
            <a:r>
              <a:rPr lang="en-GB" sz="3400" dirty="0"/>
              <a:t>Respect</a:t>
            </a:r>
            <a:endParaRPr lang="en-GB" sz="3400" b="1" dirty="0">
              <a:latin typeface="Twinkl" pitchFamily="2" charset="0"/>
            </a:endParaRPr>
          </a:p>
        </p:txBody>
      </p:sp>
      <p:pic>
        <p:nvPicPr>
          <p:cNvPr id="40" name="Whole Class">
            <a:extLst>
              <a:ext uri="{FF2B5EF4-FFF2-40B4-BE49-F238E27FC236}">
                <a16:creationId xmlns:a16="http://schemas.microsoft.com/office/drawing/2014/main" id="{B58CB828-8F71-43E4-9752-33BE142F14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2265" y="512363"/>
            <a:ext cx="1238498" cy="864000"/>
          </a:xfrm>
          <a:prstGeom prst="rect">
            <a:avLst/>
          </a:prstGeom>
        </p:spPr>
      </p:pic>
      <p:pic>
        <p:nvPicPr>
          <p:cNvPr id="4" name="Picture 3">
            <a:extLst>
              <a:ext uri="{FF2B5EF4-FFF2-40B4-BE49-F238E27FC236}">
                <a16:creationId xmlns:a16="http://schemas.microsoft.com/office/drawing/2014/main" id="{F75DE94B-9DEF-41ED-9B9F-6FFFEDFB25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845" y="1311758"/>
            <a:ext cx="2228421" cy="5387009"/>
          </a:xfrm>
          <a:prstGeom prst="rect">
            <a:avLst/>
          </a:prstGeom>
        </p:spPr>
      </p:pic>
      <p:sp>
        <p:nvSpPr>
          <p:cNvPr id="5" name="Speech Bubble: Rectangle with Corners Rounded 4">
            <a:extLst>
              <a:ext uri="{FF2B5EF4-FFF2-40B4-BE49-F238E27FC236}">
                <a16:creationId xmlns:a16="http://schemas.microsoft.com/office/drawing/2014/main" id="{F5FB8FC4-8EE4-465E-B0F7-76FFAF63EBA7}"/>
              </a:ext>
            </a:extLst>
          </p:cNvPr>
          <p:cNvSpPr/>
          <p:nvPr/>
        </p:nvSpPr>
        <p:spPr>
          <a:xfrm>
            <a:off x="2653749" y="1417983"/>
            <a:ext cx="2246242" cy="1053548"/>
          </a:xfrm>
          <a:prstGeom prst="wedgeRoundRectCallout">
            <a:avLst>
              <a:gd name="adj1" fmla="val -61719"/>
              <a:gd name="adj2" fmla="val 17217"/>
              <a:gd name="adj3" fmla="val 166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What does ‘respect’ mean?</a:t>
            </a:r>
          </a:p>
        </p:txBody>
      </p:sp>
      <p:pic>
        <p:nvPicPr>
          <p:cNvPr id="13" name="Picture 12">
            <a:extLst>
              <a:ext uri="{FF2B5EF4-FFF2-40B4-BE49-F238E27FC236}">
                <a16:creationId xmlns:a16="http://schemas.microsoft.com/office/drawing/2014/main" id="{572C7101-D232-49D6-B2F4-26FEF82F89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09485" y="1435734"/>
            <a:ext cx="2138098" cy="4872991"/>
          </a:xfrm>
          <a:prstGeom prst="rect">
            <a:avLst/>
          </a:prstGeom>
        </p:spPr>
      </p:pic>
      <p:sp>
        <p:nvSpPr>
          <p:cNvPr id="28" name="Speech Bubble: Rectangle with Corners Rounded 27">
            <a:extLst>
              <a:ext uri="{FF2B5EF4-FFF2-40B4-BE49-F238E27FC236}">
                <a16:creationId xmlns:a16="http://schemas.microsoft.com/office/drawing/2014/main" id="{D3CBA03C-8555-4E60-B942-1F36538A7CDC}"/>
              </a:ext>
            </a:extLst>
          </p:cNvPr>
          <p:cNvSpPr/>
          <p:nvPr/>
        </p:nvSpPr>
        <p:spPr>
          <a:xfrm>
            <a:off x="4472609" y="2714557"/>
            <a:ext cx="1832113" cy="1053548"/>
          </a:xfrm>
          <a:prstGeom prst="wedgeRoundRectCallout">
            <a:avLst>
              <a:gd name="adj1" fmla="val 61290"/>
              <a:gd name="adj2" fmla="val -40330"/>
              <a:gd name="adj3" fmla="val 16667"/>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Share your ideas with </a:t>
            </a:r>
            <a:br>
              <a:rPr lang="en-GB" dirty="0"/>
            </a:br>
            <a:r>
              <a:rPr lang="en-GB" dirty="0"/>
              <a:t>the class.</a:t>
            </a:r>
          </a:p>
        </p:txBody>
      </p:sp>
      <p:sp>
        <p:nvSpPr>
          <p:cNvPr id="32" name="Speech Bubble: Rectangle with Corners Rounded 31">
            <a:extLst>
              <a:ext uri="{FF2B5EF4-FFF2-40B4-BE49-F238E27FC236}">
                <a16:creationId xmlns:a16="http://schemas.microsoft.com/office/drawing/2014/main" id="{F3A6737E-D5EF-4EF2-8160-EFBB80A367F5}"/>
              </a:ext>
            </a:extLst>
          </p:cNvPr>
          <p:cNvSpPr/>
          <p:nvPr/>
        </p:nvSpPr>
        <p:spPr>
          <a:xfrm>
            <a:off x="2817570" y="1515234"/>
            <a:ext cx="3508859" cy="1053548"/>
          </a:xfrm>
          <a:prstGeom prst="wedgeRoundRectCallout">
            <a:avLst>
              <a:gd name="adj1" fmla="val -58812"/>
              <a:gd name="adj2" fmla="val 38915"/>
              <a:gd name="adj3" fmla="val 16667"/>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Respect means you think carefully about the feelings, wishes and rights of others. </a:t>
            </a:r>
          </a:p>
        </p:txBody>
      </p:sp>
      <p:sp>
        <p:nvSpPr>
          <p:cNvPr id="36" name="Speech Bubble: Rectangle with Corners Rounded 35">
            <a:extLst>
              <a:ext uri="{FF2B5EF4-FFF2-40B4-BE49-F238E27FC236}">
                <a16:creationId xmlns:a16="http://schemas.microsoft.com/office/drawing/2014/main" id="{1414678C-88E5-44E9-94E2-AD30D3C6FA63}"/>
              </a:ext>
            </a:extLst>
          </p:cNvPr>
          <p:cNvSpPr/>
          <p:nvPr/>
        </p:nvSpPr>
        <p:spPr>
          <a:xfrm>
            <a:off x="2914192" y="2705341"/>
            <a:ext cx="3474642" cy="1447318"/>
          </a:xfrm>
          <a:prstGeom prst="wedgeRoundRectCallout">
            <a:avLst>
              <a:gd name="adj1" fmla="val 56866"/>
              <a:gd name="adj2" fmla="val -40552"/>
              <a:gd name="adj3" fmla="val 16667"/>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88000" tIns="288000" rIns="288000" bIns="288000" numCol="1" spcCol="0" rtlCol="0" fromWordArt="0" anchor="ctr" anchorCtr="0" forceAA="0" compatLnSpc="1">
            <a:prstTxWarp prst="textNoShape">
              <a:avLst/>
            </a:prstTxWarp>
            <a:noAutofit/>
          </a:bodyPr>
          <a:lstStyle/>
          <a:p>
            <a:pPr algn="ctr"/>
            <a:r>
              <a:rPr lang="en-GB" dirty="0"/>
              <a:t>Showing respect for others is important – it helps them feel safe, happy loved and cared for. </a:t>
            </a:r>
          </a:p>
        </p:txBody>
      </p:sp>
      <p:sp>
        <p:nvSpPr>
          <p:cNvPr id="38" name="Speech Bubble: Rectangle with Corners Rounded 37">
            <a:extLst>
              <a:ext uri="{FF2B5EF4-FFF2-40B4-BE49-F238E27FC236}">
                <a16:creationId xmlns:a16="http://schemas.microsoft.com/office/drawing/2014/main" id="{8BD68290-29A0-4A6E-B60A-EA1399FBA498}"/>
              </a:ext>
            </a:extLst>
          </p:cNvPr>
          <p:cNvSpPr/>
          <p:nvPr/>
        </p:nvSpPr>
        <p:spPr>
          <a:xfrm>
            <a:off x="3199138" y="4353340"/>
            <a:ext cx="3135969" cy="1631535"/>
          </a:xfrm>
          <a:prstGeom prst="wedgeRoundRectCallout">
            <a:avLst>
              <a:gd name="adj1" fmla="val -58495"/>
              <a:gd name="adj2" fmla="val -47590"/>
              <a:gd name="adj3" fmla="val 16667"/>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You show respect through the choices you make, the way you behave and the things that you say.</a:t>
            </a:r>
          </a:p>
        </p:txBody>
      </p:sp>
      <p:pic>
        <p:nvPicPr>
          <p:cNvPr id="6" name="Picture 5">
            <a:extLst>
              <a:ext uri="{FF2B5EF4-FFF2-40B4-BE49-F238E27FC236}">
                <a16:creationId xmlns:a16="http://schemas.microsoft.com/office/drawing/2014/main" id="{A5E98E34-BEEA-46BF-9A6F-CEC3F30B0E7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2153" y="1397082"/>
            <a:ext cx="2287939" cy="5000461"/>
          </a:xfrm>
          <a:prstGeom prst="rect">
            <a:avLst/>
          </a:prstGeom>
        </p:spPr>
      </p:pic>
    </p:spTree>
    <p:extLst>
      <p:ext uri="{BB962C8B-B14F-4D97-AF65-F5344CB8AC3E}">
        <p14:creationId xmlns:p14="http://schemas.microsoft.com/office/powerpoint/2010/main" val="1787666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2" presetClass="entr" presetSubtype="2" fill="hold" grpId="0"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wipe(right)">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37" presetClass="exit" presetSubtype="0" fill="hold" nodeType="clickEffect">
                                  <p:stCondLst>
                                    <p:cond delay="0"/>
                                  </p:stCondLst>
                                  <p:childTnLst>
                                    <p:animEffect transition="out" filter="fade">
                                      <p:cBhvr>
                                        <p:cTn id="24" dur="1000"/>
                                        <p:tgtEl>
                                          <p:spTgt spid="4"/>
                                        </p:tgtEl>
                                      </p:cBhvr>
                                    </p:animEffect>
                                    <p:anim calcmode="lin" valueType="num">
                                      <p:cBhvr>
                                        <p:cTn id="25" dur="1000"/>
                                        <p:tgtEl>
                                          <p:spTgt spid="4"/>
                                        </p:tgtEl>
                                        <p:attrNameLst>
                                          <p:attrName>ppt_x</p:attrName>
                                        </p:attrNameLst>
                                      </p:cBhvr>
                                      <p:tavLst>
                                        <p:tav tm="0">
                                          <p:val>
                                            <p:strVal val="ppt_x"/>
                                          </p:val>
                                        </p:tav>
                                        <p:tav tm="100000">
                                          <p:val>
                                            <p:strVal val="ppt_x"/>
                                          </p:val>
                                        </p:tav>
                                      </p:tavLst>
                                    </p:anim>
                                    <p:anim calcmode="lin" valueType="num">
                                      <p:cBhvr>
                                        <p:cTn id="26" dur="100" decel="100000"/>
                                        <p:tgtEl>
                                          <p:spTgt spid="4"/>
                                        </p:tgtEl>
                                        <p:attrNameLst>
                                          <p:attrName>ppt_y</p:attrName>
                                        </p:attrNameLst>
                                      </p:cBhvr>
                                      <p:tavLst>
                                        <p:tav tm="0">
                                          <p:val>
                                            <p:strVal val="ppt_y"/>
                                          </p:val>
                                        </p:tav>
                                        <p:tav tm="100000">
                                          <p:val>
                                            <p:strVal val="ppt_y-.03"/>
                                          </p:val>
                                        </p:tav>
                                      </p:tavLst>
                                    </p:anim>
                                    <p:anim calcmode="lin" valueType="num">
                                      <p:cBhvr>
                                        <p:cTn id="27" dur="900" accel="100000">
                                          <p:stCondLst>
                                            <p:cond delay="100"/>
                                          </p:stCondLst>
                                        </p:cTn>
                                        <p:tgtEl>
                                          <p:spTgt spid="4"/>
                                        </p:tgtEl>
                                        <p:attrNameLst>
                                          <p:attrName>ppt_y</p:attrName>
                                        </p:attrNameLst>
                                      </p:cBhvr>
                                      <p:tavLst>
                                        <p:tav tm="0">
                                          <p:val>
                                            <p:strVal val="ppt_y"/>
                                          </p:val>
                                        </p:tav>
                                        <p:tav tm="100000">
                                          <p:val>
                                            <p:strVal val="ppt_y+1"/>
                                          </p:val>
                                        </p:tav>
                                      </p:tavLst>
                                    </p:anim>
                                    <p:set>
                                      <p:cBhvr>
                                        <p:cTn id="28" dur="1" fill="hold">
                                          <p:stCondLst>
                                            <p:cond delay="999"/>
                                          </p:stCondLst>
                                        </p:cTn>
                                        <p:tgtEl>
                                          <p:spTgt spid="4"/>
                                        </p:tgtEl>
                                        <p:attrNameLst>
                                          <p:attrName>style.visibility</p:attrName>
                                        </p:attrNameLst>
                                      </p:cBhvr>
                                      <p:to>
                                        <p:strVal val="hidden"/>
                                      </p:to>
                                    </p:set>
                                  </p:childTnLst>
                                </p:cTn>
                              </p:par>
                            </p:childTnLst>
                          </p:cTn>
                        </p:par>
                        <p:par>
                          <p:cTn id="29" fill="hold">
                            <p:stCondLst>
                              <p:cond delay="1000"/>
                            </p:stCondLst>
                            <p:childTnLst>
                              <p:par>
                                <p:cTn id="30" presetID="53" presetClass="entr" presetSubtype="1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par>
                                <p:cTn id="35" presetID="10" presetClass="exit" presetSubtype="0" fill="hold" grpId="1" nodeType="withEffect">
                                  <p:stCondLst>
                                    <p:cond delay="0"/>
                                  </p:stCondLst>
                                  <p:childTnLst>
                                    <p:animEffect transition="out" filter="fade">
                                      <p:cBhvr>
                                        <p:cTn id="36" dur="500"/>
                                        <p:tgtEl>
                                          <p:spTgt spid="28"/>
                                        </p:tgtEl>
                                      </p:cBhvr>
                                    </p:animEffect>
                                    <p:set>
                                      <p:cBhvr>
                                        <p:cTn id="37" dur="1" fill="hold">
                                          <p:stCondLst>
                                            <p:cond delay="499"/>
                                          </p:stCondLst>
                                        </p:cTn>
                                        <p:tgtEl>
                                          <p:spTgt spid="28"/>
                                        </p:tgtEl>
                                        <p:attrNameLst>
                                          <p:attrName>style.visibility</p:attrName>
                                        </p:attrNameLst>
                                      </p:cBhvr>
                                      <p:to>
                                        <p:strVal val="hidden"/>
                                      </p:to>
                                    </p:set>
                                  </p:childTnLst>
                                </p:cTn>
                              </p:par>
                              <p:par>
                                <p:cTn id="38" presetID="53" presetClass="exit" presetSubtype="32" fill="hold" grpId="1" nodeType="withEffect">
                                  <p:stCondLst>
                                    <p:cond delay="0"/>
                                  </p:stCondLst>
                                  <p:childTnLst>
                                    <p:anim calcmode="lin" valueType="num">
                                      <p:cBhvr>
                                        <p:cTn id="39" dur="500"/>
                                        <p:tgtEl>
                                          <p:spTgt spid="5"/>
                                        </p:tgtEl>
                                        <p:attrNameLst>
                                          <p:attrName>ppt_w</p:attrName>
                                        </p:attrNameLst>
                                      </p:cBhvr>
                                      <p:tavLst>
                                        <p:tav tm="0">
                                          <p:val>
                                            <p:strVal val="ppt_w"/>
                                          </p:val>
                                        </p:tav>
                                        <p:tav tm="100000">
                                          <p:val>
                                            <p:fltVal val="0"/>
                                          </p:val>
                                        </p:tav>
                                      </p:tavLst>
                                    </p:anim>
                                    <p:anim calcmode="lin" valueType="num">
                                      <p:cBhvr>
                                        <p:cTn id="40" dur="500"/>
                                        <p:tgtEl>
                                          <p:spTgt spid="5"/>
                                        </p:tgtEl>
                                        <p:attrNameLst>
                                          <p:attrName>ppt_h</p:attrName>
                                        </p:attrNameLst>
                                      </p:cBhvr>
                                      <p:tavLst>
                                        <p:tav tm="0">
                                          <p:val>
                                            <p:strVal val="ppt_h"/>
                                          </p:val>
                                        </p:tav>
                                        <p:tav tm="100000">
                                          <p:val>
                                            <p:fltVal val="0"/>
                                          </p:val>
                                        </p:tav>
                                      </p:tavLst>
                                    </p:anim>
                                    <p:animEffect transition="out" filter="fade">
                                      <p:cBhvr>
                                        <p:cTn id="41" dur="500"/>
                                        <p:tgtEl>
                                          <p:spTgt spid="5"/>
                                        </p:tgtEl>
                                      </p:cBhvr>
                                    </p:animEffect>
                                    <p:set>
                                      <p:cBhvr>
                                        <p:cTn id="42" dur="1" fill="hold">
                                          <p:stCondLst>
                                            <p:cond delay="499"/>
                                          </p:stCondLst>
                                        </p:cTn>
                                        <p:tgtEl>
                                          <p:spTgt spid="5"/>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wipe(right)">
                                      <p:cBhvr>
                                        <p:cTn id="52" dur="500"/>
                                        <p:tgtEl>
                                          <p:spTgt spid="3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wipe(left)">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8" grpId="0" animBg="1"/>
      <p:bldP spid="28" grpId="1" animBg="1"/>
      <p:bldP spid="32" grpId="0" animBg="1"/>
      <p:bldP spid="36" grpId="0" animBg="1"/>
      <p:bldP spid="3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
            <a:extLst>
              <a:ext uri="{FF2B5EF4-FFF2-40B4-BE49-F238E27FC236}">
                <a16:creationId xmlns:a16="http://schemas.microsoft.com/office/drawing/2014/main" id="{695E56BF-B5DA-41D2-AA9F-BA993D51D66E}"/>
              </a:ext>
            </a:extLst>
          </p:cNvPr>
          <p:cNvSpPr>
            <a:spLocks noGrp="1"/>
          </p:cNvSpPr>
          <p:nvPr>
            <p:ph type="title"/>
          </p:nvPr>
        </p:nvSpPr>
        <p:spPr>
          <a:xfrm>
            <a:off x="457198" y="508712"/>
            <a:ext cx="8220075" cy="994306"/>
          </a:xfrm>
        </p:spPr>
        <p:txBody>
          <a:bodyPr/>
          <a:lstStyle/>
          <a:p>
            <a:pPr algn="ctr"/>
            <a:r>
              <a:rPr lang="en-GB" sz="3400" dirty="0"/>
              <a:t>Respecting the Rights </a:t>
            </a:r>
            <a:br>
              <a:rPr lang="en-GB" sz="3400" dirty="0"/>
            </a:br>
            <a:r>
              <a:rPr lang="en-GB" sz="3400" dirty="0"/>
              <a:t>of Others</a:t>
            </a:r>
            <a:endParaRPr lang="en-GB" sz="3400" b="1" dirty="0">
              <a:latin typeface="Twinkl" pitchFamily="2" charset="0"/>
            </a:endParaRPr>
          </a:p>
        </p:txBody>
      </p:sp>
      <p:pic>
        <p:nvPicPr>
          <p:cNvPr id="29" name="Picture 28">
            <a:extLst>
              <a:ext uri="{FF2B5EF4-FFF2-40B4-BE49-F238E27FC236}">
                <a16:creationId xmlns:a16="http://schemas.microsoft.com/office/drawing/2014/main" id="{37388089-9902-4925-9D66-9C4D17AE6E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32544" y="1227584"/>
            <a:ext cx="6154169" cy="4810997"/>
          </a:xfrm>
          <a:prstGeom prst="rect">
            <a:avLst/>
          </a:prstGeom>
        </p:spPr>
      </p:pic>
      <p:sp>
        <p:nvSpPr>
          <p:cNvPr id="30" name="TextBox 29">
            <a:extLst>
              <a:ext uri="{FF2B5EF4-FFF2-40B4-BE49-F238E27FC236}">
                <a16:creationId xmlns:a16="http://schemas.microsoft.com/office/drawing/2014/main" id="{C65E6F5A-5513-466F-BFFC-B21CDC4BF2E5}"/>
              </a:ext>
            </a:extLst>
          </p:cNvPr>
          <p:cNvSpPr txBox="1"/>
          <p:nvPr/>
        </p:nvSpPr>
        <p:spPr>
          <a:xfrm>
            <a:off x="2449088" y="1940977"/>
            <a:ext cx="3762869" cy="1754326"/>
          </a:xfrm>
          <a:prstGeom prst="rect">
            <a:avLst/>
          </a:prstGeom>
          <a:noFill/>
        </p:spPr>
        <p:txBody>
          <a:bodyPr wrap="square" rtlCol="0">
            <a:spAutoFit/>
          </a:bodyPr>
          <a:lstStyle/>
          <a:p>
            <a:r>
              <a:rPr lang="en-GB" dirty="0"/>
              <a:t>Remember, all people share the right to be safe, to be treated fairly, to be treated with kindness and respect, to feel valued, to leave their country if they are not safe and to be who they want to be. </a:t>
            </a:r>
          </a:p>
        </p:txBody>
      </p:sp>
      <p:pic>
        <p:nvPicPr>
          <p:cNvPr id="8" name="Picture 7">
            <a:extLst>
              <a:ext uri="{FF2B5EF4-FFF2-40B4-BE49-F238E27FC236}">
                <a16:creationId xmlns:a16="http://schemas.microsoft.com/office/drawing/2014/main" id="{50D0F380-D246-41BA-BCD3-AD7E722A9F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3151" y="1024375"/>
            <a:ext cx="1769065" cy="5006898"/>
          </a:xfrm>
          <a:prstGeom prst="rect">
            <a:avLst/>
          </a:prstGeom>
        </p:spPr>
      </p:pic>
      <p:pic>
        <p:nvPicPr>
          <p:cNvPr id="12" name="Picture 11">
            <a:extLst>
              <a:ext uri="{FF2B5EF4-FFF2-40B4-BE49-F238E27FC236}">
                <a16:creationId xmlns:a16="http://schemas.microsoft.com/office/drawing/2014/main" id="{B5B8B8B9-9B82-4BB8-8F78-E0628FA587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363118">
            <a:off x="-1632001" y="1425908"/>
            <a:ext cx="859197" cy="795462"/>
          </a:xfrm>
          <a:prstGeom prst="rect">
            <a:avLst/>
          </a:prstGeom>
        </p:spPr>
      </p:pic>
      <p:pic>
        <p:nvPicPr>
          <p:cNvPr id="17" name="Picture 16">
            <a:extLst>
              <a:ext uri="{FF2B5EF4-FFF2-40B4-BE49-F238E27FC236}">
                <a16:creationId xmlns:a16="http://schemas.microsoft.com/office/drawing/2014/main" id="{2FF26FC0-EA79-44D3-AF45-A25198E9310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3812390">
            <a:off x="-3146155" y="2627837"/>
            <a:ext cx="1540412" cy="982408"/>
          </a:xfrm>
          <a:prstGeom prst="rect">
            <a:avLst/>
          </a:prstGeom>
        </p:spPr>
      </p:pic>
      <p:pic>
        <p:nvPicPr>
          <p:cNvPr id="25" name="Picture 24">
            <a:extLst>
              <a:ext uri="{FF2B5EF4-FFF2-40B4-BE49-F238E27FC236}">
                <a16:creationId xmlns:a16="http://schemas.microsoft.com/office/drawing/2014/main" id="{E10C3F41-C025-441D-B8AB-E25A57F3FAA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327179" flipH="1">
            <a:off x="-2076773" y="3417400"/>
            <a:ext cx="1522278" cy="1170104"/>
          </a:xfrm>
          <a:prstGeom prst="rect">
            <a:avLst/>
          </a:prstGeom>
        </p:spPr>
      </p:pic>
      <p:sp>
        <p:nvSpPr>
          <p:cNvPr id="37" name="TextBox 36">
            <a:extLst>
              <a:ext uri="{FF2B5EF4-FFF2-40B4-BE49-F238E27FC236}">
                <a16:creationId xmlns:a16="http://schemas.microsoft.com/office/drawing/2014/main" id="{F2DA8CA0-71E4-4B16-9F73-8DC8DB4E51AA}"/>
              </a:ext>
            </a:extLst>
          </p:cNvPr>
          <p:cNvSpPr txBox="1"/>
          <p:nvPr/>
        </p:nvSpPr>
        <p:spPr>
          <a:xfrm>
            <a:off x="2504586" y="2110025"/>
            <a:ext cx="3762869" cy="1477328"/>
          </a:xfrm>
          <a:prstGeom prst="rect">
            <a:avLst/>
          </a:prstGeom>
          <a:noFill/>
        </p:spPr>
        <p:txBody>
          <a:bodyPr wrap="square" rtlCol="0">
            <a:spAutoFit/>
          </a:bodyPr>
          <a:lstStyle/>
          <a:p>
            <a:r>
              <a:rPr lang="en-GB" dirty="0"/>
              <a:t>With your group, sort the picture cards into two different groups – those that show the rights of people being respected and those that don’t.</a:t>
            </a:r>
          </a:p>
        </p:txBody>
      </p:sp>
      <p:pic>
        <p:nvPicPr>
          <p:cNvPr id="28" name="Picture 27">
            <a:extLst>
              <a:ext uri="{FF2B5EF4-FFF2-40B4-BE49-F238E27FC236}">
                <a16:creationId xmlns:a16="http://schemas.microsoft.com/office/drawing/2014/main" id="{5556645D-C9B2-41D6-BC81-16B96AB41BE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59798" y="6882169"/>
            <a:ext cx="3945676" cy="2651754"/>
          </a:xfrm>
          <a:prstGeom prst="rect">
            <a:avLst/>
          </a:prstGeom>
        </p:spPr>
      </p:pic>
      <p:pic>
        <p:nvPicPr>
          <p:cNvPr id="42" name="Picture 41">
            <a:extLst>
              <a:ext uri="{FF2B5EF4-FFF2-40B4-BE49-F238E27FC236}">
                <a16:creationId xmlns:a16="http://schemas.microsoft.com/office/drawing/2014/main" id="{ED05C7B1-CBA4-470B-8CFE-453CF12EB42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06664" y="1595042"/>
            <a:ext cx="3945676" cy="2651754"/>
          </a:xfrm>
          <a:prstGeom prst="rect">
            <a:avLst/>
          </a:prstGeom>
        </p:spPr>
      </p:pic>
      <p:pic>
        <p:nvPicPr>
          <p:cNvPr id="34" name="Picture 33">
            <a:extLst>
              <a:ext uri="{FF2B5EF4-FFF2-40B4-BE49-F238E27FC236}">
                <a16:creationId xmlns:a16="http://schemas.microsoft.com/office/drawing/2014/main" id="{D46F2A9F-33A0-4A2D-A641-1E5F535422F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67744" y="1676013"/>
            <a:ext cx="4032448" cy="2851910"/>
          </a:xfrm>
          <a:prstGeom prst="rect">
            <a:avLst/>
          </a:prstGeom>
          <a:ln w="12700">
            <a:solidFill>
              <a:schemeClr val="tx2"/>
            </a:solidFill>
          </a:ln>
        </p:spPr>
      </p:pic>
      <p:sp>
        <p:nvSpPr>
          <p:cNvPr id="47" name="TextBox 46">
            <a:extLst>
              <a:ext uri="{FF2B5EF4-FFF2-40B4-BE49-F238E27FC236}">
                <a16:creationId xmlns:a16="http://schemas.microsoft.com/office/drawing/2014/main" id="{8C78CF90-D138-4FFD-8B70-C29B86952BAB}"/>
              </a:ext>
            </a:extLst>
          </p:cNvPr>
          <p:cNvSpPr txBox="1"/>
          <p:nvPr/>
        </p:nvSpPr>
        <p:spPr>
          <a:xfrm>
            <a:off x="2455507" y="2215930"/>
            <a:ext cx="3762869" cy="646331"/>
          </a:xfrm>
          <a:prstGeom prst="rect">
            <a:avLst/>
          </a:prstGeom>
          <a:noFill/>
        </p:spPr>
        <p:txBody>
          <a:bodyPr wrap="square" rtlCol="0">
            <a:spAutoFit/>
          </a:bodyPr>
          <a:lstStyle/>
          <a:p>
            <a:r>
              <a:rPr lang="en-GB" dirty="0"/>
              <a:t>Afterwards, share your thoughts with the class.</a:t>
            </a:r>
          </a:p>
        </p:txBody>
      </p:sp>
      <p:pic>
        <p:nvPicPr>
          <p:cNvPr id="14" name="Group Work">
            <a:extLst>
              <a:ext uri="{FF2B5EF4-FFF2-40B4-BE49-F238E27FC236}">
                <a16:creationId xmlns:a16="http://schemas.microsoft.com/office/drawing/2014/main" id="{DBF27D68-B981-437F-9A62-2CD986183E2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87850" y="520700"/>
            <a:ext cx="864000" cy="864000"/>
          </a:xfrm>
          <a:prstGeom prst="rect">
            <a:avLst/>
          </a:prstGeom>
        </p:spPr>
      </p:pic>
    </p:spTree>
    <p:extLst>
      <p:ext uri="{BB962C8B-B14F-4D97-AF65-F5344CB8AC3E}">
        <p14:creationId xmlns:p14="http://schemas.microsoft.com/office/powerpoint/2010/main" val="1665512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600"/>
                                        <p:tgtEl>
                                          <p:spTgt spid="29"/>
                                        </p:tgtEl>
                                      </p:cBhvr>
                                    </p:animEffect>
                                    <p:anim calcmode="lin" valueType="num">
                                      <p:cBhvr>
                                        <p:cTn id="8" dur="600" fill="hold"/>
                                        <p:tgtEl>
                                          <p:spTgt spid="29"/>
                                        </p:tgtEl>
                                        <p:attrNameLst>
                                          <p:attrName>ppt_x</p:attrName>
                                        </p:attrNameLst>
                                      </p:cBhvr>
                                      <p:tavLst>
                                        <p:tav tm="0">
                                          <p:val>
                                            <p:strVal val="#ppt_x"/>
                                          </p:val>
                                        </p:tav>
                                        <p:tav tm="100000">
                                          <p:val>
                                            <p:strVal val="#ppt_x"/>
                                          </p:val>
                                        </p:tav>
                                      </p:tavLst>
                                    </p:anim>
                                    <p:anim calcmode="lin" valueType="num">
                                      <p:cBhvr>
                                        <p:cTn id="9" dur="540" decel="100000" fill="hold"/>
                                        <p:tgtEl>
                                          <p:spTgt spid="29"/>
                                        </p:tgtEl>
                                        <p:attrNameLst>
                                          <p:attrName>ppt_y</p:attrName>
                                        </p:attrNameLst>
                                      </p:cBhvr>
                                      <p:tavLst>
                                        <p:tav tm="0">
                                          <p:val>
                                            <p:strVal val="#ppt_y+1"/>
                                          </p:val>
                                        </p:tav>
                                        <p:tav tm="100000">
                                          <p:val>
                                            <p:strVal val="#ppt_y-.03"/>
                                          </p:val>
                                        </p:tav>
                                      </p:tavLst>
                                    </p:anim>
                                    <p:anim calcmode="lin" valueType="num">
                                      <p:cBhvr>
                                        <p:cTn id="10" dur="60" accel="100000" fill="hold">
                                          <p:stCondLst>
                                            <p:cond delay="540"/>
                                          </p:stCondLst>
                                        </p:cTn>
                                        <p:tgtEl>
                                          <p:spTgt spid="29"/>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60" presetClass="path" presetSubtype="0" accel="50000" decel="50000" fill="hold" nodeType="clickEffect">
                                  <p:stCondLst>
                                    <p:cond delay="0"/>
                                  </p:stCondLst>
                                  <p:childTnLst>
                                    <p:animMotion origin="layout" path="M 3.61111E-6 -7.40741E-7 C 0.01059 0.05301 0.03507 0.12708 0.12569 0.12593 C 0.25625 0.12593 0.2658 -0.12199 0.4217 -0.12292 C 0.56215 -0.12292 0.48715 0.09398 0.62222 0.09306 C 0.76336 0.09306 0.6875 -0.06389 0.83836 -0.06389 C 0.97343 -0.06389 0.89843 0.0419 1.01875 0.0419 C 1.13472 0.0419 1.07465 -0.03889 1.18003 -0.03889 C 1.2401 -0.03889 1.24461 -0.0169 1.25 -7.40741E-7 " pathEditMode="relative" rAng="0" ptsTypes="AAAAAAAA">
                                      <p:cBhvr>
                                        <p:cTn id="14" dur="4300" fill="hold"/>
                                        <p:tgtEl>
                                          <p:spTgt spid="12"/>
                                        </p:tgtEl>
                                        <p:attrNameLst>
                                          <p:attrName>ppt_x</p:attrName>
                                          <p:attrName>ppt_y</p:attrName>
                                        </p:attrNameLst>
                                      </p:cBhvr>
                                      <p:rCtr x="62500" y="139"/>
                                    </p:animMotion>
                                  </p:childTnLst>
                                </p:cTn>
                              </p:par>
                              <p:par>
                                <p:cTn id="15" presetID="60" presetClass="path" presetSubtype="0" accel="50000" decel="50000" fill="hold" nodeType="withEffect">
                                  <p:stCondLst>
                                    <p:cond delay="1100"/>
                                  </p:stCondLst>
                                  <p:childTnLst>
                                    <p:animMotion origin="layout" path="M -0.1283 -0.00347 C -0.11563 0.04954 -0.08646 0.12338 0.02153 0.12245 C 0.17691 0.12245 0.18837 -0.12546 0.37361 -0.12616 C 0.54062 -0.12616 0.45156 0.09051 0.61232 0.08958 C 0.77708 0.08958 0.68993 -0.06736 0.86962 -0.06736 C 1.03038 -0.06736 0.94132 0.03843 1.08437 0.03843 C 1.22239 0.03843 1.14722 -0.04236 1.27639 -0.04236 C 1.34791 -0.04236 1.3533 -0.02037 1.35972 -0.00347 " pathEditMode="relative" rAng="0" ptsTypes="AAAAAAAA">
                                      <p:cBhvr>
                                        <p:cTn id="16" dur="2000" fill="hold"/>
                                        <p:tgtEl>
                                          <p:spTgt spid="17"/>
                                        </p:tgtEl>
                                        <p:attrNameLst>
                                          <p:attrName>ppt_x</p:attrName>
                                          <p:attrName>ppt_y</p:attrName>
                                        </p:attrNameLst>
                                      </p:cBhvr>
                                      <p:rCtr x="74392" y="162"/>
                                    </p:animMotion>
                                  </p:childTnLst>
                                </p:cTn>
                              </p:par>
                              <p:par>
                                <p:cTn id="17" presetID="60" presetClass="path" presetSubtype="0" accel="50000" decel="50000" fill="hold" nodeType="withEffect">
                                  <p:stCondLst>
                                    <p:cond delay="1300"/>
                                  </p:stCondLst>
                                  <p:childTnLst>
                                    <p:animMotion origin="layout" path="M 0.04965 -0.13287 C 0.06233 -4.81481E-6 0.09149 0.18588 0.19948 0.18357 C 0.35486 0.18357 0.3625 -0.43912 0.55156 -0.44097 C 0.71858 -0.44097 0.62951 0.10301 0.79028 0.1007 C 0.95469 0.1007 0.86788 -0.29351 1.04757 -0.29351 C 1.20833 -0.29351 1.11927 -0.02777 1.26233 -0.02777 C 1.40035 -0.02777 1.32483 -0.23055 1.45434 -0.23055 C 1.52587 -0.23055 1.53125 -0.17523 1.53767 -0.13287 " pathEditMode="relative" rAng="0" ptsTypes="AAAAAAAA">
                                      <p:cBhvr>
                                        <p:cTn id="18" dur="3600" fill="hold"/>
                                        <p:tgtEl>
                                          <p:spTgt spid="25"/>
                                        </p:tgtEl>
                                        <p:attrNameLst>
                                          <p:attrName>ppt_x</p:attrName>
                                          <p:attrName>ppt_y</p:attrName>
                                        </p:attrNameLst>
                                      </p:cBhvr>
                                      <p:rCtr x="74392" y="417"/>
                                    </p:animMotion>
                                  </p:childTnLst>
                                </p:cTn>
                              </p:par>
                              <p:par>
                                <p:cTn id="19" presetID="10" presetClass="entr" presetSubtype="0" fill="hold" grpId="0" nodeType="withEffect">
                                  <p:stCondLst>
                                    <p:cond delay="200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childTnLst>
                          </p:cTn>
                        </p:par>
                      </p:childTnLst>
                    </p:cTn>
                  </p:par>
                  <p:par>
                    <p:cTn id="22" fill="hold">
                      <p:stCondLst>
                        <p:cond delay="indefinite"/>
                      </p:stCondLst>
                      <p:childTnLst>
                        <p:par>
                          <p:cTn id="23" fill="hold">
                            <p:stCondLst>
                              <p:cond delay="0"/>
                            </p:stCondLst>
                            <p:childTnLst>
                              <p:par>
                                <p:cTn id="24" presetID="59" presetClass="path" presetSubtype="0" accel="50000" decel="50000" fill="hold" nodeType="clickEffect">
                                  <p:stCondLst>
                                    <p:cond delay="0"/>
                                  </p:stCondLst>
                                  <p:childTnLst>
                                    <p:animMotion origin="layout" path="M 0.01284 0.03727 C 0.01284 -0.0081 0.04965 0.00972 0.08437 -0.04375 C 0.11944 -0.09722 0.29826 -0.17616 0.22187 -0.2838 C 0.14548 -0.3912 0.22378 -0.30949 0.07031 -0.42014 C -0.07153 -0.59861 0.05434 -0.74445 0.05434 -0.78912 " pathEditMode="relative" rAng="0" ptsTypes="AAAAA">
                                      <p:cBhvr>
                                        <p:cTn id="25" dur="2000" fill="hold"/>
                                        <p:tgtEl>
                                          <p:spTgt spid="28"/>
                                        </p:tgtEl>
                                        <p:attrNameLst>
                                          <p:attrName>ppt_x</p:attrName>
                                          <p:attrName>ppt_y</p:attrName>
                                        </p:attrNameLst>
                                      </p:cBhvr>
                                      <p:rCtr x="10885" y="-41319"/>
                                    </p:animMotion>
                                  </p:childTnLst>
                                </p:cTn>
                              </p:par>
                            </p:childTnLst>
                          </p:cTn>
                        </p:par>
                        <p:par>
                          <p:cTn id="26" fill="hold">
                            <p:stCondLst>
                              <p:cond delay="2000"/>
                            </p:stCondLst>
                            <p:childTnLst>
                              <p:par>
                                <p:cTn id="27" presetID="1" presetClass="exit" presetSubtype="0" fill="hold" nodeType="afterEffect">
                                  <p:stCondLst>
                                    <p:cond delay="0"/>
                                  </p:stCondLst>
                                  <p:childTnLst>
                                    <p:set>
                                      <p:cBhvr>
                                        <p:cTn id="28" dur="1" fill="hold">
                                          <p:stCondLst>
                                            <p:cond delay="0"/>
                                          </p:stCondLst>
                                        </p:cTn>
                                        <p:tgtEl>
                                          <p:spTgt spid="28"/>
                                        </p:tgtEl>
                                        <p:attrNameLst>
                                          <p:attrName>style.visibility</p:attrName>
                                        </p:attrNameLst>
                                      </p:cBhvr>
                                      <p:to>
                                        <p:strVal val="hidden"/>
                                      </p:to>
                                    </p:set>
                                  </p:childTnLst>
                                </p:cTn>
                              </p:par>
                            </p:childTnLst>
                          </p:cTn>
                        </p:par>
                        <p:par>
                          <p:cTn id="29" fill="hold">
                            <p:stCondLst>
                              <p:cond delay="2000"/>
                            </p:stCondLst>
                            <p:childTnLst>
                              <p:par>
                                <p:cTn id="30" presetID="1" presetClass="entr" presetSubtype="0"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childTnLst>
                                </p:cTn>
                              </p:par>
                              <p:par>
                                <p:cTn id="32" presetID="10" presetClass="exit" presetSubtype="0" fill="hold" grpId="1" nodeType="withEffect">
                                  <p:stCondLst>
                                    <p:cond delay="0"/>
                                  </p:stCondLst>
                                  <p:childTnLst>
                                    <p:animEffect transition="out" filter="fade">
                                      <p:cBhvr>
                                        <p:cTn id="33" dur="500"/>
                                        <p:tgtEl>
                                          <p:spTgt spid="30"/>
                                        </p:tgtEl>
                                      </p:cBhvr>
                                    </p:animEffect>
                                    <p:set>
                                      <p:cBhvr>
                                        <p:cTn id="34" dur="1" fill="hold">
                                          <p:stCondLst>
                                            <p:cond delay="499"/>
                                          </p:stCondLst>
                                        </p:cTn>
                                        <p:tgtEl>
                                          <p:spTgt spid="3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7" presetClass="exit" presetSubtype="10" fill="hold" nodeType="clickEffect">
                                  <p:stCondLst>
                                    <p:cond delay="0"/>
                                  </p:stCondLst>
                                  <p:childTnLst>
                                    <p:anim calcmode="lin" valueType="num">
                                      <p:cBhvr>
                                        <p:cTn id="38" dur="500"/>
                                        <p:tgtEl>
                                          <p:spTgt spid="42"/>
                                        </p:tgtEl>
                                        <p:attrNameLst>
                                          <p:attrName>ppt_w</p:attrName>
                                        </p:attrNameLst>
                                      </p:cBhvr>
                                      <p:tavLst>
                                        <p:tav tm="0">
                                          <p:val>
                                            <p:strVal val="ppt_w"/>
                                          </p:val>
                                        </p:tav>
                                        <p:tav tm="100000">
                                          <p:val>
                                            <p:fltVal val="0"/>
                                          </p:val>
                                        </p:tav>
                                      </p:tavLst>
                                    </p:anim>
                                    <p:anim calcmode="lin" valueType="num">
                                      <p:cBhvr>
                                        <p:cTn id="39" dur="500"/>
                                        <p:tgtEl>
                                          <p:spTgt spid="42"/>
                                        </p:tgtEl>
                                        <p:attrNameLst>
                                          <p:attrName>ppt_h</p:attrName>
                                        </p:attrNameLst>
                                      </p:cBhvr>
                                      <p:tavLst>
                                        <p:tav tm="0">
                                          <p:val>
                                            <p:strVal val="ppt_h"/>
                                          </p:val>
                                        </p:tav>
                                        <p:tav tm="100000">
                                          <p:val>
                                            <p:strVal val="ppt_h"/>
                                          </p:val>
                                        </p:tav>
                                      </p:tavLst>
                                    </p:anim>
                                    <p:set>
                                      <p:cBhvr>
                                        <p:cTn id="40" dur="1" fill="hold">
                                          <p:stCondLst>
                                            <p:cond delay="499"/>
                                          </p:stCondLst>
                                        </p:cTn>
                                        <p:tgtEl>
                                          <p:spTgt spid="42"/>
                                        </p:tgtEl>
                                        <p:attrNameLst>
                                          <p:attrName>style.visibility</p:attrName>
                                        </p:attrNameLst>
                                      </p:cBhvr>
                                      <p:to>
                                        <p:strVal val="hidden"/>
                                      </p:to>
                                    </p:set>
                                  </p:childTnLst>
                                </p:cTn>
                              </p:par>
                            </p:childTnLst>
                          </p:cTn>
                        </p:par>
                        <p:par>
                          <p:cTn id="41" fill="hold">
                            <p:stCondLst>
                              <p:cond delay="500"/>
                            </p:stCondLst>
                            <p:childTnLst>
                              <p:par>
                                <p:cTn id="42" presetID="16" presetClass="entr" presetSubtype="37"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barn(outVertical)">
                                      <p:cBhvr>
                                        <p:cTn id="44" dur="500"/>
                                        <p:tgtEl>
                                          <p:spTgt spid="3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par>
                                <p:cTn id="50" presetID="42" presetClass="path" presetSubtype="0" accel="50000" decel="50000" fill="hold" nodeType="withEffect">
                                  <p:stCondLst>
                                    <p:cond delay="0"/>
                                  </p:stCondLst>
                                  <p:childTnLst>
                                    <p:animMotion origin="layout" path="M -3.61111E-6 2.22222E-6 L 0.00243 0.25208 " pathEditMode="relative" rAng="0" ptsTypes="AA">
                                      <p:cBhvr>
                                        <p:cTn id="51" dur="2000" fill="hold"/>
                                        <p:tgtEl>
                                          <p:spTgt spid="34"/>
                                        </p:tgtEl>
                                        <p:attrNameLst>
                                          <p:attrName>ppt_x</p:attrName>
                                          <p:attrName>ppt_y</p:attrName>
                                        </p:attrNameLst>
                                      </p:cBhvr>
                                      <p:rCtr x="122" y="12593"/>
                                    </p:animMotion>
                                  </p:childTnLst>
                                </p:cTn>
                              </p:par>
                              <p:par>
                                <p:cTn id="52" presetID="10" presetClass="exit" presetSubtype="0" fill="hold" grpId="1" nodeType="withEffect">
                                  <p:stCondLst>
                                    <p:cond delay="400"/>
                                  </p:stCondLst>
                                  <p:childTnLst>
                                    <p:animEffect transition="out" filter="fade">
                                      <p:cBhvr>
                                        <p:cTn id="53" dur="500"/>
                                        <p:tgtEl>
                                          <p:spTgt spid="37"/>
                                        </p:tgtEl>
                                      </p:cBhvr>
                                    </p:animEffect>
                                    <p:set>
                                      <p:cBhvr>
                                        <p:cTn id="54" dur="1" fill="hold">
                                          <p:stCondLst>
                                            <p:cond delay="499"/>
                                          </p:stCondLst>
                                        </p:cTn>
                                        <p:tgtEl>
                                          <p:spTgt spid="37"/>
                                        </p:tgtEl>
                                        <p:attrNameLst>
                                          <p:attrName>style.visibility</p:attrName>
                                        </p:attrNameLst>
                                      </p:cBhvr>
                                      <p:to>
                                        <p:strVal val="hidden"/>
                                      </p:to>
                                    </p:set>
                                  </p:childTnLst>
                                </p:cTn>
                              </p:par>
                            </p:childTnLst>
                          </p:cTn>
                        </p:par>
                        <p:par>
                          <p:cTn id="55" fill="hold">
                            <p:stCondLst>
                              <p:cond delay="2000"/>
                            </p:stCondLst>
                            <p:childTnLst>
                              <p:par>
                                <p:cTn id="56" presetID="16" presetClass="entr" presetSubtype="37" fill="hold" grpId="0" nodeType="after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barn(outVertical)">
                                      <p:cBhvr>
                                        <p:cTn id="58"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0" grpId="1"/>
      <p:bldP spid="37" grpId="0"/>
      <p:bldP spid="37" grpId="1"/>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42E6CE-AA6D-48F7-955C-A0E52E592099}"/>
              </a:ext>
            </a:extLst>
          </p:cNvPr>
          <p:cNvSpPr>
            <a:spLocks noGrp="1"/>
          </p:cNvSpPr>
          <p:nvPr>
            <p:ph type="title"/>
          </p:nvPr>
        </p:nvSpPr>
        <p:spPr/>
        <p:txBody>
          <a:bodyPr/>
          <a:lstStyle/>
          <a:p>
            <a:pPr algn="ctr"/>
            <a:r>
              <a:rPr lang="en-GB" sz="3200" dirty="0"/>
              <a:t>Respecting the Rights </a:t>
            </a:r>
            <a:br>
              <a:rPr lang="en-GB" sz="3200" dirty="0"/>
            </a:br>
            <a:r>
              <a:rPr lang="en-GB" sz="3200" dirty="0"/>
              <a:t>of Others</a:t>
            </a:r>
            <a:endParaRPr lang="en-GB" sz="3400" b="1" dirty="0">
              <a:latin typeface="Twinkl" pitchFamily="2" charset="0"/>
            </a:endParaRPr>
          </a:p>
        </p:txBody>
      </p:sp>
      <p:pic>
        <p:nvPicPr>
          <p:cNvPr id="40" name="Whole Class">
            <a:extLst>
              <a:ext uri="{FF2B5EF4-FFF2-40B4-BE49-F238E27FC236}">
                <a16:creationId xmlns:a16="http://schemas.microsoft.com/office/drawing/2014/main" id="{B58CB828-8F71-43E4-9752-33BE142F14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2265" y="512363"/>
            <a:ext cx="1238498" cy="864000"/>
          </a:xfrm>
          <a:prstGeom prst="rect">
            <a:avLst/>
          </a:prstGeom>
        </p:spPr>
      </p:pic>
      <p:pic>
        <p:nvPicPr>
          <p:cNvPr id="5" name="Picture 4">
            <a:extLst>
              <a:ext uri="{FF2B5EF4-FFF2-40B4-BE49-F238E27FC236}">
                <a16:creationId xmlns:a16="http://schemas.microsoft.com/office/drawing/2014/main" id="{CAEFA8B4-9F91-4B12-BDFB-C8DA135887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700" y="3130166"/>
            <a:ext cx="7848600" cy="2370122"/>
          </a:xfrm>
          <a:prstGeom prst="rect">
            <a:avLst/>
          </a:prstGeom>
        </p:spPr>
      </p:pic>
      <p:sp>
        <p:nvSpPr>
          <p:cNvPr id="24" name="Speech Bubble: Rectangle with Corners Rounded 23">
            <a:extLst>
              <a:ext uri="{FF2B5EF4-FFF2-40B4-BE49-F238E27FC236}">
                <a16:creationId xmlns:a16="http://schemas.microsoft.com/office/drawing/2014/main" id="{BD51B400-0D46-497A-B14C-B0BFED60C680}"/>
              </a:ext>
            </a:extLst>
          </p:cNvPr>
          <p:cNvSpPr/>
          <p:nvPr/>
        </p:nvSpPr>
        <p:spPr>
          <a:xfrm>
            <a:off x="1469218" y="2135164"/>
            <a:ext cx="3508859" cy="1053548"/>
          </a:xfrm>
          <a:prstGeom prst="wedgeRoundRectCallout">
            <a:avLst>
              <a:gd name="adj1" fmla="val -58812"/>
              <a:gd name="adj2" fmla="val 38915"/>
              <a:gd name="adj3" fmla="val 16667"/>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show respect for the rights of others in lots of ways.</a:t>
            </a:r>
          </a:p>
        </p:txBody>
      </p:sp>
      <p:sp>
        <p:nvSpPr>
          <p:cNvPr id="27" name="Speech Bubble: Rectangle with Corners Rounded 26">
            <a:extLst>
              <a:ext uri="{FF2B5EF4-FFF2-40B4-BE49-F238E27FC236}">
                <a16:creationId xmlns:a16="http://schemas.microsoft.com/office/drawing/2014/main" id="{9A872A94-A90D-4BCC-AF82-CAB2AE555DD7}"/>
              </a:ext>
            </a:extLst>
          </p:cNvPr>
          <p:cNvSpPr/>
          <p:nvPr/>
        </p:nvSpPr>
        <p:spPr>
          <a:xfrm>
            <a:off x="5858360" y="2092269"/>
            <a:ext cx="2313014" cy="876884"/>
          </a:xfrm>
          <a:prstGeom prst="wedgeRoundRectCallout">
            <a:avLst>
              <a:gd name="adj1" fmla="val 29968"/>
              <a:gd name="adj2" fmla="val 72749"/>
              <a:gd name="adj3" fmla="val 16667"/>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be kind to everyone.</a:t>
            </a:r>
          </a:p>
        </p:txBody>
      </p:sp>
      <p:sp>
        <p:nvSpPr>
          <p:cNvPr id="29" name="Speech Bubble: Rectangle with Corners Rounded 28">
            <a:extLst>
              <a:ext uri="{FF2B5EF4-FFF2-40B4-BE49-F238E27FC236}">
                <a16:creationId xmlns:a16="http://schemas.microsoft.com/office/drawing/2014/main" id="{2A2EA2FE-7F34-49BB-83E6-E6C6CDBDAA32}"/>
              </a:ext>
            </a:extLst>
          </p:cNvPr>
          <p:cNvSpPr/>
          <p:nvPr/>
        </p:nvSpPr>
        <p:spPr>
          <a:xfrm>
            <a:off x="3532188" y="2089686"/>
            <a:ext cx="2313014" cy="876884"/>
          </a:xfrm>
          <a:prstGeom prst="wedgeRoundRectCallout">
            <a:avLst>
              <a:gd name="adj1" fmla="val 10537"/>
              <a:gd name="adj2" fmla="val 74517"/>
              <a:gd name="adj3" fmla="val 16667"/>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include everyone.</a:t>
            </a:r>
          </a:p>
        </p:txBody>
      </p:sp>
      <p:sp>
        <p:nvSpPr>
          <p:cNvPr id="33" name="Speech Bubble: Rectangle with Corners Rounded 32">
            <a:extLst>
              <a:ext uri="{FF2B5EF4-FFF2-40B4-BE49-F238E27FC236}">
                <a16:creationId xmlns:a16="http://schemas.microsoft.com/office/drawing/2014/main" id="{56BBAD55-BF5E-499F-81E1-69D5F324297C}"/>
              </a:ext>
            </a:extLst>
          </p:cNvPr>
          <p:cNvSpPr/>
          <p:nvPr/>
        </p:nvSpPr>
        <p:spPr>
          <a:xfrm>
            <a:off x="755650" y="1751308"/>
            <a:ext cx="2684974" cy="1042200"/>
          </a:xfrm>
          <a:prstGeom prst="wedgeRoundRectCallout">
            <a:avLst>
              <a:gd name="adj1" fmla="val 4506"/>
              <a:gd name="adj2" fmla="val 86889"/>
              <a:gd name="adj3" fmla="val 16667"/>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listen to everybody’s thoughts and ideas.</a:t>
            </a:r>
          </a:p>
        </p:txBody>
      </p:sp>
      <p:sp>
        <p:nvSpPr>
          <p:cNvPr id="34" name="Speech Bubble: Rectangle with Corners Rounded 33">
            <a:extLst>
              <a:ext uri="{FF2B5EF4-FFF2-40B4-BE49-F238E27FC236}">
                <a16:creationId xmlns:a16="http://schemas.microsoft.com/office/drawing/2014/main" id="{0F7DEA75-19C9-4BBF-8D7B-8BE47CBB42AE}"/>
              </a:ext>
            </a:extLst>
          </p:cNvPr>
          <p:cNvSpPr/>
          <p:nvPr/>
        </p:nvSpPr>
        <p:spPr>
          <a:xfrm>
            <a:off x="4302179" y="1903707"/>
            <a:ext cx="2684974" cy="1042200"/>
          </a:xfrm>
          <a:prstGeom prst="wedgeRoundRectCallout">
            <a:avLst>
              <a:gd name="adj1" fmla="val 27595"/>
              <a:gd name="adj2" fmla="val 76479"/>
              <a:gd name="adj3" fmla="val 16667"/>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help people who are sad, lonely or frightened.</a:t>
            </a:r>
          </a:p>
        </p:txBody>
      </p:sp>
      <p:sp>
        <p:nvSpPr>
          <p:cNvPr id="35" name="Speech Bubble: Rectangle with Corners Rounded 34">
            <a:extLst>
              <a:ext uri="{FF2B5EF4-FFF2-40B4-BE49-F238E27FC236}">
                <a16:creationId xmlns:a16="http://schemas.microsoft.com/office/drawing/2014/main" id="{3345CBE6-90EB-40FE-AE95-2A3714B8F9FA}"/>
              </a:ext>
            </a:extLst>
          </p:cNvPr>
          <p:cNvSpPr/>
          <p:nvPr/>
        </p:nvSpPr>
        <p:spPr>
          <a:xfrm>
            <a:off x="755650" y="1772296"/>
            <a:ext cx="3392730" cy="1332854"/>
          </a:xfrm>
          <a:prstGeom prst="wedgeRoundRectCallout">
            <a:avLst>
              <a:gd name="adj1" fmla="val 25311"/>
              <a:gd name="adj2" fmla="val 62436"/>
              <a:gd name="adj3" fmla="val 16667"/>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let people be who they want to be and not make fun of them or laugh at them.</a:t>
            </a:r>
          </a:p>
        </p:txBody>
      </p:sp>
      <p:sp>
        <p:nvSpPr>
          <p:cNvPr id="36" name="Speech Bubble: Rectangle with Corners Rounded 35">
            <a:extLst>
              <a:ext uri="{FF2B5EF4-FFF2-40B4-BE49-F238E27FC236}">
                <a16:creationId xmlns:a16="http://schemas.microsoft.com/office/drawing/2014/main" id="{5C5544D4-8868-4FAE-99C4-6BD75F29C6F5}"/>
              </a:ext>
            </a:extLst>
          </p:cNvPr>
          <p:cNvSpPr/>
          <p:nvPr/>
        </p:nvSpPr>
        <p:spPr>
          <a:xfrm>
            <a:off x="3763264" y="1792637"/>
            <a:ext cx="3908398" cy="1042200"/>
          </a:xfrm>
          <a:prstGeom prst="wedgeRoundRectCallout">
            <a:avLst>
              <a:gd name="adj1" fmla="val 33543"/>
              <a:gd name="adj2" fmla="val 77966"/>
              <a:gd name="adj3" fmla="val 16667"/>
            </a:avLst>
          </a:prstGeom>
          <a:solidFill>
            <a:srgbClr val="E5BA43"/>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take time to learn about and learn from people who are different from us.</a:t>
            </a:r>
          </a:p>
        </p:txBody>
      </p:sp>
      <p:sp>
        <p:nvSpPr>
          <p:cNvPr id="37" name="Speech Bubble: Rectangle with Corners Rounded 36">
            <a:extLst>
              <a:ext uri="{FF2B5EF4-FFF2-40B4-BE49-F238E27FC236}">
                <a16:creationId xmlns:a16="http://schemas.microsoft.com/office/drawing/2014/main" id="{AEE36094-40AD-4E25-8F89-4CA0BAC6171D}"/>
              </a:ext>
            </a:extLst>
          </p:cNvPr>
          <p:cNvSpPr/>
          <p:nvPr/>
        </p:nvSpPr>
        <p:spPr>
          <a:xfrm>
            <a:off x="1252539" y="1852047"/>
            <a:ext cx="3908398" cy="1042200"/>
          </a:xfrm>
          <a:prstGeom prst="wedgeRoundRectCallout">
            <a:avLst>
              <a:gd name="adj1" fmla="val -15231"/>
              <a:gd name="adj2" fmla="val 74992"/>
              <a:gd name="adj3" fmla="val 16667"/>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We can take time to show care and love to others.</a:t>
            </a:r>
          </a:p>
        </p:txBody>
      </p:sp>
    </p:spTree>
    <p:extLst>
      <p:ext uri="{BB962C8B-B14F-4D97-AF65-F5344CB8AC3E}">
        <p14:creationId xmlns:p14="http://schemas.microsoft.com/office/powerpoint/2010/main" val="3608338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xit" presetSubtype="32" fill="hold" grpId="1" nodeType="clickEffect">
                                  <p:stCondLst>
                                    <p:cond delay="0"/>
                                  </p:stCondLst>
                                  <p:childTnLst>
                                    <p:anim calcmode="lin" valueType="num">
                                      <p:cBhvr>
                                        <p:cTn id="11" dur="500"/>
                                        <p:tgtEl>
                                          <p:spTgt spid="24"/>
                                        </p:tgtEl>
                                        <p:attrNameLst>
                                          <p:attrName>ppt_w</p:attrName>
                                        </p:attrNameLst>
                                      </p:cBhvr>
                                      <p:tavLst>
                                        <p:tav tm="0">
                                          <p:val>
                                            <p:strVal val="ppt_w"/>
                                          </p:val>
                                        </p:tav>
                                        <p:tav tm="100000">
                                          <p:val>
                                            <p:fltVal val="0"/>
                                          </p:val>
                                        </p:tav>
                                      </p:tavLst>
                                    </p:anim>
                                    <p:anim calcmode="lin" valueType="num">
                                      <p:cBhvr>
                                        <p:cTn id="12" dur="500"/>
                                        <p:tgtEl>
                                          <p:spTgt spid="24"/>
                                        </p:tgtEl>
                                        <p:attrNameLst>
                                          <p:attrName>ppt_h</p:attrName>
                                        </p:attrNameLst>
                                      </p:cBhvr>
                                      <p:tavLst>
                                        <p:tav tm="0">
                                          <p:val>
                                            <p:strVal val="ppt_h"/>
                                          </p:val>
                                        </p:tav>
                                        <p:tav tm="100000">
                                          <p:val>
                                            <p:fltVal val="0"/>
                                          </p:val>
                                        </p:tav>
                                      </p:tavLst>
                                    </p:anim>
                                    <p:animEffect transition="out" filter="fade">
                                      <p:cBhvr>
                                        <p:cTn id="13" dur="500"/>
                                        <p:tgtEl>
                                          <p:spTgt spid="24"/>
                                        </p:tgtEl>
                                      </p:cBhvr>
                                    </p:animEffect>
                                    <p:set>
                                      <p:cBhvr>
                                        <p:cTn id="14" dur="1" fill="hold">
                                          <p:stCondLst>
                                            <p:cond delay="499"/>
                                          </p:stCondLst>
                                        </p:cTn>
                                        <p:tgtEl>
                                          <p:spTgt spid="24"/>
                                        </p:tgtEl>
                                        <p:attrNameLst>
                                          <p:attrName>style.visibility</p:attrName>
                                        </p:attrNameLst>
                                      </p:cBhvr>
                                      <p:to>
                                        <p:strVal val="hidden"/>
                                      </p:to>
                                    </p:set>
                                  </p:childTnLst>
                                </p:cTn>
                              </p:par>
                              <p:par>
                                <p:cTn id="15" presetID="22" presetClass="entr" presetSubtype="4"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down)">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grpId="1" nodeType="clickEffect">
                                  <p:stCondLst>
                                    <p:cond delay="0"/>
                                  </p:stCondLst>
                                  <p:childTnLst>
                                    <p:anim calcmode="lin" valueType="num">
                                      <p:cBhvr>
                                        <p:cTn id="21" dur="500"/>
                                        <p:tgtEl>
                                          <p:spTgt spid="27"/>
                                        </p:tgtEl>
                                        <p:attrNameLst>
                                          <p:attrName>ppt_w</p:attrName>
                                        </p:attrNameLst>
                                      </p:cBhvr>
                                      <p:tavLst>
                                        <p:tav tm="0">
                                          <p:val>
                                            <p:strVal val="ppt_w"/>
                                          </p:val>
                                        </p:tav>
                                        <p:tav tm="100000">
                                          <p:val>
                                            <p:fltVal val="0"/>
                                          </p:val>
                                        </p:tav>
                                      </p:tavLst>
                                    </p:anim>
                                    <p:anim calcmode="lin" valueType="num">
                                      <p:cBhvr>
                                        <p:cTn id="22" dur="500"/>
                                        <p:tgtEl>
                                          <p:spTgt spid="27"/>
                                        </p:tgtEl>
                                        <p:attrNameLst>
                                          <p:attrName>ppt_h</p:attrName>
                                        </p:attrNameLst>
                                      </p:cBhvr>
                                      <p:tavLst>
                                        <p:tav tm="0">
                                          <p:val>
                                            <p:strVal val="ppt_h"/>
                                          </p:val>
                                        </p:tav>
                                        <p:tav tm="100000">
                                          <p:val>
                                            <p:fltVal val="0"/>
                                          </p:val>
                                        </p:tav>
                                      </p:tavLst>
                                    </p:anim>
                                    <p:animEffect transition="out" filter="fade">
                                      <p:cBhvr>
                                        <p:cTn id="23" dur="500"/>
                                        <p:tgtEl>
                                          <p:spTgt spid="27"/>
                                        </p:tgtEl>
                                      </p:cBhvr>
                                    </p:animEffect>
                                    <p:set>
                                      <p:cBhvr>
                                        <p:cTn id="24" dur="1" fill="hold">
                                          <p:stCondLst>
                                            <p:cond delay="499"/>
                                          </p:stCondLst>
                                        </p:cTn>
                                        <p:tgtEl>
                                          <p:spTgt spid="27"/>
                                        </p:tgtEl>
                                        <p:attrNameLst>
                                          <p:attrName>style.visibility</p:attrName>
                                        </p:attrNameLst>
                                      </p:cBhvr>
                                      <p:to>
                                        <p:strVal val="hidden"/>
                                      </p:to>
                                    </p:set>
                                  </p:childTnLst>
                                </p:cTn>
                              </p:par>
                              <p:par>
                                <p:cTn id="25" presetID="22" presetClass="entr" presetSubtype="4"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down)">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xit" presetSubtype="32" fill="hold" grpId="1" nodeType="clickEffect">
                                  <p:stCondLst>
                                    <p:cond delay="0"/>
                                  </p:stCondLst>
                                  <p:childTnLst>
                                    <p:anim calcmode="lin" valueType="num">
                                      <p:cBhvr>
                                        <p:cTn id="31" dur="500"/>
                                        <p:tgtEl>
                                          <p:spTgt spid="29"/>
                                        </p:tgtEl>
                                        <p:attrNameLst>
                                          <p:attrName>ppt_w</p:attrName>
                                        </p:attrNameLst>
                                      </p:cBhvr>
                                      <p:tavLst>
                                        <p:tav tm="0">
                                          <p:val>
                                            <p:strVal val="ppt_w"/>
                                          </p:val>
                                        </p:tav>
                                        <p:tav tm="100000">
                                          <p:val>
                                            <p:fltVal val="0"/>
                                          </p:val>
                                        </p:tav>
                                      </p:tavLst>
                                    </p:anim>
                                    <p:anim calcmode="lin" valueType="num">
                                      <p:cBhvr>
                                        <p:cTn id="32" dur="500"/>
                                        <p:tgtEl>
                                          <p:spTgt spid="29"/>
                                        </p:tgtEl>
                                        <p:attrNameLst>
                                          <p:attrName>ppt_h</p:attrName>
                                        </p:attrNameLst>
                                      </p:cBhvr>
                                      <p:tavLst>
                                        <p:tav tm="0">
                                          <p:val>
                                            <p:strVal val="ppt_h"/>
                                          </p:val>
                                        </p:tav>
                                        <p:tav tm="100000">
                                          <p:val>
                                            <p:fltVal val="0"/>
                                          </p:val>
                                        </p:tav>
                                      </p:tavLst>
                                    </p:anim>
                                    <p:animEffect transition="out" filter="fade">
                                      <p:cBhvr>
                                        <p:cTn id="33" dur="500"/>
                                        <p:tgtEl>
                                          <p:spTgt spid="29"/>
                                        </p:tgtEl>
                                      </p:cBhvr>
                                    </p:animEffect>
                                    <p:set>
                                      <p:cBhvr>
                                        <p:cTn id="34" dur="1" fill="hold">
                                          <p:stCondLst>
                                            <p:cond delay="499"/>
                                          </p:stCondLst>
                                        </p:cTn>
                                        <p:tgtEl>
                                          <p:spTgt spid="29"/>
                                        </p:tgtEl>
                                        <p:attrNameLst>
                                          <p:attrName>style.visibility</p:attrName>
                                        </p:attrNameLst>
                                      </p:cBhvr>
                                      <p:to>
                                        <p:strVal val="hidden"/>
                                      </p:to>
                                    </p:set>
                                  </p:childTnLst>
                                </p:cTn>
                              </p:par>
                              <p:par>
                                <p:cTn id="35" presetID="2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xit" presetSubtype="32" fill="hold" grpId="1" nodeType="clickEffect">
                                  <p:stCondLst>
                                    <p:cond delay="0"/>
                                  </p:stCondLst>
                                  <p:childTnLst>
                                    <p:anim calcmode="lin" valueType="num">
                                      <p:cBhvr>
                                        <p:cTn id="41" dur="500"/>
                                        <p:tgtEl>
                                          <p:spTgt spid="33"/>
                                        </p:tgtEl>
                                        <p:attrNameLst>
                                          <p:attrName>ppt_w</p:attrName>
                                        </p:attrNameLst>
                                      </p:cBhvr>
                                      <p:tavLst>
                                        <p:tav tm="0">
                                          <p:val>
                                            <p:strVal val="ppt_w"/>
                                          </p:val>
                                        </p:tav>
                                        <p:tav tm="100000">
                                          <p:val>
                                            <p:fltVal val="0"/>
                                          </p:val>
                                        </p:tav>
                                      </p:tavLst>
                                    </p:anim>
                                    <p:anim calcmode="lin" valueType="num">
                                      <p:cBhvr>
                                        <p:cTn id="42" dur="500"/>
                                        <p:tgtEl>
                                          <p:spTgt spid="33"/>
                                        </p:tgtEl>
                                        <p:attrNameLst>
                                          <p:attrName>ppt_h</p:attrName>
                                        </p:attrNameLst>
                                      </p:cBhvr>
                                      <p:tavLst>
                                        <p:tav tm="0">
                                          <p:val>
                                            <p:strVal val="ppt_h"/>
                                          </p:val>
                                        </p:tav>
                                        <p:tav tm="100000">
                                          <p:val>
                                            <p:fltVal val="0"/>
                                          </p:val>
                                        </p:tav>
                                      </p:tavLst>
                                    </p:anim>
                                    <p:animEffect transition="out" filter="fade">
                                      <p:cBhvr>
                                        <p:cTn id="43" dur="500"/>
                                        <p:tgtEl>
                                          <p:spTgt spid="33"/>
                                        </p:tgtEl>
                                      </p:cBhvr>
                                    </p:animEffect>
                                    <p:set>
                                      <p:cBhvr>
                                        <p:cTn id="44" dur="1" fill="hold">
                                          <p:stCondLst>
                                            <p:cond delay="499"/>
                                          </p:stCondLst>
                                        </p:cTn>
                                        <p:tgtEl>
                                          <p:spTgt spid="33"/>
                                        </p:tgtEl>
                                        <p:attrNameLst>
                                          <p:attrName>style.visibility</p:attrName>
                                        </p:attrNameLst>
                                      </p:cBhvr>
                                      <p:to>
                                        <p:strVal val="hidden"/>
                                      </p:to>
                                    </p:set>
                                  </p:childTnLst>
                                </p:cTn>
                              </p:par>
                              <p:par>
                                <p:cTn id="45" presetID="22" presetClass="entr" presetSubtype="4"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wipe(down)">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xit" presetSubtype="32" fill="hold" grpId="1" nodeType="clickEffect">
                                  <p:stCondLst>
                                    <p:cond delay="0"/>
                                  </p:stCondLst>
                                  <p:childTnLst>
                                    <p:anim calcmode="lin" valueType="num">
                                      <p:cBhvr>
                                        <p:cTn id="51" dur="500"/>
                                        <p:tgtEl>
                                          <p:spTgt spid="34"/>
                                        </p:tgtEl>
                                        <p:attrNameLst>
                                          <p:attrName>ppt_w</p:attrName>
                                        </p:attrNameLst>
                                      </p:cBhvr>
                                      <p:tavLst>
                                        <p:tav tm="0">
                                          <p:val>
                                            <p:strVal val="ppt_w"/>
                                          </p:val>
                                        </p:tav>
                                        <p:tav tm="100000">
                                          <p:val>
                                            <p:fltVal val="0"/>
                                          </p:val>
                                        </p:tav>
                                      </p:tavLst>
                                    </p:anim>
                                    <p:anim calcmode="lin" valueType="num">
                                      <p:cBhvr>
                                        <p:cTn id="52" dur="500"/>
                                        <p:tgtEl>
                                          <p:spTgt spid="34"/>
                                        </p:tgtEl>
                                        <p:attrNameLst>
                                          <p:attrName>ppt_h</p:attrName>
                                        </p:attrNameLst>
                                      </p:cBhvr>
                                      <p:tavLst>
                                        <p:tav tm="0">
                                          <p:val>
                                            <p:strVal val="ppt_h"/>
                                          </p:val>
                                        </p:tav>
                                        <p:tav tm="100000">
                                          <p:val>
                                            <p:fltVal val="0"/>
                                          </p:val>
                                        </p:tav>
                                      </p:tavLst>
                                    </p:anim>
                                    <p:animEffect transition="out" filter="fade">
                                      <p:cBhvr>
                                        <p:cTn id="53" dur="500"/>
                                        <p:tgtEl>
                                          <p:spTgt spid="34"/>
                                        </p:tgtEl>
                                      </p:cBhvr>
                                    </p:animEffect>
                                    <p:set>
                                      <p:cBhvr>
                                        <p:cTn id="54" dur="1" fill="hold">
                                          <p:stCondLst>
                                            <p:cond delay="499"/>
                                          </p:stCondLst>
                                        </p:cTn>
                                        <p:tgtEl>
                                          <p:spTgt spid="34"/>
                                        </p:tgtEl>
                                        <p:attrNameLst>
                                          <p:attrName>style.visibility</p:attrName>
                                        </p:attrNameLst>
                                      </p:cBhvr>
                                      <p:to>
                                        <p:strVal val="hidden"/>
                                      </p:to>
                                    </p:set>
                                  </p:childTnLst>
                                </p:cTn>
                              </p:par>
                              <p:par>
                                <p:cTn id="55" presetID="22" presetClass="entr" presetSubtype="4" fill="hold" grpId="0"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down)">
                                      <p:cBhvr>
                                        <p:cTn id="57" dur="5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xit" presetSubtype="32" fill="hold" grpId="1" nodeType="clickEffect">
                                  <p:stCondLst>
                                    <p:cond delay="0"/>
                                  </p:stCondLst>
                                  <p:childTnLst>
                                    <p:anim calcmode="lin" valueType="num">
                                      <p:cBhvr>
                                        <p:cTn id="61" dur="500"/>
                                        <p:tgtEl>
                                          <p:spTgt spid="35"/>
                                        </p:tgtEl>
                                        <p:attrNameLst>
                                          <p:attrName>ppt_w</p:attrName>
                                        </p:attrNameLst>
                                      </p:cBhvr>
                                      <p:tavLst>
                                        <p:tav tm="0">
                                          <p:val>
                                            <p:strVal val="ppt_w"/>
                                          </p:val>
                                        </p:tav>
                                        <p:tav tm="100000">
                                          <p:val>
                                            <p:fltVal val="0"/>
                                          </p:val>
                                        </p:tav>
                                      </p:tavLst>
                                    </p:anim>
                                    <p:anim calcmode="lin" valueType="num">
                                      <p:cBhvr>
                                        <p:cTn id="62" dur="500"/>
                                        <p:tgtEl>
                                          <p:spTgt spid="35"/>
                                        </p:tgtEl>
                                        <p:attrNameLst>
                                          <p:attrName>ppt_h</p:attrName>
                                        </p:attrNameLst>
                                      </p:cBhvr>
                                      <p:tavLst>
                                        <p:tav tm="0">
                                          <p:val>
                                            <p:strVal val="ppt_h"/>
                                          </p:val>
                                        </p:tav>
                                        <p:tav tm="100000">
                                          <p:val>
                                            <p:fltVal val="0"/>
                                          </p:val>
                                        </p:tav>
                                      </p:tavLst>
                                    </p:anim>
                                    <p:animEffect transition="out" filter="fade">
                                      <p:cBhvr>
                                        <p:cTn id="63" dur="500"/>
                                        <p:tgtEl>
                                          <p:spTgt spid="35"/>
                                        </p:tgtEl>
                                      </p:cBhvr>
                                    </p:animEffect>
                                    <p:set>
                                      <p:cBhvr>
                                        <p:cTn id="64" dur="1" fill="hold">
                                          <p:stCondLst>
                                            <p:cond delay="499"/>
                                          </p:stCondLst>
                                        </p:cTn>
                                        <p:tgtEl>
                                          <p:spTgt spid="35"/>
                                        </p:tgtEl>
                                        <p:attrNameLst>
                                          <p:attrName>style.visibility</p:attrName>
                                        </p:attrNameLst>
                                      </p:cBhvr>
                                      <p:to>
                                        <p:strVal val="hidden"/>
                                      </p:to>
                                    </p:set>
                                  </p:childTnLst>
                                </p:cTn>
                              </p:par>
                              <p:par>
                                <p:cTn id="65" presetID="22" presetClass="entr" presetSubtype="4"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wipe(down)">
                                      <p:cBhvr>
                                        <p:cTn id="67" dur="500"/>
                                        <p:tgtEl>
                                          <p:spTgt spid="36"/>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xit" presetSubtype="32" fill="hold" grpId="1" nodeType="clickEffect">
                                  <p:stCondLst>
                                    <p:cond delay="0"/>
                                  </p:stCondLst>
                                  <p:childTnLst>
                                    <p:anim calcmode="lin" valueType="num">
                                      <p:cBhvr>
                                        <p:cTn id="71" dur="500"/>
                                        <p:tgtEl>
                                          <p:spTgt spid="36"/>
                                        </p:tgtEl>
                                        <p:attrNameLst>
                                          <p:attrName>ppt_w</p:attrName>
                                        </p:attrNameLst>
                                      </p:cBhvr>
                                      <p:tavLst>
                                        <p:tav tm="0">
                                          <p:val>
                                            <p:strVal val="ppt_w"/>
                                          </p:val>
                                        </p:tav>
                                        <p:tav tm="100000">
                                          <p:val>
                                            <p:fltVal val="0"/>
                                          </p:val>
                                        </p:tav>
                                      </p:tavLst>
                                    </p:anim>
                                    <p:anim calcmode="lin" valueType="num">
                                      <p:cBhvr>
                                        <p:cTn id="72" dur="500"/>
                                        <p:tgtEl>
                                          <p:spTgt spid="36"/>
                                        </p:tgtEl>
                                        <p:attrNameLst>
                                          <p:attrName>ppt_h</p:attrName>
                                        </p:attrNameLst>
                                      </p:cBhvr>
                                      <p:tavLst>
                                        <p:tav tm="0">
                                          <p:val>
                                            <p:strVal val="ppt_h"/>
                                          </p:val>
                                        </p:tav>
                                        <p:tav tm="100000">
                                          <p:val>
                                            <p:fltVal val="0"/>
                                          </p:val>
                                        </p:tav>
                                      </p:tavLst>
                                    </p:anim>
                                    <p:animEffect transition="out" filter="fade">
                                      <p:cBhvr>
                                        <p:cTn id="73" dur="500"/>
                                        <p:tgtEl>
                                          <p:spTgt spid="36"/>
                                        </p:tgtEl>
                                      </p:cBhvr>
                                    </p:animEffect>
                                    <p:set>
                                      <p:cBhvr>
                                        <p:cTn id="74" dur="1" fill="hold">
                                          <p:stCondLst>
                                            <p:cond delay="499"/>
                                          </p:stCondLst>
                                        </p:cTn>
                                        <p:tgtEl>
                                          <p:spTgt spid="36"/>
                                        </p:tgtEl>
                                        <p:attrNameLst>
                                          <p:attrName>style.visibility</p:attrName>
                                        </p:attrNameLst>
                                      </p:cBhvr>
                                      <p:to>
                                        <p:strVal val="hidden"/>
                                      </p:to>
                                    </p:set>
                                  </p:childTnLst>
                                </p:cTn>
                              </p:par>
                              <p:par>
                                <p:cTn id="75" presetID="2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wipe(down)">
                                      <p:cBhvr>
                                        <p:cTn id="7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7" grpId="0" animBg="1"/>
      <p:bldP spid="27" grpId="1" animBg="1"/>
      <p:bldP spid="29" grpId="0" animBg="1"/>
      <p:bldP spid="29" grpId="1" animBg="1"/>
      <p:bldP spid="33" grpId="0" animBg="1"/>
      <p:bldP spid="33" grpId="1" animBg="1"/>
      <p:bldP spid="34" grpId="0" animBg="1"/>
      <p:bldP spid="34" grpId="1" animBg="1"/>
      <p:bldP spid="35" grpId="0" animBg="1"/>
      <p:bldP spid="35" grpId="1" animBg="1"/>
      <p:bldP spid="36" grpId="0" animBg="1"/>
      <p:bldP spid="36" grpId="1" animBg="1"/>
      <p:bldP spid="3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42E6CE-AA6D-48F7-955C-A0E52E592099}"/>
              </a:ext>
            </a:extLst>
          </p:cNvPr>
          <p:cNvSpPr>
            <a:spLocks noGrp="1"/>
          </p:cNvSpPr>
          <p:nvPr>
            <p:ph type="title"/>
          </p:nvPr>
        </p:nvSpPr>
        <p:spPr/>
        <p:txBody>
          <a:bodyPr/>
          <a:lstStyle/>
          <a:p>
            <a:pPr algn="ctr"/>
            <a:r>
              <a:rPr lang="en-GB" sz="3200" dirty="0"/>
              <a:t>Respecting the Rights </a:t>
            </a:r>
            <a:br>
              <a:rPr lang="en-GB" sz="3200" dirty="0"/>
            </a:br>
            <a:r>
              <a:rPr lang="en-GB" sz="3200" dirty="0"/>
              <a:t>of Others</a:t>
            </a:r>
            <a:endParaRPr lang="en-GB" sz="3400" b="1" dirty="0">
              <a:latin typeface="Twinkl" pitchFamily="2" charset="0"/>
            </a:endParaRPr>
          </a:p>
        </p:txBody>
      </p:sp>
      <p:pic>
        <p:nvPicPr>
          <p:cNvPr id="40" name="Whole Class">
            <a:extLst>
              <a:ext uri="{FF2B5EF4-FFF2-40B4-BE49-F238E27FC236}">
                <a16:creationId xmlns:a16="http://schemas.microsoft.com/office/drawing/2014/main" id="{B58CB828-8F71-43E4-9752-33BE142F14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2265" y="512363"/>
            <a:ext cx="1238498" cy="864000"/>
          </a:xfrm>
          <a:prstGeom prst="rect">
            <a:avLst/>
          </a:prstGeom>
        </p:spPr>
      </p:pic>
      <p:sp>
        <p:nvSpPr>
          <p:cNvPr id="36" name="Speech Bubble: Rectangle with Corners Rounded 35">
            <a:extLst>
              <a:ext uri="{FF2B5EF4-FFF2-40B4-BE49-F238E27FC236}">
                <a16:creationId xmlns:a16="http://schemas.microsoft.com/office/drawing/2014/main" id="{5C5544D4-8868-4FAE-99C4-6BD75F29C6F5}"/>
              </a:ext>
            </a:extLst>
          </p:cNvPr>
          <p:cNvSpPr/>
          <p:nvPr/>
        </p:nvSpPr>
        <p:spPr>
          <a:xfrm>
            <a:off x="4479952" y="1892469"/>
            <a:ext cx="3908398" cy="1042200"/>
          </a:xfrm>
          <a:prstGeom prst="wedgeRoundRectCallout">
            <a:avLst>
              <a:gd name="adj1" fmla="val -59644"/>
              <a:gd name="adj2" fmla="val -49922"/>
              <a:gd name="adj3" fmla="val 16667"/>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Can you think of any other ways to show respect for the rights of others?</a:t>
            </a:r>
          </a:p>
        </p:txBody>
      </p:sp>
      <p:pic>
        <p:nvPicPr>
          <p:cNvPr id="15" name="Picture 14">
            <a:extLst>
              <a:ext uri="{FF2B5EF4-FFF2-40B4-BE49-F238E27FC236}">
                <a16:creationId xmlns:a16="http://schemas.microsoft.com/office/drawing/2014/main" id="{F2A8B441-6275-4B26-A961-8A623EC585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4015" y="1231605"/>
            <a:ext cx="1752264" cy="5053362"/>
          </a:xfrm>
          <a:prstGeom prst="rect">
            <a:avLst/>
          </a:prstGeom>
        </p:spPr>
      </p:pic>
      <p:grpSp>
        <p:nvGrpSpPr>
          <p:cNvPr id="16" name="Group 15">
            <a:extLst>
              <a:ext uri="{FF2B5EF4-FFF2-40B4-BE49-F238E27FC236}">
                <a16:creationId xmlns:a16="http://schemas.microsoft.com/office/drawing/2014/main" id="{386314CD-3358-488F-A28C-3016536A5D5F}"/>
              </a:ext>
            </a:extLst>
          </p:cNvPr>
          <p:cNvGrpSpPr/>
          <p:nvPr/>
        </p:nvGrpSpPr>
        <p:grpSpPr>
          <a:xfrm>
            <a:off x="792163" y="4502727"/>
            <a:ext cx="1805998" cy="1805998"/>
            <a:chOff x="4788025" y="4522833"/>
            <a:chExt cx="1569992" cy="1569992"/>
          </a:xfrm>
        </p:grpSpPr>
        <p:sp>
          <p:nvSpPr>
            <p:cNvPr id="17" name="Oval 16">
              <a:hlinkClick r:id="rId4" action="ppaction://hlinksldjump"/>
              <a:extLst>
                <a:ext uri="{FF2B5EF4-FFF2-40B4-BE49-F238E27FC236}">
                  <a16:creationId xmlns:a16="http://schemas.microsoft.com/office/drawing/2014/main" id="{BE69A91B-67ED-464C-B3C9-D972AC247BC6}"/>
                </a:ext>
              </a:extLst>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Twinkl"/>
                <a:ea typeface="+mn-ea"/>
                <a:cs typeface="+mn-cs"/>
              </a:endParaRPr>
            </a:p>
          </p:txBody>
        </p:sp>
        <p:sp>
          <p:nvSpPr>
            <p:cNvPr id="18" name="Rectangle 17">
              <a:hlinkClick r:id="rId4" action="ppaction://hlinksldjump"/>
              <a:extLst>
                <a:ext uri="{FF2B5EF4-FFF2-40B4-BE49-F238E27FC236}">
                  <a16:creationId xmlns:a16="http://schemas.microsoft.com/office/drawing/2014/main" id="{3BDF5999-8757-4A9F-9B51-D066D3DD807A}"/>
                </a:ext>
              </a:extLst>
            </p:cNvPr>
            <p:cNvSpPr/>
            <p:nvPr/>
          </p:nvSpPr>
          <p:spPr>
            <a:xfrm>
              <a:off x="4788025" y="5184718"/>
              <a:ext cx="1569992" cy="246221"/>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Twinkl"/>
                  <a:ea typeface="+mn-ea"/>
                  <a:cs typeface="+mn-cs"/>
                </a:rPr>
                <a:t>Consolidating</a:t>
              </a:r>
            </a:p>
          </p:txBody>
        </p:sp>
      </p:grpSp>
      <p:grpSp>
        <p:nvGrpSpPr>
          <p:cNvPr id="19" name="Group 18">
            <a:extLst>
              <a:ext uri="{FF2B5EF4-FFF2-40B4-BE49-F238E27FC236}">
                <a16:creationId xmlns:a16="http://schemas.microsoft.com/office/drawing/2014/main" id="{4FDB6DAA-FC45-4AB5-A0AA-DDE47B92C8B1}"/>
              </a:ext>
            </a:extLst>
          </p:cNvPr>
          <p:cNvGrpSpPr/>
          <p:nvPr/>
        </p:nvGrpSpPr>
        <p:grpSpPr>
          <a:xfrm>
            <a:off x="6573967" y="4502727"/>
            <a:ext cx="1814383" cy="1805998"/>
            <a:chOff x="6574042" y="4512842"/>
            <a:chExt cx="1577281" cy="1569992"/>
          </a:xfrm>
        </p:grpSpPr>
        <p:sp>
          <p:nvSpPr>
            <p:cNvPr id="20" name="Oval 19">
              <a:hlinkClick r:id="rId5" action="ppaction://hlinksldjump"/>
              <a:extLst>
                <a:ext uri="{FF2B5EF4-FFF2-40B4-BE49-F238E27FC236}">
                  <a16:creationId xmlns:a16="http://schemas.microsoft.com/office/drawing/2014/main" id="{2C39CC7E-055D-4315-A1BB-9C16AA4D7F54}"/>
                </a:ext>
              </a:extLst>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Twinkl"/>
                <a:ea typeface="+mn-ea"/>
                <a:cs typeface="+mn-cs"/>
              </a:endParaRPr>
            </a:p>
          </p:txBody>
        </p:sp>
        <p:sp>
          <p:nvSpPr>
            <p:cNvPr id="21" name="Rectangle 20">
              <a:hlinkClick r:id="rId5" action="ppaction://hlinksldjump"/>
              <a:extLst>
                <a:ext uri="{FF2B5EF4-FFF2-40B4-BE49-F238E27FC236}">
                  <a16:creationId xmlns:a16="http://schemas.microsoft.com/office/drawing/2014/main" id="{EE6059F3-302E-4C2C-8179-675DF6AB9409}"/>
                </a:ext>
              </a:extLst>
            </p:cNvPr>
            <p:cNvSpPr/>
            <p:nvPr/>
          </p:nvSpPr>
          <p:spPr>
            <a:xfrm>
              <a:off x="6581331" y="5184718"/>
              <a:ext cx="1569992" cy="246221"/>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Twinkl"/>
                  <a:ea typeface="+mn-ea"/>
                  <a:cs typeface="+mn-cs"/>
                </a:rPr>
                <a:t>Reflecting </a:t>
              </a:r>
            </a:p>
          </p:txBody>
        </p:sp>
      </p:grpSp>
    </p:spTree>
    <p:extLst>
      <p:ext uri="{BB962C8B-B14F-4D97-AF65-F5344CB8AC3E}">
        <p14:creationId xmlns:p14="http://schemas.microsoft.com/office/powerpoint/2010/main" val="3092398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wipe(left)">
                                      <p:cBhvr>
                                        <p:cTn id="25" dur="500"/>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ppt_w</p:attrName>
                                        </p:attrNameLst>
                                      </p:cBhvr>
                                      <p:tavLst>
                                        <p:tav tm="0">
                                          <p:val>
                                            <p:fltVal val="0"/>
                                          </p:val>
                                        </p:tav>
                                        <p:tav tm="100000">
                                          <p:val>
                                            <p:strVal val="#ppt_w"/>
                                          </p:val>
                                        </p:tav>
                                      </p:tavLst>
                                    </p:anim>
                                    <p:anim calcmode="lin" valueType="num">
                                      <p:cBhvr>
                                        <p:cTn id="31" dur="500" fill="hold"/>
                                        <p:tgtEl>
                                          <p:spTgt spid="16"/>
                                        </p:tgtEl>
                                        <p:attrNameLst>
                                          <p:attrName>ppt_h</p:attrName>
                                        </p:attrNameLst>
                                      </p:cBhvr>
                                      <p:tavLst>
                                        <p:tav tm="0">
                                          <p:val>
                                            <p:fltVal val="0"/>
                                          </p:val>
                                        </p:tav>
                                        <p:tav tm="100000">
                                          <p:val>
                                            <p:strVal val="#ppt_h"/>
                                          </p:val>
                                        </p:tav>
                                      </p:tavLst>
                                    </p:anim>
                                    <p:animEffect transition="in" filter="fade">
                                      <p:cBhvr>
                                        <p:cTn id="32" dur="500"/>
                                        <p:tgtEl>
                                          <p:spTgt spid="16"/>
                                        </p:tgtEl>
                                      </p:cBhvr>
                                    </p:animEffect>
                                  </p:childTnLst>
                                </p:cTn>
                              </p:par>
                              <p:par>
                                <p:cTn id="33" presetID="53" presetClass="entr" presetSubtype="16"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20688"/>
            <a:ext cx="8220075" cy="994306"/>
          </a:xfrm>
        </p:spPr>
        <p:txBody>
          <a:bodyPr/>
          <a:lstStyle/>
          <a:p>
            <a:pPr algn="ctr"/>
            <a:r>
              <a:rPr lang="en-GB" dirty="0"/>
              <a:t>Showing Respect</a:t>
            </a:r>
            <a:endParaRPr lang="en-GB" dirty="0">
              <a:latin typeface="Twinkl" pitchFamily="2" charset="0"/>
            </a:endParaRPr>
          </a:p>
        </p:txBody>
      </p:sp>
      <p:pic>
        <p:nvPicPr>
          <p:cNvPr id="8" name="Individual Work">
            <a:extLst>
              <a:ext uri="{FF2B5EF4-FFF2-40B4-BE49-F238E27FC236}">
                <a16:creationId xmlns:a16="http://schemas.microsoft.com/office/drawing/2014/main" id="{7FD4736E-17FD-4A03-B67D-7AF07EF96A95}"/>
              </a:ext>
            </a:extLst>
          </p:cNvPr>
          <p:cNvPicPr>
            <a:picLocks noChangeAspect="1"/>
          </p:cNvPicPr>
          <p:nvPr/>
        </p:nvPicPr>
        <p:blipFill>
          <a:blip r:embed="rId2"/>
          <a:srcRect/>
          <a:stretch>
            <a:fillRect/>
          </a:stretch>
        </p:blipFill>
        <p:spPr>
          <a:xfrm>
            <a:off x="7596193" y="509132"/>
            <a:ext cx="863595" cy="863595"/>
          </a:xfrm>
          <a:prstGeom prst="rect">
            <a:avLst/>
          </a:prstGeom>
          <a:noFill/>
          <a:ln>
            <a:noFill/>
          </a:ln>
        </p:spPr>
      </p:pic>
      <p:grpSp>
        <p:nvGrpSpPr>
          <p:cNvPr id="9" name="Group 8">
            <a:extLst>
              <a:ext uri="{FF2B5EF4-FFF2-40B4-BE49-F238E27FC236}">
                <a16:creationId xmlns:a16="http://schemas.microsoft.com/office/drawing/2014/main" id="{FEB302A4-D485-4A5F-B1E2-20C1978A6D42}"/>
              </a:ext>
            </a:extLst>
          </p:cNvPr>
          <p:cNvGrpSpPr/>
          <p:nvPr/>
        </p:nvGrpSpPr>
        <p:grpSpPr>
          <a:xfrm>
            <a:off x="194455" y="2681207"/>
            <a:ext cx="4377545" cy="3882325"/>
            <a:chOff x="194455" y="2681207"/>
            <a:chExt cx="4377545" cy="3882325"/>
          </a:xfrm>
        </p:grpSpPr>
        <p:pic>
          <p:nvPicPr>
            <p:cNvPr id="4" name="Picture 3">
              <a:extLst>
                <a:ext uri="{FF2B5EF4-FFF2-40B4-BE49-F238E27FC236}">
                  <a16:creationId xmlns:a16="http://schemas.microsoft.com/office/drawing/2014/main" id="{43CBA6F2-6683-4AE5-BA09-FCE3D56A44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455" y="2681207"/>
              <a:ext cx="4377545" cy="3882325"/>
            </a:xfrm>
            <a:prstGeom prst="rect">
              <a:avLst/>
            </a:prstGeom>
          </p:spPr>
        </p:pic>
        <p:sp>
          <p:nvSpPr>
            <p:cNvPr id="6" name="Freeform: Shape 5">
              <a:extLst>
                <a:ext uri="{FF2B5EF4-FFF2-40B4-BE49-F238E27FC236}">
                  <a16:creationId xmlns:a16="http://schemas.microsoft.com/office/drawing/2014/main" id="{BBD5750A-D005-42B8-9CBC-95357CE0D596}"/>
                </a:ext>
              </a:extLst>
            </p:cNvPr>
            <p:cNvSpPr/>
            <p:nvPr/>
          </p:nvSpPr>
          <p:spPr>
            <a:xfrm>
              <a:off x="3673098" y="3797085"/>
              <a:ext cx="790414" cy="960895"/>
            </a:xfrm>
            <a:custGeom>
              <a:avLst/>
              <a:gdLst>
                <a:gd name="connsiteX0" fmla="*/ 185980 w 790414"/>
                <a:gd name="connsiteY0" fmla="*/ 0 h 960895"/>
                <a:gd name="connsiteX1" fmla="*/ 790414 w 790414"/>
                <a:gd name="connsiteY1" fmla="*/ 185979 h 960895"/>
                <a:gd name="connsiteX2" fmla="*/ 511444 w 790414"/>
                <a:gd name="connsiteY2" fmla="*/ 960895 h 960895"/>
                <a:gd name="connsiteX3" fmla="*/ 0 w 790414"/>
                <a:gd name="connsiteY3" fmla="*/ 805912 h 960895"/>
                <a:gd name="connsiteX4" fmla="*/ 30997 w 790414"/>
                <a:gd name="connsiteY4" fmla="*/ 604434 h 960895"/>
                <a:gd name="connsiteX5" fmla="*/ 154983 w 790414"/>
                <a:gd name="connsiteY5" fmla="*/ 480447 h 960895"/>
                <a:gd name="connsiteX6" fmla="*/ 263471 w 790414"/>
                <a:gd name="connsiteY6" fmla="*/ 278969 h 960895"/>
                <a:gd name="connsiteX7" fmla="*/ 201478 w 790414"/>
                <a:gd name="connsiteY7" fmla="*/ 170481 h 960895"/>
                <a:gd name="connsiteX8" fmla="*/ 309966 w 790414"/>
                <a:gd name="connsiteY8" fmla="*/ 108488 h 960895"/>
                <a:gd name="connsiteX9" fmla="*/ 325465 w 790414"/>
                <a:gd name="connsiteY9" fmla="*/ 108488 h 960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0414" h="960895">
                  <a:moveTo>
                    <a:pt x="185980" y="0"/>
                  </a:moveTo>
                  <a:lnTo>
                    <a:pt x="790414" y="185979"/>
                  </a:lnTo>
                  <a:lnTo>
                    <a:pt x="511444" y="960895"/>
                  </a:lnTo>
                  <a:lnTo>
                    <a:pt x="0" y="805912"/>
                  </a:lnTo>
                  <a:lnTo>
                    <a:pt x="30997" y="604434"/>
                  </a:lnTo>
                  <a:lnTo>
                    <a:pt x="154983" y="480447"/>
                  </a:lnTo>
                  <a:lnTo>
                    <a:pt x="263471" y="278969"/>
                  </a:lnTo>
                  <a:lnTo>
                    <a:pt x="201478" y="170481"/>
                  </a:lnTo>
                  <a:lnTo>
                    <a:pt x="309966" y="108488"/>
                  </a:lnTo>
                  <a:lnTo>
                    <a:pt x="325465" y="108488"/>
                  </a:ln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4" name="Picture 13">
            <a:extLst>
              <a:ext uri="{FF2B5EF4-FFF2-40B4-BE49-F238E27FC236}">
                <a16:creationId xmlns:a16="http://schemas.microsoft.com/office/drawing/2014/main" id="{1B1DFB52-4BD5-489E-B879-95AEEBADFB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3958" y="1607158"/>
            <a:ext cx="3283373" cy="4642511"/>
          </a:xfrm>
          <a:prstGeom prst="rect">
            <a:avLst/>
          </a:prstGeom>
          <a:ln>
            <a:solidFill>
              <a:schemeClr val="tx1"/>
            </a:solidFill>
          </a:ln>
        </p:spPr>
      </p:pic>
      <p:pic>
        <p:nvPicPr>
          <p:cNvPr id="11" name="Picture 10">
            <a:extLst>
              <a:ext uri="{FF2B5EF4-FFF2-40B4-BE49-F238E27FC236}">
                <a16:creationId xmlns:a16="http://schemas.microsoft.com/office/drawing/2014/main" id="{F3A19449-5832-4BC9-A57D-B48E42694E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00349" y="3524117"/>
            <a:ext cx="4080827" cy="3595607"/>
          </a:xfrm>
          <a:prstGeom prst="rect">
            <a:avLst/>
          </a:prstGeom>
        </p:spPr>
      </p:pic>
      <p:sp>
        <p:nvSpPr>
          <p:cNvPr id="17" name="Speech Bubble: Rectangle with Corners Rounded 16">
            <a:extLst>
              <a:ext uri="{FF2B5EF4-FFF2-40B4-BE49-F238E27FC236}">
                <a16:creationId xmlns:a16="http://schemas.microsoft.com/office/drawing/2014/main" id="{5BD4DC03-82C5-4C10-AD33-4D45E95599F7}"/>
              </a:ext>
            </a:extLst>
          </p:cNvPr>
          <p:cNvSpPr/>
          <p:nvPr/>
        </p:nvSpPr>
        <p:spPr>
          <a:xfrm>
            <a:off x="792164" y="1410343"/>
            <a:ext cx="3113410" cy="1084884"/>
          </a:xfrm>
          <a:prstGeom prst="wedgeRoundRectCallout">
            <a:avLst>
              <a:gd name="adj1" fmla="val -35155"/>
              <a:gd name="adj2" fmla="val 61924"/>
              <a:gd name="adj3" fmla="val 16667"/>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Draw a picture that shows someone’s rights being respected. </a:t>
            </a:r>
          </a:p>
        </p:txBody>
      </p:sp>
      <p:sp>
        <p:nvSpPr>
          <p:cNvPr id="18" name="Speech Bubble: Rectangle with Corners Rounded 17">
            <a:extLst>
              <a:ext uri="{FF2B5EF4-FFF2-40B4-BE49-F238E27FC236}">
                <a16:creationId xmlns:a16="http://schemas.microsoft.com/office/drawing/2014/main" id="{12F56B99-736B-42B8-9BF7-F69DFE879655}"/>
              </a:ext>
            </a:extLst>
          </p:cNvPr>
          <p:cNvSpPr/>
          <p:nvPr/>
        </p:nvSpPr>
        <p:spPr>
          <a:xfrm>
            <a:off x="792163" y="1407760"/>
            <a:ext cx="4043308" cy="1084884"/>
          </a:xfrm>
          <a:prstGeom prst="wedgeRoundRectCallout">
            <a:avLst>
              <a:gd name="adj1" fmla="val -3340"/>
              <a:gd name="adj2" fmla="val 74781"/>
              <a:gd name="adj3" fmla="val 16667"/>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r>
              <a:rPr lang="en-GB" dirty="0"/>
              <a:t>Then, write a sentence to explain why it is important to be respectful of the rights of others.</a:t>
            </a:r>
          </a:p>
        </p:txBody>
      </p:sp>
    </p:spTree>
    <p:extLst>
      <p:ext uri="{BB962C8B-B14F-4D97-AF65-F5344CB8AC3E}">
        <p14:creationId xmlns:p14="http://schemas.microsoft.com/office/powerpoint/2010/main" val="88982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4" presetClass="path" presetSubtype="0" accel="50000" decel="50000" fill="hold" nodeType="withEffect">
                                  <p:stCondLst>
                                    <p:cond delay="0"/>
                                  </p:stCondLst>
                                  <p:childTnLst>
                                    <p:animMotion origin="layout" path="M 4.72222E-6 4.07407E-6 C 0.02291 0.00092 0.04201 0.00902 0.05208 0.02106 L 0.075 0.04907 C 0.08003 0.05509 0.08802 0.0581 0.09791 0.0581 C 0.11197 0.0581 0.12395 0.05 0.125 0.03796 C 0.12395 0.02801 0.11197 0.01898 0.09791 0.01898 C 0.08802 0.01898 0.08003 0.02291 0.075 0.02801 L 0.05208 0.05601 C 0.04201 0.06805 0.02291 0.07592 4.72222E-6 0.07708 C -0.02292 0.07592 -0.04202 0.06805 -0.05209 0.05601 L -0.075 0.02801 C -0.08004 0.02291 -0.08803 0.01898 -0.09792 0.01898 C -0.11198 0.01898 -0.12396 0.02801 -0.125 0.03796 C -0.12396 0.05 -0.11198 0.0581 -0.09792 0.0581 C -0.08803 0.0581 -0.08004 0.05509 -0.075 0.04907 L -0.05209 0.02106 C -0.04202 0.00902 -0.02292 0.00092 4.72222E-6 4.07407E-6 Z " pathEditMode="relative" rAng="0" ptsTypes="AAAAAAAAAAAAAAAAA">
                                      <p:cBhvr>
                                        <p:cTn id="9" dur="3100" fill="hold"/>
                                        <p:tgtEl>
                                          <p:spTgt spid="11"/>
                                        </p:tgtEl>
                                        <p:attrNameLst>
                                          <p:attrName>ppt_x</p:attrName>
                                          <p:attrName>ppt_y</p:attrName>
                                        </p:attrNameLst>
                                      </p:cBhvr>
                                      <p:rCtr x="0" y="3843"/>
                                    </p:animMotion>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grpId="1" nodeType="clickEffect">
                                  <p:stCondLst>
                                    <p:cond delay="0"/>
                                  </p:stCondLst>
                                  <p:childTnLst>
                                    <p:anim calcmode="lin" valueType="num">
                                      <p:cBhvr>
                                        <p:cTn id="13" dur="500"/>
                                        <p:tgtEl>
                                          <p:spTgt spid="17"/>
                                        </p:tgtEl>
                                        <p:attrNameLst>
                                          <p:attrName>ppt_w</p:attrName>
                                        </p:attrNameLst>
                                      </p:cBhvr>
                                      <p:tavLst>
                                        <p:tav tm="0">
                                          <p:val>
                                            <p:strVal val="ppt_w"/>
                                          </p:val>
                                        </p:tav>
                                        <p:tav tm="100000">
                                          <p:val>
                                            <p:fltVal val="0"/>
                                          </p:val>
                                        </p:tav>
                                      </p:tavLst>
                                    </p:anim>
                                    <p:anim calcmode="lin" valueType="num">
                                      <p:cBhvr>
                                        <p:cTn id="14" dur="500"/>
                                        <p:tgtEl>
                                          <p:spTgt spid="17"/>
                                        </p:tgtEl>
                                        <p:attrNameLst>
                                          <p:attrName>ppt_h</p:attrName>
                                        </p:attrNameLst>
                                      </p:cBhvr>
                                      <p:tavLst>
                                        <p:tav tm="0">
                                          <p:val>
                                            <p:strVal val="ppt_h"/>
                                          </p:val>
                                        </p:tav>
                                        <p:tav tm="100000">
                                          <p:val>
                                            <p:fltVal val="0"/>
                                          </p:val>
                                        </p:tav>
                                      </p:tavLst>
                                    </p:anim>
                                    <p:animEffect transition="out" filter="fade">
                                      <p:cBhvr>
                                        <p:cTn id="15" dur="500"/>
                                        <p:tgtEl>
                                          <p:spTgt spid="17"/>
                                        </p:tgtEl>
                                      </p:cBhvr>
                                    </p:animEffect>
                                    <p:set>
                                      <p:cBhvr>
                                        <p:cTn id="16" dur="1" fill="hold">
                                          <p:stCondLst>
                                            <p:cond delay="499"/>
                                          </p:stCondLst>
                                        </p:cTn>
                                        <p:tgtEl>
                                          <p:spTgt spid="17"/>
                                        </p:tgtEl>
                                        <p:attrNameLst>
                                          <p:attrName>style.visibility</p:attrName>
                                        </p:attrNameLst>
                                      </p:cBhvr>
                                      <p:to>
                                        <p:strVal val="hidden"/>
                                      </p:to>
                                    </p:set>
                                  </p:childTnLst>
                                </p:cTn>
                              </p:par>
                              <p:par>
                                <p:cTn id="17" presetID="2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41" presetClass="path" presetSubtype="0" accel="50000" decel="50000" fill="hold" nodeType="withEffect">
                                  <p:stCondLst>
                                    <p:cond delay="0"/>
                                  </p:stCondLst>
                                  <p:childTnLst>
                                    <p:animMotion origin="layout" path="M 4.72222E-6 0.21296 C -0.00261 0.21111 -0.01164 0.20949 -0.01459 0.20949 C -0.03438 0.20949 -0.05469 0.23842 -0.05469 0.26782 C -0.05469 0.25301 -0.06476 0.23842 -0.07431 0.23842 C -0.08455 0.23842 -0.0941 0.25324 -0.0941 0.26782 C -0.0941 0.26041 -0.09914 0.25301 -0.10417 0.25301 C -0.10921 0.25301 -0.11441 0.26018 -0.11441 0.26782 C -0.11441 0.26388 -0.11684 0.26041 -0.11945 0.26041 C -0.12188 0.26041 -0.12448 0.26412 -0.12448 0.26782 C -0.12448 0.26574 -0.12587 0.26388 -0.12709 0.26388 C -0.12761 0.26388 -0.12952 0.26597 -0.12952 0.26782 C -0.12952 0.26666 -0.13021 0.26574 -0.13091 0.26574 C -0.13091 0.26551 -0.13212 0.26666 -0.13212 0.26782 C -0.13212 0.26713 -0.13212 0.26666 -0.13282 0.26666 C -0.13282 0.26689 -0.13351 0.26713 -0.13351 0.26782 C -0.13351 0.26736 -0.13351 0.26713 -0.13351 0.26689 C -0.13421 0.26689 -0.13421 0.26713 -0.13421 0.26736 C -0.1349 0.26736 -0.1349 0.26713 -0.1349 0.26689 C -0.13542 0.26689 -0.13542 0.26713 -0.13542 0.26736 " pathEditMode="relative" rAng="0" ptsTypes="AAAAAAAAAAAAAAAAAAA">
                                      <p:cBhvr>
                                        <p:cTn id="21" dur="3700" fill="hold"/>
                                        <p:tgtEl>
                                          <p:spTgt spid="11"/>
                                        </p:tgtEl>
                                        <p:attrNameLst>
                                          <p:attrName>ppt_x</p:attrName>
                                          <p:attrName>ppt_y</p:attrName>
                                        </p:attrNameLst>
                                      </p:cBhvr>
                                      <p:rCtr x="-6771" y="25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32F3751-70D5-4B75-9A50-D41ECEF05D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5875" y="1417301"/>
            <a:ext cx="2956213" cy="4567574"/>
          </a:xfrm>
          <a:prstGeom prst="rect">
            <a:avLst/>
          </a:prstGeom>
        </p:spPr>
      </p:pic>
      <p:sp>
        <p:nvSpPr>
          <p:cNvPr id="43" name="Title 42">
            <a:extLst>
              <a:ext uri="{FF2B5EF4-FFF2-40B4-BE49-F238E27FC236}">
                <a16:creationId xmlns:a16="http://schemas.microsoft.com/office/drawing/2014/main" id="{2222ADB7-51A4-4895-9A4C-203DBE01BA84}"/>
              </a:ext>
            </a:extLst>
          </p:cNvPr>
          <p:cNvSpPr>
            <a:spLocks noGrp="1"/>
          </p:cNvSpPr>
          <p:nvPr>
            <p:ph type="title"/>
          </p:nvPr>
        </p:nvSpPr>
        <p:spPr/>
        <p:txBody>
          <a:bodyPr/>
          <a:lstStyle/>
          <a:p>
            <a:r>
              <a:rPr lang="en-GB" sz="3200" dirty="0"/>
              <a:t>Rights without Respect</a:t>
            </a:r>
            <a:endParaRPr lang="en-GB" sz="3400" dirty="0">
              <a:latin typeface="Twinkl" pitchFamily="2" charset="0"/>
            </a:endParaRPr>
          </a:p>
        </p:txBody>
      </p:sp>
      <p:pic>
        <p:nvPicPr>
          <p:cNvPr id="6" name="Picture 5">
            <a:extLst>
              <a:ext uri="{FF2B5EF4-FFF2-40B4-BE49-F238E27FC236}">
                <a16:creationId xmlns:a16="http://schemas.microsoft.com/office/drawing/2014/main" id="{C12701AD-4FBE-4FC7-B049-680EDD898B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6622" y="3105150"/>
            <a:ext cx="2290932" cy="3752850"/>
          </a:xfrm>
          <a:prstGeom prst="rect">
            <a:avLst/>
          </a:prstGeom>
        </p:spPr>
      </p:pic>
      <p:pic>
        <p:nvPicPr>
          <p:cNvPr id="8" name="Picture 7">
            <a:extLst>
              <a:ext uri="{FF2B5EF4-FFF2-40B4-BE49-F238E27FC236}">
                <a16:creationId xmlns:a16="http://schemas.microsoft.com/office/drawing/2014/main" id="{CC046836-5A99-49AF-B2B0-4DFC3ED839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9902" y="2786251"/>
            <a:ext cx="4079903" cy="3522474"/>
          </a:xfrm>
          <a:prstGeom prst="rect">
            <a:avLst/>
          </a:prstGeom>
        </p:spPr>
      </p:pic>
      <p:pic>
        <p:nvPicPr>
          <p:cNvPr id="3" name="Picture 2">
            <a:extLst>
              <a:ext uri="{FF2B5EF4-FFF2-40B4-BE49-F238E27FC236}">
                <a16:creationId xmlns:a16="http://schemas.microsoft.com/office/drawing/2014/main" id="{82DB0CAF-74B5-43FD-97C3-1EE4201BA9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2917" y="3105150"/>
            <a:ext cx="2123980" cy="3417376"/>
          </a:xfrm>
          <a:prstGeom prst="rect">
            <a:avLst/>
          </a:prstGeom>
        </p:spPr>
      </p:pic>
      <p:pic>
        <p:nvPicPr>
          <p:cNvPr id="12" name="Picture 11">
            <a:extLst>
              <a:ext uri="{FF2B5EF4-FFF2-40B4-BE49-F238E27FC236}">
                <a16:creationId xmlns:a16="http://schemas.microsoft.com/office/drawing/2014/main" id="{025670A9-32F5-4F37-95C4-11692612A18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79852" y="3105150"/>
            <a:ext cx="2530536" cy="3429000"/>
          </a:xfrm>
          <a:prstGeom prst="rect">
            <a:avLst/>
          </a:prstGeom>
        </p:spPr>
      </p:pic>
      <p:sp>
        <p:nvSpPr>
          <p:cNvPr id="28" name="Speech Bubble: Rectangle with Corners Rounded 27">
            <a:extLst>
              <a:ext uri="{FF2B5EF4-FFF2-40B4-BE49-F238E27FC236}">
                <a16:creationId xmlns:a16="http://schemas.microsoft.com/office/drawing/2014/main" id="{E4D4B66E-51C6-4F00-95A7-CF4BA6FED286}"/>
              </a:ext>
            </a:extLst>
          </p:cNvPr>
          <p:cNvSpPr/>
          <p:nvPr/>
        </p:nvSpPr>
        <p:spPr>
          <a:xfrm>
            <a:off x="792163" y="1301858"/>
            <a:ext cx="4990751" cy="1437402"/>
          </a:xfrm>
          <a:prstGeom prst="wedgeRoundRectCallout">
            <a:avLst>
              <a:gd name="adj1" fmla="val 60748"/>
              <a:gd name="adj2" fmla="val 18545"/>
              <a:gd name="adj3" fmla="val 16667"/>
            </a:avLst>
          </a:prstGeom>
          <a:solidFill>
            <a:srgbClr val="E5007E"/>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Showing respect for the rights of others is important – it helps all people to feel safe, loved and cared for. It can help all people feel happy inside.</a:t>
            </a:r>
            <a:endParaRPr lang="en-GB" dirty="0">
              <a:solidFill>
                <a:schemeClr val="tx1"/>
              </a:solidFill>
            </a:endParaRPr>
          </a:p>
        </p:txBody>
      </p:sp>
      <p:sp>
        <p:nvSpPr>
          <p:cNvPr id="30" name="Speech Bubble: Rectangle with Corners Rounded 29">
            <a:extLst>
              <a:ext uri="{FF2B5EF4-FFF2-40B4-BE49-F238E27FC236}">
                <a16:creationId xmlns:a16="http://schemas.microsoft.com/office/drawing/2014/main" id="{853AB80C-66B3-47E8-8567-A4AF91E4D6B8}"/>
              </a:ext>
            </a:extLst>
          </p:cNvPr>
          <p:cNvSpPr/>
          <p:nvPr/>
        </p:nvSpPr>
        <p:spPr>
          <a:xfrm>
            <a:off x="1850636" y="1343864"/>
            <a:ext cx="4264858" cy="1217843"/>
          </a:xfrm>
          <a:prstGeom prst="wedgeRoundRectCallout">
            <a:avLst>
              <a:gd name="adj1" fmla="val -27085"/>
              <a:gd name="adj2" fmla="val 84202"/>
              <a:gd name="adj3" fmla="val 16667"/>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How do you think people feel when their rights aren’t respected?</a:t>
            </a:r>
          </a:p>
        </p:txBody>
      </p:sp>
      <p:sp>
        <p:nvSpPr>
          <p:cNvPr id="31" name="Speech Bubble: Rectangle with Corners Rounded 30">
            <a:extLst>
              <a:ext uri="{FF2B5EF4-FFF2-40B4-BE49-F238E27FC236}">
                <a16:creationId xmlns:a16="http://schemas.microsoft.com/office/drawing/2014/main" id="{EA663116-7D7F-4305-B8AF-6E57144E44F2}"/>
              </a:ext>
            </a:extLst>
          </p:cNvPr>
          <p:cNvSpPr/>
          <p:nvPr/>
        </p:nvSpPr>
        <p:spPr>
          <a:xfrm>
            <a:off x="792163" y="1307346"/>
            <a:ext cx="3392730" cy="1332854"/>
          </a:xfrm>
          <a:prstGeom prst="wedgeRoundRectCallout">
            <a:avLst>
              <a:gd name="adj1" fmla="val -30877"/>
              <a:gd name="adj2" fmla="val 83367"/>
              <a:gd name="adj3" fmla="val 16667"/>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pPr algn="ctr"/>
            <a:r>
              <a:rPr lang="en-GB" dirty="0"/>
              <a:t>Take a moment of quiet to think about this and then share your thoughts with the class.</a:t>
            </a:r>
          </a:p>
        </p:txBody>
      </p:sp>
      <p:sp>
        <p:nvSpPr>
          <p:cNvPr id="32" name="Speech Bubble: Rectangle with Corners Rounded 31">
            <a:extLst>
              <a:ext uri="{FF2B5EF4-FFF2-40B4-BE49-F238E27FC236}">
                <a16:creationId xmlns:a16="http://schemas.microsoft.com/office/drawing/2014/main" id="{74AF7590-5DFF-4E83-AF72-14474A825E66}"/>
              </a:ext>
            </a:extLst>
          </p:cNvPr>
          <p:cNvSpPr/>
          <p:nvPr/>
        </p:nvSpPr>
        <p:spPr>
          <a:xfrm>
            <a:off x="1332854" y="1286360"/>
            <a:ext cx="4767395" cy="1487837"/>
          </a:xfrm>
          <a:prstGeom prst="wedgeRoundRectCallout">
            <a:avLst>
              <a:gd name="adj1" fmla="val 16638"/>
              <a:gd name="adj2" fmla="val 66508"/>
              <a:gd name="adj3" fmla="val 166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r>
              <a:rPr lang="en-GB" dirty="0"/>
              <a:t>When people’s rights are not respected, they can feel sad, angry, lonely and frightened. These feelings can lead to people falling out with each other. </a:t>
            </a:r>
          </a:p>
        </p:txBody>
      </p:sp>
      <p:pic>
        <p:nvPicPr>
          <p:cNvPr id="13" name="Whole Class">
            <a:extLst>
              <a:ext uri="{FF2B5EF4-FFF2-40B4-BE49-F238E27FC236}">
                <a16:creationId xmlns:a16="http://schemas.microsoft.com/office/drawing/2014/main" id="{7AE4B487-6DE3-420E-A8F0-F7A2FEB0381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252366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right)">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xit" presetSubtype="32" fill="hold" grpId="1" nodeType="clickEffect">
                                  <p:stCondLst>
                                    <p:cond delay="0"/>
                                  </p:stCondLst>
                                  <p:childTnLst>
                                    <p:anim calcmode="lin" valueType="num">
                                      <p:cBhvr>
                                        <p:cTn id="11" dur="500"/>
                                        <p:tgtEl>
                                          <p:spTgt spid="28"/>
                                        </p:tgtEl>
                                        <p:attrNameLst>
                                          <p:attrName>ppt_w</p:attrName>
                                        </p:attrNameLst>
                                      </p:cBhvr>
                                      <p:tavLst>
                                        <p:tav tm="0">
                                          <p:val>
                                            <p:strVal val="ppt_w"/>
                                          </p:val>
                                        </p:tav>
                                        <p:tav tm="100000">
                                          <p:val>
                                            <p:fltVal val="0"/>
                                          </p:val>
                                        </p:tav>
                                      </p:tavLst>
                                    </p:anim>
                                    <p:anim calcmode="lin" valueType="num">
                                      <p:cBhvr>
                                        <p:cTn id="12" dur="500"/>
                                        <p:tgtEl>
                                          <p:spTgt spid="28"/>
                                        </p:tgtEl>
                                        <p:attrNameLst>
                                          <p:attrName>ppt_h</p:attrName>
                                        </p:attrNameLst>
                                      </p:cBhvr>
                                      <p:tavLst>
                                        <p:tav tm="0">
                                          <p:val>
                                            <p:strVal val="ppt_h"/>
                                          </p:val>
                                        </p:tav>
                                        <p:tav tm="100000">
                                          <p:val>
                                            <p:fltVal val="0"/>
                                          </p:val>
                                        </p:tav>
                                      </p:tavLst>
                                    </p:anim>
                                    <p:animEffect transition="out" filter="fade">
                                      <p:cBhvr>
                                        <p:cTn id="13" dur="500"/>
                                        <p:tgtEl>
                                          <p:spTgt spid="28"/>
                                        </p:tgtEl>
                                      </p:cBhvr>
                                    </p:animEffect>
                                    <p:set>
                                      <p:cBhvr>
                                        <p:cTn id="14" dur="1" fill="hold">
                                          <p:stCondLst>
                                            <p:cond delay="499"/>
                                          </p:stCondLst>
                                        </p:cTn>
                                        <p:tgtEl>
                                          <p:spTgt spid="28"/>
                                        </p:tgtEl>
                                        <p:attrNameLst>
                                          <p:attrName>style.visibility</p:attrName>
                                        </p:attrNameLst>
                                      </p:cBhvr>
                                      <p:to>
                                        <p:strVal val="hidden"/>
                                      </p:to>
                                    </p:set>
                                  </p:childTnLst>
                                </p:cTn>
                              </p:par>
                              <p:par>
                                <p:cTn id="15" presetID="22" presetClass="entr" presetSubtype="4"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down)">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grpId="1" nodeType="clickEffect">
                                  <p:stCondLst>
                                    <p:cond delay="0"/>
                                  </p:stCondLst>
                                  <p:childTnLst>
                                    <p:anim calcmode="lin" valueType="num">
                                      <p:cBhvr>
                                        <p:cTn id="21" dur="500"/>
                                        <p:tgtEl>
                                          <p:spTgt spid="30"/>
                                        </p:tgtEl>
                                        <p:attrNameLst>
                                          <p:attrName>ppt_w</p:attrName>
                                        </p:attrNameLst>
                                      </p:cBhvr>
                                      <p:tavLst>
                                        <p:tav tm="0">
                                          <p:val>
                                            <p:strVal val="ppt_w"/>
                                          </p:val>
                                        </p:tav>
                                        <p:tav tm="100000">
                                          <p:val>
                                            <p:fltVal val="0"/>
                                          </p:val>
                                        </p:tav>
                                      </p:tavLst>
                                    </p:anim>
                                    <p:anim calcmode="lin" valueType="num">
                                      <p:cBhvr>
                                        <p:cTn id="22" dur="500"/>
                                        <p:tgtEl>
                                          <p:spTgt spid="30"/>
                                        </p:tgtEl>
                                        <p:attrNameLst>
                                          <p:attrName>ppt_h</p:attrName>
                                        </p:attrNameLst>
                                      </p:cBhvr>
                                      <p:tavLst>
                                        <p:tav tm="0">
                                          <p:val>
                                            <p:strVal val="ppt_h"/>
                                          </p:val>
                                        </p:tav>
                                        <p:tav tm="100000">
                                          <p:val>
                                            <p:fltVal val="0"/>
                                          </p:val>
                                        </p:tav>
                                      </p:tavLst>
                                    </p:anim>
                                    <p:animEffect transition="out" filter="fade">
                                      <p:cBhvr>
                                        <p:cTn id="23" dur="500"/>
                                        <p:tgtEl>
                                          <p:spTgt spid="30"/>
                                        </p:tgtEl>
                                      </p:cBhvr>
                                    </p:animEffect>
                                    <p:set>
                                      <p:cBhvr>
                                        <p:cTn id="24" dur="1" fill="hold">
                                          <p:stCondLst>
                                            <p:cond delay="499"/>
                                          </p:stCondLst>
                                        </p:cTn>
                                        <p:tgtEl>
                                          <p:spTgt spid="30"/>
                                        </p:tgtEl>
                                        <p:attrNameLst>
                                          <p:attrName>style.visibility</p:attrName>
                                        </p:attrNameLst>
                                      </p:cBhvr>
                                      <p:to>
                                        <p:strVal val="hidden"/>
                                      </p:to>
                                    </p:set>
                                  </p:childTnLst>
                                </p:cTn>
                              </p:par>
                              <p:par>
                                <p:cTn id="25" presetID="22" presetClass="entr" presetSubtype="4"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down)">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xit" presetSubtype="32" fill="hold" grpId="1" nodeType="clickEffect">
                                  <p:stCondLst>
                                    <p:cond delay="0"/>
                                  </p:stCondLst>
                                  <p:childTnLst>
                                    <p:anim calcmode="lin" valueType="num">
                                      <p:cBhvr>
                                        <p:cTn id="31" dur="500"/>
                                        <p:tgtEl>
                                          <p:spTgt spid="31"/>
                                        </p:tgtEl>
                                        <p:attrNameLst>
                                          <p:attrName>ppt_w</p:attrName>
                                        </p:attrNameLst>
                                      </p:cBhvr>
                                      <p:tavLst>
                                        <p:tav tm="0">
                                          <p:val>
                                            <p:strVal val="ppt_w"/>
                                          </p:val>
                                        </p:tav>
                                        <p:tav tm="100000">
                                          <p:val>
                                            <p:fltVal val="0"/>
                                          </p:val>
                                        </p:tav>
                                      </p:tavLst>
                                    </p:anim>
                                    <p:anim calcmode="lin" valueType="num">
                                      <p:cBhvr>
                                        <p:cTn id="32" dur="500"/>
                                        <p:tgtEl>
                                          <p:spTgt spid="31"/>
                                        </p:tgtEl>
                                        <p:attrNameLst>
                                          <p:attrName>ppt_h</p:attrName>
                                        </p:attrNameLst>
                                      </p:cBhvr>
                                      <p:tavLst>
                                        <p:tav tm="0">
                                          <p:val>
                                            <p:strVal val="ppt_h"/>
                                          </p:val>
                                        </p:tav>
                                        <p:tav tm="100000">
                                          <p:val>
                                            <p:fltVal val="0"/>
                                          </p:val>
                                        </p:tav>
                                      </p:tavLst>
                                    </p:anim>
                                    <p:animEffect transition="out" filter="fade">
                                      <p:cBhvr>
                                        <p:cTn id="33" dur="500"/>
                                        <p:tgtEl>
                                          <p:spTgt spid="31"/>
                                        </p:tgtEl>
                                      </p:cBhvr>
                                    </p:animEffect>
                                    <p:set>
                                      <p:cBhvr>
                                        <p:cTn id="34" dur="1" fill="hold">
                                          <p:stCondLst>
                                            <p:cond delay="499"/>
                                          </p:stCondLst>
                                        </p:cTn>
                                        <p:tgtEl>
                                          <p:spTgt spid="31"/>
                                        </p:tgtEl>
                                        <p:attrNameLst>
                                          <p:attrName>style.visibility</p:attrName>
                                        </p:attrNameLst>
                                      </p:cBhvr>
                                      <p:to>
                                        <p:strVal val="hidden"/>
                                      </p:to>
                                    </p:set>
                                  </p:childTnLst>
                                </p:cTn>
                              </p:par>
                              <p:par>
                                <p:cTn id="35" presetID="22" presetClass="entr" presetSubtype="4"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down)">
                                      <p:cBhvr>
                                        <p:cTn id="3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30" grpId="0" animBg="1"/>
      <p:bldP spid="30" grpId="1" animBg="1"/>
      <p:bldP spid="31" grpId="0" animBg="1"/>
      <p:bldP spid="31" grpId="1" animBg="1"/>
      <p:bldP spid="3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199CA-16B1-449E-87C7-9F409F7EF0A4}"/>
              </a:ext>
            </a:extLst>
          </p:cNvPr>
          <p:cNvSpPr>
            <a:spLocks noGrp="1"/>
          </p:cNvSpPr>
          <p:nvPr>
            <p:ph type="title"/>
          </p:nvPr>
        </p:nvSpPr>
        <p:spPr/>
        <p:txBody>
          <a:bodyPr/>
          <a:lstStyle/>
          <a:p>
            <a:r>
              <a:rPr lang="en-GB" sz="3200" dirty="0"/>
              <a:t>Rights without Respect</a:t>
            </a:r>
            <a:endParaRPr lang="en-GB" sz="3400" dirty="0"/>
          </a:p>
        </p:txBody>
      </p:sp>
      <p:pic>
        <p:nvPicPr>
          <p:cNvPr id="5" name="Picture 4">
            <a:extLst>
              <a:ext uri="{FF2B5EF4-FFF2-40B4-BE49-F238E27FC236}">
                <a16:creationId xmlns:a16="http://schemas.microsoft.com/office/drawing/2014/main" id="{AE003992-DFD7-4256-B182-2F4B8A2EABD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11148" y="2007610"/>
            <a:ext cx="848680" cy="1997653"/>
          </a:xfrm>
          <a:prstGeom prst="rect">
            <a:avLst/>
          </a:prstGeom>
        </p:spPr>
      </p:pic>
      <p:pic>
        <p:nvPicPr>
          <p:cNvPr id="7" name="Picture 6">
            <a:extLst>
              <a:ext uri="{FF2B5EF4-FFF2-40B4-BE49-F238E27FC236}">
                <a16:creationId xmlns:a16="http://schemas.microsoft.com/office/drawing/2014/main" id="{6526F707-FA64-4720-884C-A7CEE3A7B6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73753" y="1792038"/>
            <a:ext cx="1064733" cy="2626223"/>
          </a:xfrm>
          <a:prstGeom prst="rect">
            <a:avLst/>
          </a:prstGeom>
        </p:spPr>
      </p:pic>
      <p:pic>
        <p:nvPicPr>
          <p:cNvPr id="9" name="Picture 8">
            <a:extLst>
              <a:ext uri="{FF2B5EF4-FFF2-40B4-BE49-F238E27FC236}">
                <a16:creationId xmlns:a16="http://schemas.microsoft.com/office/drawing/2014/main" id="{35333ABB-BDDF-4735-A089-63BB844996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7804" y="1913530"/>
            <a:ext cx="1272451" cy="2601752"/>
          </a:xfrm>
          <a:prstGeom prst="rect">
            <a:avLst/>
          </a:prstGeom>
        </p:spPr>
      </p:pic>
      <p:pic>
        <p:nvPicPr>
          <p:cNvPr id="11" name="Picture 10">
            <a:extLst>
              <a:ext uri="{FF2B5EF4-FFF2-40B4-BE49-F238E27FC236}">
                <a16:creationId xmlns:a16="http://schemas.microsoft.com/office/drawing/2014/main" id="{2AEF1123-914A-4B8B-91EA-3BD19AA2E05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207677" y="2019939"/>
            <a:ext cx="728645" cy="2170422"/>
          </a:xfrm>
          <a:prstGeom prst="rect">
            <a:avLst/>
          </a:prstGeom>
        </p:spPr>
      </p:pic>
      <p:pic>
        <p:nvPicPr>
          <p:cNvPr id="13" name="Picture 12">
            <a:extLst>
              <a:ext uri="{FF2B5EF4-FFF2-40B4-BE49-F238E27FC236}">
                <a16:creationId xmlns:a16="http://schemas.microsoft.com/office/drawing/2014/main" id="{117A5E06-A128-41AD-A999-56DBF108098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80957" y="1911780"/>
            <a:ext cx="782086" cy="2386739"/>
          </a:xfrm>
          <a:prstGeom prst="rect">
            <a:avLst/>
          </a:prstGeom>
        </p:spPr>
      </p:pic>
      <p:pic>
        <p:nvPicPr>
          <p:cNvPr id="15" name="Picture 14">
            <a:extLst>
              <a:ext uri="{FF2B5EF4-FFF2-40B4-BE49-F238E27FC236}">
                <a16:creationId xmlns:a16="http://schemas.microsoft.com/office/drawing/2014/main" id="{034D8107-86A1-4BCD-A923-9F0EF6BBE0E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15677" y="1883178"/>
            <a:ext cx="912646" cy="2443943"/>
          </a:xfrm>
          <a:prstGeom prst="rect">
            <a:avLst/>
          </a:prstGeom>
        </p:spPr>
      </p:pic>
      <p:pic>
        <p:nvPicPr>
          <p:cNvPr id="17" name="Picture 16">
            <a:extLst>
              <a:ext uri="{FF2B5EF4-FFF2-40B4-BE49-F238E27FC236}">
                <a16:creationId xmlns:a16="http://schemas.microsoft.com/office/drawing/2014/main" id="{627BDCE4-8635-4ACD-B7A4-A80DE88293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36633" y="1876775"/>
            <a:ext cx="870734" cy="2456750"/>
          </a:xfrm>
          <a:prstGeom prst="rect">
            <a:avLst/>
          </a:prstGeom>
        </p:spPr>
      </p:pic>
      <p:pic>
        <p:nvPicPr>
          <p:cNvPr id="21" name="Picture 20">
            <a:extLst>
              <a:ext uri="{FF2B5EF4-FFF2-40B4-BE49-F238E27FC236}">
                <a16:creationId xmlns:a16="http://schemas.microsoft.com/office/drawing/2014/main" id="{6C07E9BB-B4E4-438D-85FF-8442789D0E4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44921" y="1969441"/>
            <a:ext cx="854158" cy="2271417"/>
          </a:xfrm>
          <a:prstGeom prst="rect">
            <a:avLst/>
          </a:prstGeom>
        </p:spPr>
      </p:pic>
      <p:pic>
        <p:nvPicPr>
          <p:cNvPr id="23" name="Picture 22">
            <a:extLst>
              <a:ext uri="{FF2B5EF4-FFF2-40B4-BE49-F238E27FC236}">
                <a16:creationId xmlns:a16="http://schemas.microsoft.com/office/drawing/2014/main" id="{CD273A12-A72B-48BB-B1C0-73AD52B6658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4520932" y="1969797"/>
            <a:ext cx="693386" cy="2270706"/>
          </a:xfrm>
          <a:prstGeom prst="rect">
            <a:avLst/>
          </a:prstGeom>
        </p:spPr>
      </p:pic>
      <p:pic>
        <p:nvPicPr>
          <p:cNvPr id="25" name="Picture 24">
            <a:extLst>
              <a:ext uri="{FF2B5EF4-FFF2-40B4-BE49-F238E27FC236}">
                <a16:creationId xmlns:a16="http://schemas.microsoft.com/office/drawing/2014/main" id="{1B8B16BF-D0C6-4A28-9753-A24F987F33C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807296" y="1829743"/>
            <a:ext cx="1456384" cy="2175520"/>
          </a:xfrm>
          <a:prstGeom prst="rect">
            <a:avLst/>
          </a:prstGeom>
        </p:spPr>
      </p:pic>
      <p:pic>
        <p:nvPicPr>
          <p:cNvPr id="27" name="Picture 26">
            <a:extLst>
              <a:ext uri="{FF2B5EF4-FFF2-40B4-BE49-F238E27FC236}">
                <a16:creationId xmlns:a16="http://schemas.microsoft.com/office/drawing/2014/main" id="{BFE11CF1-B894-4441-8085-C001A34A8D7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199084" y="1844031"/>
            <a:ext cx="672807" cy="2161232"/>
          </a:xfrm>
          <a:prstGeom prst="rect">
            <a:avLst/>
          </a:prstGeom>
        </p:spPr>
      </p:pic>
      <p:pic>
        <p:nvPicPr>
          <p:cNvPr id="3" name="Picture 2">
            <a:extLst>
              <a:ext uri="{FF2B5EF4-FFF2-40B4-BE49-F238E27FC236}">
                <a16:creationId xmlns:a16="http://schemas.microsoft.com/office/drawing/2014/main" id="{DF9EAFFB-79B8-4BCD-AD4E-21A54FB5286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013670" y="2614463"/>
            <a:ext cx="3374680" cy="3370412"/>
          </a:xfrm>
          <a:prstGeom prst="rect">
            <a:avLst/>
          </a:prstGeom>
        </p:spPr>
      </p:pic>
      <p:pic>
        <p:nvPicPr>
          <p:cNvPr id="19" name="Picture 18">
            <a:extLst>
              <a:ext uri="{FF2B5EF4-FFF2-40B4-BE49-F238E27FC236}">
                <a16:creationId xmlns:a16="http://schemas.microsoft.com/office/drawing/2014/main" id="{C463738A-74EB-4B85-9B9C-DF0149046E5B}"/>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403490" y="1845045"/>
            <a:ext cx="2337020" cy="2520209"/>
          </a:xfrm>
          <a:prstGeom prst="rect">
            <a:avLst/>
          </a:prstGeom>
        </p:spPr>
      </p:pic>
      <p:sp>
        <p:nvSpPr>
          <p:cNvPr id="18" name="Speech Bubble: Rectangle with Corners Rounded 17">
            <a:extLst>
              <a:ext uri="{FF2B5EF4-FFF2-40B4-BE49-F238E27FC236}">
                <a16:creationId xmlns:a16="http://schemas.microsoft.com/office/drawing/2014/main" id="{8810065E-B1AF-4252-9E94-DCC88EB687B0}"/>
              </a:ext>
            </a:extLst>
          </p:cNvPr>
          <p:cNvSpPr/>
          <p:nvPr/>
        </p:nvSpPr>
        <p:spPr>
          <a:xfrm>
            <a:off x="792163" y="1333047"/>
            <a:ext cx="4102054" cy="2280330"/>
          </a:xfrm>
          <a:prstGeom prst="wedgeRoundRectCallout">
            <a:avLst>
              <a:gd name="adj1" fmla="val 42538"/>
              <a:gd name="adj2" fmla="val 68634"/>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288000" rIns="288000" bIns="288000" rtlCol="0" anchor="ctr"/>
          <a:lstStyle/>
          <a:p>
            <a:r>
              <a:rPr lang="en-GB" dirty="0"/>
              <a:t>There are people all over the world working really hard to make sure that people’s rights are respected. We can do our bit by respecting the rights of others in school and in our </a:t>
            </a:r>
            <a:br>
              <a:rPr lang="en-GB" dirty="0"/>
            </a:br>
            <a:r>
              <a:rPr lang="en-GB" dirty="0"/>
              <a:t>local community.</a:t>
            </a:r>
          </a:p>
        </p:txBody>
      </p:sp>
      <p:grpSp>
        <p:nvGrpSpPr>
          <p:cNvPr id="10" name="Group 9">
            <a:extLst>
              <a:ext uri="{FF2B5EF4-FFF2-40B4-BE49-F238E27FC236}">
                <a16:creationId xmlns:a16="http://schemas.microsoft.com/office/drawing/2014/main" id="{BBAA1C47-8C73-4951-847F-0A72D8C4631E}"/>
              </a:ext>
            </a:extLst>
          </p:cNvPr>
          <p:cNvGrpSpPr/>
          <p:nvPr/>
        </p:nvGrpSpPr>
        <p:grpSpPr>
          <a:xfrm>
            <a:off x="1981200" y="1817502"/>
            <a:ext cx="5181600" cy="2752725"/>
            <a:chOff x="1981200" y="2052637"/>
            <a:chExt cx="5181600" cy="2752725"/>
          </a:xfrm>
        </p:grpSpPr>
        <p:pic>
          <p:nvPicPr>
            <p:cNvPr id="6" name="Picture 5">
              <a:extLst>
                <a:ext uri="{FF2B5EF4-FFF2-40B4-BE49-F238E27FC236}">
                  <a16:creationId xmlns:a16="http://schemas.microsoft.com/office/drawing/2014/main" id="{58CCD7DF-195D-48E1-8564-4C31B15722D7}"/>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981200" y="2052637"/>
              <a:ext cx="5181600" cy="2752725"/>
            </a:xfrm>
            <a:prstGeom prst="rect">
              <a:avLst/>
            </a:prstGeom>
          </p:spPr>
        </p:pic>
        <p:sp>
          <p:nvSpPr>
            <p:cNvPr id="8" name="TextBox 7">
              <a:extLst>
                <a:ext uri="{FF2B5EF4-FFF2-40B4-BE49-F238E27FC236}">
                  <a16:creationId xmlns:a16="http://schemas.microsoft.com/office/drawing/2014/main" id="{83F21258-B990-4F75-94E0-E0BF7EACAA9C}"/>
                </a:ext>
              </a:extLst>
            </p:cNvPr>
            <p:cNvSpPr txBox="1"/>
            <p:nvPr/>
          </p:nvSpPr>
          <p:spPr>
            <a:xfrm rot="325608">
              <a:off x="2560320" y="3105834"/>
              <a:ext cx="4023360" cy="646331"/>
            </a:xfrm>
            <a:prstGeom prst="rect">
              <a:avLst/>
            </a:prstGeom>
            <a:noFill/>
          </p:spPr>
          <p:txBody>
            <a:bodyPr wrap="square" rtlCol="0">
              <a:prstTxWarp prst="textWave1">
                <a:avLst/>
              </a:prstTxWarp>
              <a:spAutoFit/>
            </a:bodyPr>
            <a:lstStyle/>
            <a:p>
              <a:pPr algn="ctr"/>
              <a:r>
                <a:rPr lang="en-GB" dirty="0"/>
                <a:t>Let’s be a rights-respecting class and help others feel happy on the inside!</a:t>
              </a:r>
            </a:p>
          </p:txBody>
        </p:sp>
      </p:grpSp>
      <p:pic>
        <p:nvPicPr>
          <p:cNvPr id="20" name="Whole Class">
            <a:extLst>
              <a:ext uri="{FF2B5EF4-FFF2-40B4-BE49-F238E27FC236}">
                <a16:creationId xmlns:a16="http://schemas.microsoft.com/office/drawing/2014/main" id="{C03EC02D-402C-493E-A679-CA99FA2C9E20}"/>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305236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
                                        </p:tgtEl>
                                        <p:attrNameLst>
                                          <p:attrName>r</p:attrName>
                                        </p:attrNameLst>
                                      </p:cBhvr>
                                    </p:animRot>
                                    <p:animRot by="-240000">
                                      <p:cBhvr>
                                        <p:cTn id="7" dur="200" fill="hold">
                                          <p:stCondLst>
                                            <p:cond delay="200"/>
                                          </p:stCondLst>
                                        </p:cTn>
                                        <p:tgtEl>
                                          <p:spTgt spid="3"/>
                                        </p:tgtEl>
                                        <p:attrNameLst>
                                          <p:attrName>r</p:attrName>
                                        </p:attrNameLst>
                                      </p:cBhvr>
                                    </p:animRot>
                                    <p:animRot by="240000">
                                      <p:cBhvr>
                                        <p:cTn id="8" dur="200" fill="hold">
                                          <p:stCondLst>
                                            <p:cond delay="400"/>
                                          </p:stCondLst>
                                        </p:cTn>
                                        <p:tgtEl>
                                          <p:spTgt spid="3"/>
                                        </p:tgtEl>
                                        <p:attrNameLst>
                                          <p:attrName>r</p:attrName>
                                        </p:attrNameLst>
                                      </p:cBhvr>
                                    </p:animRot>
                                    <p:animRot by="-240000">
                                      <p:cBhvr>
                                        <p:cTn id="9" dur="200" fill="hold">
                                          <p:stCondLst>
                                            <p:cond delay="600"/>
                                          </p:stCondLst>
                                        </p:cTn>
                                        <p:tgtEl>
                                          <p:spTgt spid="3"/>
                                        </p:tgtEl>
                                        <p:attrNameLst>
                                          <p:attrName>r</p:attrName>
                                        </p:attrNameLst>
                                      </p:cBhvr>
                                    </p:animRot>
                                    <p:animRot by="120000">
                                      <p:cBhvr>
                                        <p:cTn id="10" dur="200" fill="hold">
                                          <p:stCondLst>
                                            <p:cond delay="800"/>
                                          </p:stCondLst>
                                        </p:cTn>
                                        <p:tgtEl>
                                          <p:spTgt spid="3"/>
                                        </p:tgtEl>
                                        <p:attrNameLst>
                                          <p:attrName>r</p:attrName>
                                        </p:attrNameLst>
                                      </p:cBhvr>
                                    </p:animRo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4" presetClass="path" presetSubtype="0" accel="50000" decel="50000" fill="hold" nodeType="clickEffect">
                                  <p:stCondLst>
                                    <p:cond delay="0"/>
                                  </p:stCondLst>
                                  <p:childTnLst>
                                    <p:animMotion origin="layout" path="M -2.5E-6 -1.85185E-6 L -0.2368 -0.20047 " pathEditMode="relative" rAng="0" ptsTypes="AA">
                                      <p:cBhvr>
                                        <p:cTn id="20" dur="2000" fill="hold"/>
                                        <p:tgtEl>
                                          <p:spTgt spid="3"/>
                                        </p:tgtEl>
                                        <p:attrNameLst>
                                          <p:attrName>ppt_x</p:attrName>
                                          <p:attrName>ppt_y</p:attrName>
                                        </p:attrNameLst>
                                      </p:cBhvr>
                                      <p:rCtr x="-11840" y="-8056"/>
                                    </p:animMotion>
                                  </p:childTnLst>
                                </p:cTn>
                              </p:par>
                              <p:par>
                                <p:cTn id="21" presetID="10" presetClass="exit" presetSubtype="0" fill="hold" grpId="1" nodeType="withEffect">
                                  <p:stCondLst>
                                    <p:cond delay="0"/>
                                  </p:stCondLst>
                                  <p:childTnLst>
                                    <p:animEffect transition="out" filter="fade">
                                      <p:cBhvr>
                                        <p:cTn id="22" dur="500"/>
                                        <p:tgtEl>
                                          <p:spTgt spid="18"/>
                                        </p:tgtEl>
                                      </p:cBhvr>
                                    </p:animEffect>
                                    <p:set>
                                      <p:cBhvr>
                                        <p:cTn id="23" dur="1" fill="hold">
                                          <p:stCondLst>
                                            <p:cond delay="499"/>
                                          </p:stCondLst>
                                        </p:cTn>
                                        <p:tgtEl>
                                          <p:spTgt spid="18"/>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nodeType="clickEffect">
                                  <p:stCondLst>
                                    <p:cond delay="0"/>
                                  </p:stCondLst>
                                  <p:childTnLst>
                                    <p:animRot by="120000">
                                      <p:cBhvr>
                                        <p:cTn id="27" dur="100" fill="hold">
                                          <p:stCondLst>
                                            <p:cond delay="0"/>
                                          </p:stCondLst>
                                        </p:cTn>
                                        <p:tgtEl>
                                          <p:spTgt spid="3"/>
                                        </p:tgtEl>
                                        <p:attrNameLst>
                                          <p:attrName>r</p:attrName>
                                        </p:attrNameLst>
                                      </p:cBhvr>
                                    </p:animRot>
                                    <p:animRot by="-240000">
                                      <p:cBhvr>
                                        <p:cTn id="28" dur="200" fill="hold">
                                          <p:stCondLst>
                                            <p:cond delay="200"/>
                                          </p:stCondLst>
                                        </p:cTn>
                                        <p:tgtEl>
                                          <p:spTgt spid="3"/>
                                        </p:tgtEl>
                                        <p:attrNameLst>
                                          <p:attrName>r</p:attrName>
                                        </p:attrNameLst>
                                      </p:cBhvr>
                                    </p:animRot>
                                    <p:animRot by="240000">
                                      <p:cBhvr>
                                        <p:cTn id="29" dur="200" fill="hold">
                                          <p:stCondLst>
                                            <p:cond delay="400"/>
                                          </p:stCondLst>
                                        </p:cTn>
                                        <p:tgtEl>
                                          <p:spTgt spid="3"/>
                                        </p:tgtEl>
                                        <p:attrNameLst>
                                          <p:attrName>r</p:attrName>
                                        </p:attrNameLst>
                                      </p:cBhvr>
                                    </p:animRot>
                                    <p:animRot by="-240000">
                                      <p:cBhvr>
                                        <p:cTn id="30" dur="200" fill="hold">
                                          <p:stCondLst>
                                            <p:cond delay="600"/>
                                          </p:stCondLst>
                                        </p:cTn>
                                        <p:tgtEl>
                                          <p:spTgt spid="3"/>
                                        </p:tgtEl>
                                        <p:attrNameLst>
                                          <p:attrName>r</p:attrName>
                                        </p:attrNameLst>
                                      </p:cBhvr>
                                    </p:animRot>
                                    <p:animRot by="120000">
                                      <p:cBhvr>
                                        <p:cTn id="31" dur="200" fill="hold">
                                          <p:stCondLst>
                                            <p:cond delay="800"/>
                                          </p:stCondLst>
                                        </p:cTn>
                                        <p:tgtEl>
                                          <p:spTgt spid="3"/>
                                        </p:tgtEl>
                                        <p:attrNameLst>
                                          <p:attrName>r</p:attrName>
                                        </p:attrNameLst>
                                      </p:cBhvr>
                                    </p:animRot>
                                  </p:childTnLst>
                                </p:cTn>
                              </p:par>
                              <p:par>
                                <p:cTn id="32" presetID="1" presetClass="entr" presetSubtype="0"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9"/>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childTnLst>
                                </p:cTn>
                              </p:par>
                              <p:par>
                                <p:cTn id="54" presetID="35" presetClass="path" presetSubtype="0" accel="50000" decel="50000" fill="hold" nodeType="withEffect">
                                  <p:stCondLst>
                                    <p:cond delay="0"/>
                                  </p:stCondLst>
                                  <p:childTnLst>
                                    <p:animMotion origin="layout" path="M -5.55556E-7 -3.7037E-7 L -0.21875 -0.01736 " pathEditMode="relative" rAng="0" ptsTypes="AA">
                                      <p:cBhvr>
                                        <p:cTn id="55" dur="2000" fill="hold"/>
                                        <p:tgtEl>
                                          <p:spTgt spid="27"/>
                                        </p:tgtEl>
                                        <p:attrNameLst>
                                          <p:attrName>ppt_x</p:attrName>
                                          <p:attrName>ppt_y</p:attrName>
                                        </p:attrNameLst>
                                      </p:cBhvr>
                                      <p:rCtr x="-10938" y="-880"/>
                                    </p:animMotion>
                                  </p:childTnLst>
                                </p:cTn>
                              </p:par>
                              <p:par>
                                <p:cTn id="56" presetID="35" presetClass="path" presetSubtype="0" accel="50000" decel="50000" fill="hold" nodeType="withEffect">
                                  <p:stCondLst>
                                    <p:cond delay="0"/>
                                  </p:stCondLst>
                                  <p:childTnLst>
                                    <p:animMotion origin="layout" path="M 0 2.22222E-6 L -0.31858 -0.20648 " pathEditMode="relative" rAng="0" ptsTypes="AA">
                                      <p:cBhvr>
                                        <p:cTn id="57" dur="2000" fill="hold"/>
                                        <p:tgtEl>
                                          <p:spTgt spid="11"/>
                                        </p:tgtEl>
                                        <p:attrNameLst>
                                          <p:attrName>ppt_x</p:attrName>
                                          <p:attrName>ppt_y</p:attrName>
                                        </p:attrNameLst>
                                      </p:cBhvr>
                                      <p:rCtr x="-15937" y="-10324"/>
                                    </p:animMotion>
                                  </p:childTnLst>
                                </p:cTn>
                              </p:par>
                              <p:par>
                                <p:cTn id="58" presetID="35" presetClass="path" presetSubtype="0" accel="50000" decel="50000" fill="hold" nodeType="withEffect">
                                  <p:stCondLst>
                                    <p:cond delay="0"/>
                                  </p:stCondLst>
                                  <p:childTnLst>
                                    <p:animMotion origin="layout" path="M 0 2.22222E-6 L -0.42535 -0.21991 " pathEditMode="relative" rAng="0" ptsTypes="AA">
                                      <p:cBhvr>
                                        <p:cTn id="59" dur="2000" fill="hold"/>
                                        <p:tgtEl>
                                          <p:spTgt spid="21"/>
                                        </p:tgtEl>
                                        <p:attrNameLst>
                                          <p:attrName>ppt_x</p:attrName>
                                          <p:attrName>ppt_y</p:attrName>
                                        </p:attrNameLst>
                                      </p:cBhvr>
                                      <p:rCtr x="-21267" y="-10995"/>
                                    </p:animMotion>
                                  </p:childTnLst>
                                </p:cTn>
                              </p:par>
                              <p:par>
                                <p:cTn id="60" presetID="35" presetClass="path" presetSubtype="0" accel="50000" decel="50000" fill="hold" nodeType="withEffect">
                                  <p:stCondLst>
                                    <p:cond delay="0"/>
                                  </p:stCondLst>
                                  <p:childTnLst>
                                    <p:animMotion origin="layout" path="M 0 2.22222E-6 L -0.33056 0.13125 " pathEditMode="relative" rAng="0" ptsTypes="AA">
                                      <p:cBhvr>
                                        <p:cTn id="61" dur="2000" fill="hold"/>
                                        <p:tgtEl>
                                          <p:spTgt spid="15"/>
                                        </p:tgtEl>
                                        <p:attrNameLst>
                                          <p:attrName>ppt_x</p:attrName>
                                          <p:attrName>ppt_y</p:attrName>
                                        </p:attrNameLst>
                                      </p:cBhvr>
                                      <p:rCtr x="-16528" y="6551"/>
                                    </p:animMotion>
                                  </p:childTnLst>
                                </p:cTn>
                              </p:par>
                              <p:par>
                                <p:cTn id="62" presetID="35" presetClass="path" presetSubtype="0" accel="50000" decel="50000" fill="hold" nodeType="withEffect">
                                  <p:stCondLst>
                                    <p:cond delay="0"/>
                                  </p:stCondLst>
                                  <p:childTnLst>
                                    <p:animMotion origin="layout" path="M 0 2.22222E-6 L -0.41337 0.33148 " pathEditMode="relative" rAng="0" ptsTypes="AA">
                                      <p:cBhvr>
                                        <p:cTn id="63" dur="2000" fill="hold"/>
                                        <p:tgtEl>
                                          <p:spTgt spid="13"/>
                                        </p:tgtEl>
                                        <p:attrNameLst>
                                          <p:attrName>ppt_x</p:attrName>
                                          <p:attrName>ppt_y</p:attrName>
                                        </p:attrNameLst>
                                      </p:cBhvr>
                                      <p:rCtr x="-20677" y="16574"/>
                                    </p:animMotion>
                                  </p:childTnLst>
                                </p:cTn>
                              </p:par>
                              <p:par>
                                <p:cTn id="64" presetID="35" presetClass="path" presetSubtype="0" accel="50000" decel="50000" fill="hold" nodeType="withEffect">
                                  <p:stCondLst>
                                    <p:cond delay="0"/>
                                  </p:stCondLst>
                                  <p:childTnLst>
                                    <p:animMotion origin="layout" path="M -1.38889E-6 1.48148E-6 L -0.21892 0.30208 " pathEditMode="relative" rAng="0" ptsTypes="AA">
                                      <p:cBhvr>
                                        <p:cTn id="65" dur="2000" fill="hold"/>
                                        <p:tgtEl>
                                          <p:spTgt spid="9"/>
                                        </p:tgtEl>
                                        <p:attrNameLst>
                                          <p:attrName>ppt_x</p:attrName>
                                          <p:attrName>ppt_y</p:attrName>
                                        </p:attrNameLst>
                                      </p:cBhvr>
                                      <p:rCtr x="-10955" y="15093"/>
                                    </p:animMotion>
                                  </p:childTnLst>
                                </p:cTn>
                              </p:par>
                              <p:par>
                                <p:cTn id="66" presetID="35" presetClass="path" presetSubtype="0" accel="50000" decel="50000" fill="hold" nodeType="withEffect">
                                  <p:stCondLst>
                                    <p:cond delay="0"/>
                                  </p:stCondLst>
                                  <p:childTnLst>
                                    <p:animMotion origin="layout" path="M 3.05556E-6 -2.96296E-6 L 0.17343 0.34746 " pathEditMode="relative" rAng="0" ptsTypes="AA">
                                      <p:cBhvr>
                                        <p:cTn id="67" dur="2000" fill="hold"/>
                                        <p:tgtEl>
                                          <p:spTgt spid="25"/>
                                        </p:tgtEl>
                                        <p:attrNameLst>
                                          <p:attrName>ppt_x</p:attrName>
                                          <p:attrName>ppt_y</p:attrName>
                                        </p:attrNameLst>
                                      </p:cBhvr>
                                      <p:rCtr x="8663" y="17361"/>
                                    </p:animMotion>
                                  </p:childTnLst>
                                </p:cTn>
                              </p:par>
                              <p:par>
                                <p:cTn id="68" presetID="35" presetClass="path" presetSubtype="0" accel="50000" decel="50000" fill="hold" nodeType="withEffect">
                                  <p:stCondLst>
                                    <p:cond delay="0"/>
                                  </p:stCondLst>
                                  <p:childTnLst>
                                    <p:animMotion origin="layout" path="M 0 2.22222E-6 L 0.29132 0.27037 " pathEditMode="relative" rAng="0" ptsTypes="AA">
                                      <p:cBhvr>
                                        <p:cTn id="69" dur="2000" fill="hold"/>
                                        <p:tgtEl>
                                          <p:spTgt spid="17"/>
                                        </p:tgtEl>
                                        <p:attrNameLst>
                                          <p:attrName>ppt_x</p:attrName>
                                          <p:attrName>ppt_y</p:attrName>
                                        </p:attrNameLst>
                                      </p:cBhvr>
                                      <p:rCtr x="14566" y="13519"/>
                                    </p:animMotion>
                                  </p:childTnLst>
                                </p:cTn>
                              </p:par>
                              <p:par>
                                <p:cTn id="70" presetID="35" presetClass="path" presetSubtype="0" accel="50000" decel="50000" fill="hold" nodeType="withEffect">
                                  <p:stCondLst>
                                    <p:cond delay="0"/>
                                  </p:stCondLst>
                                  <p:childTnLst>
                                    <p:animMotion origin="layout" path="M 3.05556E-6 4.07407E-6 L 0.23264 -0.0257 " pathEditMode="relative" rAng="0" ptsTypes="AA">
                                      <p:cBhvr>
                                        <p:cTn id="71" dur="2000" fill="hold"/>
                                        <p:tgtEl>
                                          <p:spTgt spid="5"/>
                                        </p:tgtEl>
                                        <p:attrNameLst>
                                          <p:attrName>ppt_x</p:attrName>
                                          <p:attrName>ppt_y</p:attrName>
                                        </p:attrNameLst>
                                      </p:cBhvr>
                                      <p:rCtr x="11632" y="-1296"/>
                                    </p:animMotion>
                                  </p:childTnLst>
                                </p:cTn>
                              </p:par>
                              <p:par>
                                <p:cTn id="72" presetID="35" presetClass="path" presetSubtype="0" accel="50000" decel="50000" fill="hold" nodeType="withEffect">
                                  <p:stCondLst>
                                    <p:cond delay="0"/>
                                  </p:stCondLst>
                                  <p:childTnLst>
                                    <p:animMotion origin="layout" path="M -1.66667E-6 2.22222E-6 L 0.27622 -0.1213 " pathEditMode="relative" rAng="0" ptsTypes="AA">
                                      <p:cBhvr>
                                        <p:cTn id="73" dur="2000" fill="hold"/>
                                        <p:tgtEl>
                                          <p:spTgt spid="23"/>
                                        </p:tgtEl>
                                        <p:attrNameLst>
                                          <p:attrName>ppt_x</p:attrName>
                                          <p:attrName>ppt_y</p:attrName>
                                        </p:attrNameLst>
                                      </p:cBhvr>
                                      <p:rCtr x="13802" y="-6065"/>
                                    </p:animMotion>
                                  </p:childTnLst>
                                </p:cTn>
                              </p:par>
                              <p:par>
                                <p:cTn id="74" presetID="35" presetClass="path" presetSubtype="0" accel="50000" decel="50000" fill="hold" nodeType="withEffect">
                                  <p:stCondLst>
                                    <p:cond delay="0"/>
                                  </p:stCondLst>
                                  <p:childTnLst>
                                    <p:animMotion origin="layout" path="M -3.33333E-6 2.22222E-6 L 0.38889 0.07384 " pathEditMode="relative" rAng="0" ptsTypes="AA">
                                      <p:cBhvr>
                                        <p:cTn id="75" dur="2000" fill="hold"/>
                                        <p:tgtEl>
                                          <p:spTgt spid="7"/>
                                        </p:tgtEl>
                                        <p:attrNameLst>
                                          <p:attrName>ppt_x</p:attrName>
                                          <p:attrName>ppt_y</p:attrName>
                                        </p:attrNameLst>
                                      </p:cBhvr>
                                      <p:rCtr x="19444" y="3681"/>
                                    </p:animMotion>
                                  </p:childTnLst>
                                </p:cTn>
                              </p:par>
                              <p:par>
                                <p:cTn id="76" presetID="1" presetClass="entr" presetSubtype="0" fill="hold" nodeType="withEffect">
                                  <p:stCondLst>
                                    <p:cond delay="600"/>
                                  </p:stCondLst>
                                  <p:childTnLst>
                                    <p:set>
                                      <p:cBhvr>
                                        <p:cTn id="77" dur="1" fill="hold">
                                          <p:stCondLst>
                                            <p:cond delay="0"/>
                                          </p:stCondLst>
                                        </p:cTn>
                                        <p:tgtEl>
                                          <p:spTgt spid="19"/>
                                        </p:tgtEl>
                                        <p:attrNameLst>
                                          <p:attrName>style.visibility</p:attrName>
                                        </p:attrNameLst>
                                      </p:cBhvr>
                                      <p:to>
                                        <p:strVal val="visible"/>
                                      </p:to>
                                    </p:set>
                                  </p:childTnLst>
                                </p:cTn>
                              </p:par>
                              <p:par>
                                <p:cTn id="78" presetID="54" presetClass="path" presetSubtype="0" accel="50000" decel="50000" fill="hold" nodeType="withEffect">
                                  <p:stCondLst>
                                    <p:cond delay="0"/>
                                  </p:stCondLst>
                                  <p:childTnLst>
                                    <p:animMotion origin="layout" path="M 3.05556E-6 -3.7037E-6 C 3.05556E-6 -0.01018 0.00034 -0.0199 0.00052 -0.0199 C 0.00156 -0.0199 0.00225 0.16158 0.00225 0.35093 C 0.00225 0.25556 0.00295 0.16158 0.0033 0.16158 C 0.00416 0.16158 0.00451 0.25556 0.00451 0.35093 C 0.00451 0.30324 0.00468 0.25556 0.00486 0.25556 C 0.00503 0.25556 0.00555 0.29746 0.00555 0.35093 C 0.00555 0.32361 0.00573 0.30324 0.00573 0.3088 C 0.0059 0.30324 0.0059 0.32361 0.0059 0.35093 C 0.0059 0.33473 0.0059 0.32361 0.00607 0.32361 C 0.00607 0.32917 0.00607 0.33473 0.00607 0.35093 C 0.00607 0.33912 0.00607 0.33473 0.00625 0.33473 C 0.00625 0.33912 0.00625 0.34468 0.00625 0.35093 C 0.00625 0.34468 0.00625 0.33912 0.00625 0.34468 C 0.00625 0.35093 0.00625 0.34468 0.00625 0.35093 C 0.00625 0.34468 0.00625 0.35093 0.00625 0.34468 C 0.00625 0.35093 0.00625 0.34468 0.00625 0.35093 C 0.00625 0.34468 0.00625 0.35093 0.00625 0.34468 C 0.00677 0.34468 0.00677 0.35093 0.00677 0.34468 " pathEditMode="relative" rAng="0" ptsTypes="AAAAAAAAAAAAAAAAAAA">
                                      <p:cBhvr>
                                        <p:cTn id="79" dur="2100" fill="hold"/>
                                        <p:tgtEl>
                                          <p:spTgt spid="19"/>
                                        </p:tgtEl>
                                        <p:attrNameLst>
                                          <p:attrName>ppt_x</p:attrName>
                                          <p:attrName>ppt_y</p:attrName>
                                        </p:attrNameLst>
                                      </p:cBhvr>
                                      <p:rCtr x="330" y="16551"/>
                                    </p:animMotion>
                                  </p:childTnLst>
                                </p:cTn>
                              </p:par>
                            </p:childTnLst>
                          </p:cTn>
                        </p:par>
                      </p:childTnLst>
                    </p:cTn>
                  </p:par>
                  <p:par>
                    <p:cTn id="80" fill="hold">
                      <p:stCondLst>
                        <p:cond delay="indefinite"/>
                      </p:stCondLst>
                      <p:childTnLst>
                        <p:par>
                          <p:cTn id="81" fill="hold">
                            <p:stCondLst>
                              <p:cond delay="0"/>
                            </p:stCondLst>
                            <p:childTnLst>
                              <p:par>
                                <p:cTn id="82" presetID="17" presetClass="entr" presetSubtype="10" fill="hold" nodeType="click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p:cTn id="84" dur="500" fill="hold"/>
                                        <p:tgtEl>
                                          <p:spTgt spid="10"/>
                                        </p:tgtEl>
                                        <p:attrNameLst>
                                          <p:attrName>ppt_w</p:attrName>
                                        </p:attrNameLst>
                                      </p:cBhvr>
                                      <p:tavLst>
                                        <p:tav tm="0">
                                          <p:val>
                                            <p:fltVal val="0"/>
                                          </p:val>
                                        </p:tav>
                                        <p:tav tm="100000">
                                          <p:val>
                                            <p:strVal val="#ppt_w"/>
                                          </p:val>
                                        </p:tav>
                                      </p:tavLst>
                                    </p:anim>
                                    <p:anim calcmode="lin" valueType="num">
                                      <p:cBhvr>
                                        <p:cTn id="85"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Big Questions</a:t>
            </a:r>
            <a:endParaRPr lang="en-GB" dirty="0">
              <a:latin typeface="Twinkl" pitchFamily="2"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pic>
        <p:nvPicPr>
          <p:cNvPr id="17" name="Picture 16">
            <a:extLst>
              <a:ext uri="{FF2B5EF4-FFF2-40B4-BE49-F238E27FC236}">
                <a16:creationId xmlns:a16="http://schemas.microsoft.com/office/drawing/2014/main" id="{0C7F7D9D-313A-4C89-A84B-B9DB4AD73A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812869" y="1396711"/>
            <a:ext cx="1733051" cy="5217103"/>
          </a:xfrm>
          <a:prstGeom prst="rect">
            <a:avLst/>
          </a:prstGeom>
        </p:spPr>
      </p:pic>
      <p:pic>
        <p:nvPicPr>
          <p:cNvPr id="18" name="Picture 17">
            <a:extLst>
              <a:ext uri="{FF2B5EF4-FFF2-40B4-BE49-F238E27FC236}">
                <a16:creationId xmlns:a16="http://schemas.microsoft.com/office/drawing/2014/main" id="{A53FD7B6-67B7-465D-AE78-FC8FA66E8A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2163" y="1264017"/>
            <a:ext cx="1672431" cy="5482492"/>
          </a:xfrm>
          <a:prstGeom prst="rect">
            <a:avLst/>
          </a:prstGeom>
        </p:spPr>
      </p:pic>
      <p:sp>
        <p:nvSpPr>
          <p:cNvPr id="15" name="Rectangular Callout 6">
            <a:extLst>
              <a:ext uri="{FF2B5EF4-FFF2-40B4-BE49-F238E27FC236}">
                <a16:creationId xmlns:a16="http://schemas.microsoft.com/office/drawing/2014/main" id="{BCA39B0B-3EBA-479C-BB25-B4B19586CB04}"/>
              </a:ext>
            </a:extLst>
          </p:cNvPr>
          <p:cNvSpPr/>
          <p:nvPr/>
        </p:nvSpPr>
        <p:spPr>
          <a:xfrm>
            <a:off x="2395143" y="1568178"/>
            <a:ext cx="2808313" cy="1026997"/>
          </a:xfrm>
          <a:prstGeom prst="wedgeRectCallout">
            <a:avLst>
              <a:gd name="adj1" fmla="val -43143"/>
              <a:gd name="adj2" fmla="val 65798"/>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solidFill>
                  <a:sysClr val="windowText" lastClr="000000"/>
                </a:solidFill>
              </a:rPr>
              <a:t>What could happen if we didn’t show respect for the rights of others?</a:t>
            </a:r>
          </a:p>
        </p:txBody>
      </p:sp>
      <p:sp>
        <p:nvSpPr>
          <p:cNvPr id="16" name="Rectangular Callout 7">
            <a:extLst>
              <a:ext uri="{FF2B5EF4-FFF2-40B4-BE49-F238E27FC236}">
                <a16:creationId xmlns:a16="http://schemas.microsoft.com/office/drawing/2014/main" id="{28892F44-D927-4518-84CE-D9508AC81FD8}"/>
              </a:ext>
            </a:extLst>
          </p:cNvPr>
          <p:cNvSpPr/>
          <p:nvPr/>
        </p:nvSpPr>
        <p:spPr>
          <a:xfrm>
            <a:off x="4051328" y="2936895"/>
            <a:ext cx="2392728" cy="984209"/>
          </a:xfrm>
          <a:prstGeom prst="wedgeRectCallout">
            <a:avLst>
              <a:gd name="adj1" fmla="val 72848"/>
              <a:gd name="adj2" fmla="val -45032"/>
            </a:avLst>
          </a:prstGeom>
          <a:solidFill>
            <a:srgbClr val="FBFBFB"/>
          </a:solidFill>
          <a:ln w="28575">
            <a:solidFill>
              <a:srgbClr val="E5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solidFill>
                  <a:sysClr val="windowText" lastClr="000000"/>
                </a:solidFill>
              </a:rPr>
              <a:t>How can we show respect for the rights of others?</a:t>
            </a:r>
          </a:p>
        </p:txBody>
      </p:sp>
      <p:sp>
        <p:nvSpPr>
          <p:cNvPr id="19" name="Rectangular Callout 6">
            <a:extLst>
              <a:ext uri="{FF2B5EF4-FFF2-40B4-BE49-F238E27FC236}">
                <a16:creationId xmlns:a16="http://schemas.microsoft.com/office/drawing/2014/main" id="{4195A5A8-1C2A-451D-951F-F6ABE788ADF6}"/>
              </a:ext>
            </a:extLst>
          </p:cNvPr>
          <p:cNvSpPr/>
          <p:nvPr/>
        </p:nvSpPr>
        <p:spPr>
          <a:xfrm>
            <a:off x="2713006" y="4106726"/>
            <a:ext cx="2808313" cy="1026997"/>
          </a:xfrm>
          <a:prstGeom prst="wedgeRectCallout">
            <a:avLst>
              <a:gd name="adj1" fmla="val -44073"/>
              <a:gd name="adj2" fmla="val -74116"/>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solidFill>
                  <a:sysClr val="windowText" lastClr="000000"/>
                </a:solidFill>
              </a:rPr>
              <a:t>How are you going to </a:t>
            </a:r>
            <a:br>
              <a:rPr lang="en-GB" dirty="0">
                <a:solidFill>
                  <a:sysClr val="windowText" lastClr="000000"/>
                </a:solidFill>
              </a:rPr>
            </a:br>
            <a:r>
              <a:rPr lang="en-GB" dirty="0">
                <a:solidFill>
                  <a:sysClr val="windowText" lastClr="000000"/>
                </a:solidFill>
              </a:rPr>
              <a:t>use what you have </a:t>
            </a:r>
            <a:br>
              <a:rPr lang="en-GB" dirty="0">
                <a:solidFill>
                  <a:sysClr val="windowText" lastClr="000000"/>
                </a:solidFill>
              </a:rPr>
            </a:br>
            <a:r>
              <a:rPr lang="en-GB" dirty="0">
                <a:solidFill>
                  <a:sysClr val="windowText" lastClr="000000"/>
                </a:solidFill>
              </a:rPr>
              <a:t>learnt today?</a:t>
            </a:r>
          </a:p>
        </p:txBody>
      </p:sp>
    </p:spTree>
    <p:extLst>
      <p:ext uri="{BB962C8B-B14F-4D97-AF65-F5344CB8AC3E}">
        <p14:creationId xmlns:p14="http://schemas.microsoft.com/office/powerpoint/2010/main" val="1252084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1000"/>
                                        <p:tgtEl>
                                          <p:spTgt spid="19"/>
                                        </p:tgtEl>
                                      </p:cBhvr>
                                    </p:animEffect>
                                    <p:anim calcmode="lin" valueType="num">
                                      <p:cBhvr>
                                        <p:cTn id="22" dur="1000" fill="hold"/>
                                        <p:tgtEl>
                                          <p:spTgt spid="19"/>
                                        </p:tgtEl>
                                        <p:attrNameLst>
                                          <p:attrName>ppt_x</p:attrName>
                                        </p:attrNameLst>
                                      </p:cBhvr>
                                      <p:tavLst>
                                        <p:tav tm="0">
                                          <p:val>
                                            <p:strVal val="#ppt_x"/>
                                          </p:val>
                                        </p:tav>
                                        <p:tav tm="100000">
                                          <p:val>
                                            <p:strVal val="#ppt_x"/>
                                          </p:val>
                                        </p:tav>
                                      </p:tavLst>
                                    </p:anim>
                                    <p:anim calcmode="lin" valueType="num">
                                      <p:cBhvr>
                                        <p:cTn id="2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show respect for the rights of others and understand why this is important.</a:t>
            </a:r>
          </a:p>
        </p:txBody>
      </p:sp>
      <p:sp>
        <p:nvSpPr>
          <p:cNvPr id="20" name="Content Placeholder 15"/>
          <p:cNvSpPr txBox="1">
            <a:spLocks/>
          </p:cNvSpPr>
          <p:nvPr/>
        </p:nvSpPr>
        <p:spPr>
          <a:xfrm>
            <a:off x="628650" y="3466802"/>
            <a:ext cx="8119814"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understand that all people have the same rights.</a:t>
            </a:r>
          </a:p>
          <a:p>
            <a:r>
              <a:rPr lang="en-GB" dirty="0">
                <a:latin typeface="Twinkl" pitchFamily="2" charset="0"/>
              </a:rPr>
              <a:t>I can explain what respect means.</a:t>
            </a:r>
          </a:p>
          <a:p>
            <a:r>
              <a:rPr lang="en-GB" dirty="0">
                <a:latin typeface="Twinkl" pitchFamily="2" charset="0"/>
              </a:rPr>
              <a:t>I can decide if people’s rights are being respected or not.</a:t>
            </a:r>
          </a:p>
          <a:p>
            <a:r>
              <a:rPr lang="en-GB" dirty="0">
                <a:latin typeface="Twinkl" pitchFamily="2" charset="0"/>
              </a:rPr>
              <a:t>I can think about how people might feel if their rights are not respected.</a:t>
            </a:r>
            <a:endParaRPr lang="en-GB" sz="1600" dirty="0">
              <a:latin typeface="Twinkl" pitchFamily="2" charset="0"/>
            </a:endParaRP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3761269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3236</TotalTime>
  <Words>943</Words>
  <Application>Microsoft Office PowerPoint</Application>
  <PresentationFormat>On-screen Show (4:3)</PresentationFormat>
  <Paragraphs>86</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Twinkl</vt:lpstr>
      <vt:lpstr>Tuffy-TTF</vt:lpstr>
      <vt:lpstr>Sassoon Infant Rg</vt:lpstr>
      <vt:lpstr>Calibri</vt:lpstr>
      <vt:lpstr>Arial</vt:lpstr>
      <vt:lpstr>Office Theme</vt:lpstr>
      <vt:lpstr>PowerPoint Presentation</vt:lpstr>
      <vt:lpstr>PowerPoint Presentation</vt:lpstr>
      <vt:lpstr>PowerPoint Presentation</vt:lpstr>
      <vt:lpstr>The Big Questions</vt:lpstr>
      <vt:lpstr>The Big Questions </vt:lpstr>
      <vt:lpstr>Reconnecting</vt:lpstr>
      <vt:lpstr>We All Share the Same Rights</vt:lpstr>
      <vt:lpstr>We All Share the Same Rights</vt:lpstr>
      <vt:lpstr>Exploring</vt:lpstr>
      <vt:lpstr>Respect</vt:lpstr>
      <vt:lpstr>Respecting the Rights  of Others</vt:lpstr>
      <vt:lpstr>Respecting the Rights  of Others</vt:lpstr>
      <vt:lpstr>Respecting the Rights  of Others</vt:lpstr>
      <vt:lpstr>Consolidating</vt:lpstr>
      <vt:lpstr>Showing Respect</vt:lpstr>
      <vt:lpstr>Reflecting</vt:lpstr>
      <vt:lpstr>Rights without Respect</vt:lpstr>
      <vt:lpstr>Rights without Respect</vt:lpstr>
      <vt:lpstr>The Big Questions</vt:lpstr>
      <vt:lpstr>The Big Questions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Karen Pinkney</dc:creator>
  <cp:lastModifiedBy>C Coles BTP</cp:lastModifiedBy>
  <cp:revision>356</cp:revision>
  <dcterms:created xsi:type="dcterms:W3CDTF">2019-04-19T13:13:58Z</dcterms:created>
  <dcterms:modified xsi:type="dcterms:W3CDTF">2020-06-07T11:58:22Z</dcterms:modified>
</cp:coreProperties>
</file>