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9" r:id="rId2"/>
    <p:sldId id="270" r:id="rId3"/>
    <p:sldId id="256" r:id="rId4"/>
    <p:sldId id="257" r:id="rId5"/>
    <p:sldId id="261" r:id="rId6"/>
    <p:sldId id="260" r:id="rId7"/>
    <p:sldId id="27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98567E1-4B32-41DE-A378-F7A0F793EFB4}">
          <p14:sldIdLst>
            <p14:sldId id="269"/>
            <p14:sldId id="270"/>
            <p14:sldId id="256"/>
            <p14:sldId id="257"/>
            <p14:sldId id="261"/>
            <p14:sldId id="260"/>
            <p14:sldId id="271"/>
            <p14:sldId id="262"/>
          </p14:sldIdLst>
        </p14:section>
        <p14:section name="Untitled Section" id="{07A48FB9-AE95-4C1D-A1EF-9DFD90CDC25D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53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745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960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9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36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7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67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14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326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08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1521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06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067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847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3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469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is….</a:t>
            </a:r>
            <a:r>
              <a:rPr lang="en-GB" sz="6000" dirty="0" smtClean="0">
                <a:latin typeface="Comic Sans MS" panose="030F0702030302020204" pitchFamily="66" charset="0"/>
              </a:rPr>
              <a:t>er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57633" y="210643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ov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nev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bett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aft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litt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4" y="1185611"/>
            <a:ext cx="48590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weath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4000" dirty="0" smtClean="0">
                <a:latin typeface="Comic Sans MS" panose="030F0702030302020204" pitchFamily="66" charset="0"/>
              </a:rPr>
              <a:t>     hamst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40" y="1731100"/>
            <a:ext cx="4308815" cy="430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63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01031" y="1739403"/>
            <a:ext cx="7766936" cy="1646302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LO: To use speech bubbles to show dialogue.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Tuesday 11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May 2021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70" y="3018132"/>
            <a:ext cx="363855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6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think about the questions that we came up with yesterday in our groups.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65389"/>
            <a:ext cx="8596668" cy="3880773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Twinkl Precursive" panose="02000000000000000000" pitchFamily="2" charset="0"/>
              </a:rPr>
              <a:t>We will learn how to write our questions and then think about how to write clear answers. </a:t>
            </a:r>
          </a:p>
          <a:p>
            <a:pPr marL="0" indent="0">
              <a:buNone/>
            </a:pPr>
            <a:endParaRPr lang="en-GB" sz="4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79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1289" y="5048098"/>
            <a:ext cx="8596668" cy="132080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What punctuation do we see at the end of a question? </a:t>
            </a:r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49" y="157204"/>
            <a:ext cx="2720118" cy="1777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967" y="48591"/>
            <a:ext cx="2758790" cy="1813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9526" y="30676"/>
            <a:ext cx="2988037" cy="19192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4851" y="2423599"/>
            <a:ext cx="2928282" cy="20246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7563" y="2528882"/>
            <a:ext cx="2880394" cy="20503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2441" y="2441514"/>
            <a:ext cx="2895814" cy="21120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7563" y="97886"/>
            <a:ext cx="2830412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143" y="4344266"/>
            <a:ext cx="25908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0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968" y="447965"/>
            <a:ext cx="8596668" cy="2646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Mr. Wolf was going to get a cup of sugar for a cake he was making for his Grandma. We can find out more about if this was the truth by asking about the cake.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002" y="525151"/>
            <a:ext cx="2299855" cy="146199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5846618" y="3094903"/>
            <a:ext cx="3427384" cy="2328283"/>
          </a:xfrm>
          <a:prstGeom prst="wedgeEllipseCallout">
            <a:avLst>
              <a:gd name="adj1" fmla="val -56405"/>
              <a:gd name="adj2" fmla="val 553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 sort of cake were you </a:t>
            </a:r>
            <a:r>
              <a:rPr lang="en-GB" sz="2500" dirty="0" smtClean="0">
                <a:solidFill>
                  <a:schemeClr val="accent5"/>
                </a:solidFill>
                <a:latin typeface="Twinkl Precursive" panose="02000000000000000000" pitchFamily="2" charset="0"/>
              </a:rPr>
              <a:t>making</a:t>
            </a:r>
            <a:r>
              <a:rPr lang="en-GB" sz="2500" dirty="0" smtClean="0">
                <a:solidFill>
                  <a:srgbClr val="FFFF00"/>
                </a:solidFill>
                <a:latin typeface="Twinkl Precursive" panose="02000000000000000000" pitchFamily="2" charset="0"/>
              </a:rPr>
              <a:t>?</a:t>
            </a:r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934" y="4154070"/>
            <a:ext cx="2786302" cy="2172900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96982" y="2989928"/>
            <a:ext cx="3427384" cy="2328283"/>
          </a:xfrm>
          <a:prstGeom prst="wedgeEllipseCallout">
            <a:avLst>
              <a:gd name="adj1" fmla="val 45865"/>
              <a:gd name="adj2" fmla="val 523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I was </a:t>
            </a:r>
            <a:r>
              <a:rPr lang="en-GB" sz="2500" dirty="0" smtClean="0">
                <a:solidFill>
                  <a:schemeClr val="accent5"/>
                </a:solidFill>
                <a:latin typeface="Twinkl Precursive" panose="02000000000000000000" pitchFamily="2" charset="0"/>
              </a:rPr>
              <a:t>making</a:t>
            </a:r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 a chocolate rabbit cake.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409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968" y="447965"/>
            <a:ext cx="8596668" cy="26469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The straw house door fell down. We can find out more about if this was the truth by asking about the door.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5" name="Oval Callout 4"/>
          <p:cNvSpPr/>
          <p:nvPr/>
        </p:nvSpPr>
        <p:spPr>
          <a:xfrm>
            <a:off x="5846618" y="3094903"/>
            <a:ext cx="3427384" cy="2328283"/>
          </a:xfrm>
          <a:prstGeom prst="wedgeEllipseCallout">
            <a:avLst>
              <a:gd name="adj1" fmla="val -56405"/>
              <a:gd name="adj2" fmla="val 553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How</a:t>
            </a:r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 hard did you </a:t>
            </a:r>
            <a:r>
              <a:rPr lang="en-GB" sz="2500" dirty="0" smtClean="0">
                <a:solidFill>
                  <a:schemeClr val="accent5"/>
                </a:solidFill>
                <a:latin typeface="Twinkl Precursive" panose="02000000000000000000" pitchFamily="2" charset="0"/>
              </a:rPr>
              <a:t>knock</a:t>
            </a:r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 on the door</a:t>
            </a:r>
            <a:r>
              <a:rPr lang="en-GB" sz="2500" dirty="0" smtClean="0">
                <a:solidFill>
                  <a:srgbClr val="FFFF00"/>
                </a:solidFill>
                <a:latin typeface="Twinkl Precursive" panose="02000000000000000000" pitchFamily="2" charset="0"/>
              </a:rPr>
              <a:t>?</a:t>
            </a:r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 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934" y="4154070"/>
            <a:ext cx="2786302" cy="2172900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96982" y="2989928"/>
            <a:ext cx="3427384" cy="2328283"/>
          </a:xfrm>
          <a:prstGeom prst="wedgeEllipseCallout">
            <a:avLst>
              <a:gd name="adj1" fmla="val 45865"/>
              <a:gd name="adj2" fmla="val 523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I </a:t>
            </a:r>
            <a:r>
              <a:rPr lang="en-GB" sz="2500" dirty="0" smtClean="0">
                <a:solidFill>
                  <a:schemeClr val="accent5"/>
                </a:solidFill>
                <a:latin typeface="Twinkl Precursive" panose="02000000000000000000" pitchFamily="2" charset="0"/>
              </a:rPr>
              <a:t>knocked</a:t>
            </a:r>
            <a:r>
              <a:rPr lang="en-GB" sz="2500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 on the door very gently.</a:t>
            </a:r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4002" y="318654"/>
            <a:ext cx="2612436" cy="247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36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734" y="2359891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Task 2 – To read the questions then write an answer using the language of the question. </a:t>
            </a:r>
            <a:r>
              <a:rPr lang="en-GB" dirty="0">
                <a:latin typeface="Twinkl Precursive" panose="02000000000000000000" pitchFamily="2" charset="0"/>
              </a:rPr>
              <a:t/>
            </a:r>
            <a:br>
              <a:rPr lang="en-GB" dirty="0">
                <a:latin typeface="Twinkl Precursive" panose="02000000000000000000" pitchFamily="2" charset="0"/>
              </a:rPr>
            </a:b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29734" y="7620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000" dirty="0" smtClean="0">
                <a:latin typeface="Twinkl Precursive" panose="02000000000000000000" pitchFamily="2" charset="0"/>
              </a:rPr>
              <a:t>Task 1 – To match question speech bubbles with the right answers. </a:t>
            </a:r>
            <a:br>
              <a:rPr lang="en-GB" sz="3000" dirty="0" smtClean="0">
                <a:latin typeface="Twinkl Precursive" panose="02000000000000000000" pitchFamily="2" charset="0"/>
              </a:rPr>
            </a:br>
            <a:r>
              <a:rPr lang="en-GB" sz="3000" dirty="0" smtClean="0">
                <a:latin typeface="Twinkl Precursive" panose="02000000000000000000" pitchFamily="2" charset="0"/>
              </a:rPr>
              <a:t/>
            </a:r>
            <a:br>
              <a:rPr lang="en-GB" sz="3000" dirty="0" smtClean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40570" y="4313382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000" dirty="0" smtClean="0">
                <a:latin typeface="Twinkl Precursive" panose="02000000000000000000" pitchFamily="2" charset="0"/>
              </a:rPr>
              <a:t>Task 3 – To write the questions carefully then write an answer using the language of the question. </a:t>
            </a:r>
            <a:br>
              <a:rPr lang="en-GB" sz="3000" dirty="0" smtClean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90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</TotalTime>
  <Words>224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Comic Sans MS</vt:lpstr>
      <vt:lpstr>Trebuchet MS</vt:lpstr>
      <vt:lpstr>Twinkl Precursive</vt:lpstr>
      <vt:lpstr>Wingdings 3</vt:lpstr>
      <vt:lpstr>Facet</vt:lpstr>
      <vt:lpstr>PowerPoint Presentation</vt:lpstr>
      <vt:lpstr>Our Set 3 phoneme for today is….er </vt:lpstr>
      <vt:lpstr>LO: To use speech bubbles to show dialogue.</vt:lpstr>
      <vt:lpstr>Let’s think about the questions that we came up with yesterday in our groups. </vt:lpstr>
      <vt:lpstr>What punctuation do we see at the end of a question? </vt:lpstr>
      <vt:lpstr>PowerPoint Presentation</vt:lpstr>
      <vt:lpstr>PowerPoint Presentation</vt:lpstr>
      <vt:lpstr>Task 2 – To read the questions then write an answer using the language of the question. 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</dc:title>
  <dc:creator>J Geals BTP</dc:creator>
  <cp:lastModifiedBy>J Geals BTP</cp:lastModifiedBy>
  <cp:revision>9</cp:revision>
  <dcterms:created xsi:type="dcterms:W3CDTF">2021-04-30T10:29:16Z</dcterms:created>
  <dcterms:modified xsi:type="dcterms:W3CDTF">2021-04-30T11:11:46Z</dcterms:modified>
</cp:coreProperties>
</file>