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5" r:id="rId2"/>
    <p:sldId id="276" r:id="rId3"/>
    <p:sldId id="278" r:id="rId4"/>
    <p:sldId id="279" r:id="rId5"/>
    <p:sldId id="289" r:id="rId6"/>
    <p:sldId id="282" r:id="rId7"/>
    <p:sldId id="290" r:id="rId8"/>
    <p:sldId id="284" r:id="rId9"/>
    <p:sldId id="288" r:id="rId10"/>
    <p:sldId id="277" r:id="rId11"/>
    <p:sldId id="286"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Sassoon Infant Rg" panose="02000503030000020003" charset="0"/>
      <p:regular r:id="rId19"/>
      <p:bold r:id="rId20"/>
    </p:embeddedFont>
    <p:embeddedFont>
      <p:font typeface="Tuffy" panose="020B0603060100000000" charset="0"/>
      <p:regular r:id="rId21"/>
      <p:bold r:id="rId22"/>
      <p:italic r:id="rId23"/>
      <p:boldItalic r:id="rId24"/>
    </p:embeddedFont>
    <p:embeddedFont>
      <p:font typeface="Tuffy-TTF" panose="020B0603060100000000" charset="0"/>
      <p:regular r:id="rId25"/>
      <p:bold r:id="rId26"/>
      <p:italic r:id="rId27"/>
      <p:boldItalic r:id="rId28"/>
    </p:embeddedFont>
    <p:embeddedFont>
      <p:font typeface="Twinkl" pitchFamily="2"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7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BD31"/>
    <a:srgbClr val="6CBB84"/>
    <a:srgbClr val="0079C3"/>
    <a:srgbClr val="FFE76D"/>
    <a:srgbClr val="072F54"/>
    <a:srgbClr val="003464"/>
    <a:srgbClr val="004382"/>
    <a:srgbClr val="00529C"/>
    <a:srgbClr val="007AC3"/>
    <a:srgbClr val="4EB2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78"/>
      </p:cViewPr>
      <p:guideLst>
        <p:guide orient="horz" pos="2160"/>
        <p:guide pos="2880"/>
        <p:guide pos="340"/>
        <p:guide orient="horz" pos="3952"/>
        <p:guide pos="5420"/>
        <p:guide orient="horz" pos="332"/>
        <p:guide pos="476"/>
        <p:guide orient="horz" pos="472"/>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twinkl.co.uk/resources/planit-maths-primary-teaching-resources-year-4/planit-maths-primary-teaching-resources-year-4-geometry---position-and-direction/planit-maths-primary-teaching-resources-year-4-geometry---position-and-direction-describe-movements-between-positions-as-translations-of-a-given-unit-to-the-left-right-and-up-down" TargetMode="External"/><Relationship Id="rId1" Type="http://schemas.openxmlformats.org/officeDocument/2006/relationships/slideLayout" Target="../slideLayouts/slideLayout4.xml"/><Relationship Id="rId5" Type="http://schemas.openxmlformats.org/officeDocument/2006/relationships/image" Target="../media/image20.jpe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Describe movements between positions as translations of a given unit to the left/right and up/down.</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3" y="702863"/>
            <a:ext cx="31868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Describe Movement on a Grid</a:t>
            </a:r>
            <a:endParaRPr lang="en-GB" sz="1600" b="1" dirty="0">
              <a:solidFill>
                <a:schemeClr val="bg1"/>
              </a:solidFill>
            </a:endParaRPr>
          </a:p>
        </p:txBody>
      </p:sp>
      <p:sp>
        <p:nvSpPr>
          <p:cNvPr id="97" name="Rectangle 96"/>
          <p:cNvSpPr/>
          <p:nvPr/>
        </p:nvSpPr>
        <p:spPr>
          <a:xfrm>
            <a:off x="363243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63243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018461" y="1578021"/>
            <a:ext cx="3234789" cy="1326105"/>
          </a:xfrm>
          <a:prstGeom prst="rect">
            <a:avLst/>
          </a:prstGeom>
          <a:solidFill>
            <a:srgbClr val="6CBB84"/>
          </a:solidFill>
        </p:spPr>
        <p:txBody>
          <a:bodyPr wrap="square" lIns="108000" tIns="108000" rIns="108000" bIns="108000" rtlCol="0">
            <a:spAutoFit/>
          </a:bodyPr>
          <a:lstStyle/>
          <a:p>
            <a:r>
              <a:rPr lang="en-GB" dirty="0"/>
              <a:t>The rectangle has been translated from position A to position B. Can you describe how it has been translated?</a:t>
            </a:r>
          </a:p>
        </p:txBody>
      </p:sp>
      <p:graphicFrame>
        <p:nvGraphicFramePr>
          <p:cNvPr id="10" name="Table 9"/>
          <p:cNvGraphicFramePr>
            <a:graphicFrameLocks noGrp="1"/>
          </p:cNvGraphicFramePr>
          <p:nvPr>
            <p:extLst>
              <p:ext uri="{D42A27DB-BD31-4B8C-83A1-F6EECF244321}">
                <p14:modId xmlns:p14="http://schemas.microsoft.com/office/powerpoint/2010/main" val="3577082149"/>
              </p:ext>
            </p:extLst>
          </p:nvPr>
        </p:nvGraphicFramePr>
        <p:xfrm>
          <a:off x="989609" y="1578021"/>
          <a:ext cx="3830410" cy="4135100"/>
        </p:xfrm>
        <a:graphic>
          <a:graphicData uri="http://schemas.openxmlformats.org/drawingml/2006/table">
            <a:tbl>
              <a:tblPr firstRow="1" bandRow="1">
                <a:tableStyleId>{5C22544A-7EE6-4342-B048-85BDC9FD1C3A}</a:tableStyleId>
              </a:tblPr>
              <a:tblGrid>
                <a:gridCol w="383041">
                  <a:extLst>
                    <a:ext uri="{9D8B030D-6E8A-4147-A177-3AD203B41FA5}">
                      <a16:colId xmlns:a16="http://schemas.microsoft.com/office/drawing/2014/main" val="20000"/>
                    </a:ext>
                  </a:extLst>
                </a:gridCol>
                <a:gridCol w="383041">
                  <a:extLst>
                    <a:ext uri="{9D8B030D-6E8A-4147-A177-3AD203B41FA5}">
                      <a16:colId xmlns:a16="http://schemas.microsoft.com/office/drawing/2014/main" val="20001"/>
                    </a:ext>
                  </a:extLst>
                </a:gridCol>
                <a:gridCol w="383041">
                  <a:extLst>
                    <a:ext uri="{9D8B030D-6E8A-4147-A177-3AD203B41FA5}">
                      <a16:colId xmlns:a16="http://schemas.microsoft.com/office/drawing/2014/main" val="20002"/>
                    </a:ext>
                  </a:extLst>
                </a:gridCol>
                <a:gridCol w="383041">
                  <a:extLst>
                    <a:ext uri="{9D8B030D-6E8A-4147-A177-3AD203B41FA5}">
                      <a16:colId xmlns:a16="http://schemas.microsoft.com/office/drawing/2014/main" val="20003"/>
                    </a:ext>
                  </a:extLst>
                </a:gridCol>
                <a:gridCol w="383041">
                  <a:extLst>
                    <a:ext uri="{9D8B030D-6E8A-4147-A177-3AD203B41FA5}">
                      <a16:colId xmlns:a16="http://schemas.microsoft.com/office/drawing/2014/main" val="20004"/>
                    </a:ext>
                  </a:extLst>
                </a:gridCol>
                <a:gridCol w="383041">
                  <a:extLst>
                    <a:ext uri="{9D8B030D-6E8A-4147-A177-3AD203B41FA5}">
                      <a16:colId xmlns:a16="http://schemas.microsoft.com/office/drawing/2014/main" val="1585103096"/>
                    </a:ext>
                  </a:extLst>
                </a:gridCol>
                <a:gridCol w="383041">
                  <a:extLst>
                    <a:ext uri="{9D8B030D-6E8A-4147-A177-3AD203B41FA5}">
                      <a16:colId xmlns:a16="http://schemas.microsoft.com/office/drawing/2014/main" val="2715527535"/>
                    </a:ext>
                  </a:extLst>
                </a:gridCol>
                <a:gridCol w="383041">
                  <a:extLst>
                    <a:ext uri="{9D8B030D-6E8A-4147-A177-3AD203B41FA5}">
                      <a16:colId xmlns:a16="http://schemas.microsoft.com/office/drawing/2014/main" val="4040265017"/>
                    </a:ext>
                  </a:extLst>
                </a:gridCol>
                <a:gridCol w="383041">
                  <a:extLst>
                    <a:ext uri="{9D8B030D-6E8A-4147-A177-3AD203B41FA5}">
                      <a16:colId xmlns:a16="http://schemas.microsoft.com/office/drawing/2014/main" val="69248887"/>
                    </a:ext>
                  </a:extLst>
                </a:gridCol>
                <a:gridCol w="383041">
                  <a:extLst>
                    <a:ext uri="{9D8B030D-6E8A-4147-A177-3AD203B41FA5}">
                      <a16:colId xmlns:a16="http://schemas.microsoft.com/office/drawing/2014/main" val="2699827327"/>
                    </a:ext>
                  </a:extLst>
                </a:gridCol>
              </a:tblGrid>
              <a:tr h="413510">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1"/>
                  </a:ext>
                </a:extLst>
              </a:tr>
              <a:tr h="413510">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2"/>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3"/>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4"/>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5"/>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3314500796"/>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872829282"/>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2070500130"/>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2338233285"/>
                  </a:ext>
                </a:extLst>
              </a:tr>
              <a:tr h="413510">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923038411"/>
                  </a:ext>
                </a:extLst>
              </a:tr>
            </a:tbl>
          </a:graphicData>
        </a:graphic>
      </p:graphicFrame>
      <p:sp>
        <p:nvSpPr>
          <p:cNvPr id="11" name="TextBox 5"/>
          <p:cNvSpPr txBox="1">
            <a:spLocks noChangeArrowheads="1"/>
          </p:cNvSpPr>
          <p:nvPr/>
        </p:nvSpPr>
        <p:spPr bwMode="auto">
          <a:xfrm>
            <a:off x="679195" y="551843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12" name="TextBox 17"/>
          <p:cNvSpPr txBox="1">
            <a:spLocks noChangeArrowheads="1"/>
          </p:cNvSpPr>
          <p:nvPr/>
        </p:nvSpPr>
        <p:spPr bwMode="auto">
          <a:xfrm>
            <a:off x="1200228"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13" name="TextBox 20"/>
          <p:cNvSpPr txBox="1">
            <a:spLocks noChangeArrowheads="1"/>
          </p:cNvSpPr>
          <p:nvPr/>
        </p:nvSpPr>
        <p:spPr bwMode="auto">
          <a:xfrm>
            <a:off x="1606067"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14" name="TextBox 21"/>
          <p:cNvSpPr txBox="1">
            <a:spLocks noChangeArrowheads="1"/>
          </p:cNvSpPr>
          <p:nvPr/>
        </p:nvSpPr>
        <p:spPr bwMode="auto">
          <a:xfrm>
            <a:off x="1974022"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a:solidFill>
                  <a:schemeClr val="tx1"/>
                </a:solidFill>
              </a:rPr>
              <a:t>3</a:t>
            </a:r>
          </a:p>
        </p:txBody>
      </p:sp>
      <p:sp>
        <p:nvSpPr>
          <p:cNvPr id="15" name="TextBox 22"/>
          <p:cNvSpPr txBox="1">
            <a:spLocks noChangeArrowheads="1"/>
          </p:cNvSpPr>
          <p:nvPr/>
        </p:nvSpPr>
        <p:spPr bwMode="auto">
          <a:xfrm>
            <a:off x="2361469"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16" name="TextBox 23"/>
          <p:cNvSpPr txBox="1">
            <a:spLocks noChangeArrowheads="1"/>
          </p:cNvSpPr>
          <p:nvPr/>
        </p:nvSpPr>
        <p:spPr bwMode="auto">
          <a:xfrm>
            <a:off x="2754579"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17" name="TextBox 24"/>
          <p:cNvSpPr txBox="1">
            <a:spLocks noChangeArrowheads="1"/>
          </p:cNvSpPr>
          <p:nvPr/>
        </p:nvSpPr>
        <p:spPr bwMode="auto">
          <a:xfrm>
            <a:off x="3144615"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6</a:t>
            </a:r>
          </a:p>
        </p:txBody>
      </p:sp>
      <p:sp>
        <p:nvSpPr>
          <p:cNvPr id="18" name="TextBox 25"/>
          <p:cNvSpPr txBox="1">
            <a:spLocks noChangeArrowheads="1"/>
          </p:cNvSpPr>
          <p:nvPr/>
        </p:nvSpPr>
        <p:spPr bwMode="auto">
          <a:xfrm>
            <a:off x="741059" y="509806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19" name="TextBox 26"/>
          <p:cNvSpPr txBox="1">
            <a:spLocks noChangeArrowheads="1"/>
          </p:cNvSpPr>
          <p:nvPr/>
        </p:nvSpPr>
        <p:spPr bwMode="auto">
          <a:xfrm>
            <a:off x="740050" y="467716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20" name="TextBox 27"/>
          <p:cNvSpPr txBox="1">
            <a:spLocks noChangeArrowheads="1"/>
          </p:cNvSpPr>
          <p:nvPr/>
        </p:nvSpPr>
        <p:spPr bwMode="auto">
          <a:xfrm>
            <a:off x="740050" y="428412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3</a:t>
            </a:r>
          </a:p>
        </p:txBody>
      </p:sp>
      <p:sp>
        <p:nvSpPr>
          <p:cNvPr id="21" name="TextBox 28"/>
          <p:cNvSpPr txBox="1">
            <a:spLocks noChangeArrowheads="1"/>
          </p:cNvSpPr>
          <p:nvPr/>
        </p:nvSpPr>
        <p:spPr bwMode="auto">
          <a:xfrm>
            <a:off x="719182" y="385360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22" name="TextBox 29"/>
          <p:cNvSpPr txBox="1">
            <a:spLocks noChangeArrowheads="1"/>
          </p:cNvSpPr>
          <p:nvPr/>
        </p:nvSpPr>
        <p:spPr bwMode="auto">
          <a:xfrm>
            <a:off x="710501" y="3441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23" name="TextBox 24"/>
          <p:cNvSpPr txBox="1">
            <a:spLocks noChangeArrowheads="1"/>
          </p:cNvSpPr>
          <p:nvPr/>
        </p:nvSpPr>
        <p:spPr bwMode="auto">
          <a:xfrm>
            <a:off x="3520947"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7</a:t>
            </a:r>
          </a:p>
        </p:txBody>
      </p:sp>
      <p:sp>
        <p:nvSpPr>
          <p:cNvPr id="24" name="TextBox 24"/>
          <p:cNvSpPr txBox="1">
            <a:spLocks noChangeArrowheads="1"/>
          </p:cNvSpPr>
          <p:nvPr/>
        </p:nvSpPr>
        <p:spPr bwMode="auto">
          <a:xfrm>
            <a:off x="3897278"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8</a:t>
            </a:r>
          </a:p>
        </p:txBody>
      </p:sp>
      <p:sp>
        <p:nvSpPr>
          <p:cNvPr id="25" name="TextBox 24"/>
          <p:cNvSpPr txBox="1">
            <a:spLocks noChangeArrowheads="1"/>
          </p:cNvSpPr>
          <p:nvPr/>
        </p:nvSpPr>
        <p:spPr bwMode="auto">
          <a:xfrm>
            <a:off x="4250719" y="566712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9</a:t>
            </a:r>
          </a:p>
        </p:txBody>
      </p:sp>
      <p:sp>
        <p:nvSpPr>
          <p:cNvPr id="26" name="TextBox 24"/>
          <p:cNvSpPr txBox="1">
            <a:spLocks noChangeArrowheads="1"/>
          </p:cNvSpPr>
          <p:nvPr/>
        </p:nvSpPr>
        <p:spPr bwMode="auto">
          <a:xfrm>
            <a:off x="4586796" y="5667124"/>
            <a:ext cx="48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10</a:t>
            </a:r>
          </a:p>
        </p:txBody>
      </p:sp>
      <p:sp>
        <p:nvSpPr>
          <p:cNvPr id="27" name="TextBox 5"/>
          <p:cNvSpPr txBox="1">
            <a:spLocks noChangeArrowheads="1"/>
          </p:cNvSpPr>
          <p:nvPr/>
        </p:nvSpPr>
        <p:spPr bwMode="auto">
          <a:xfrm>
            <a:off x="831595" y="566244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28" name="TextBox 29"/>
          <p:cNvSpPr txBox="1">
            <a:spLocks noChangeArrowheads="1"/>
          </p:cNvSpPr>
          <p:nvPr/>
        </p:nvSpPr>
        <p:spPr bwMode="auto">
          <a:xfrm>
            <a:off x="719182" y="3048760"/>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6</a:t>
            </a:r>
          </a:p>
        </p:txBody>
      </p:sp>
      <p:sp>
        <p:nvSpPr>
          <p:cNvPr id="29" name="TextBox 29"/>
          <p:cNvSpPr txBox="1">
            <a:spLocks noChangeArrowheads="1"/>
          </p:cNvSpPr>
          <p:nvPr/>
        </p:nvSpPr>
        <p:spPr bwMode="auto">
          <a:xfrm>
            <a:off x="727863" y="264750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7</a:t>
            </a:r>
          </a:p>
        </p:txBody>
      </p:sp>
      <p:sp>
        <p:nvSpPr>
          <p:cNvPr id="30" name="TextBox 29"/>
          <p:cNvSpPr txBox="1">
            <a:spLocks noChangeArrowheads="1"/>
          </p:cNvSpPr>
          <p:nvPr/>
        </p:nvSpPr>
        <p:spPr bwMode="auto">
          <a:xfrm>
            <a:off x="736544" y="224625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8</a:t>
            </a:r>
          </a:p>
        </p:txBody>
      </p:sp>
      <p:sp>
        <p:nvSpPr>
          <p:cNvPr id="31" name="TextBox 29"/>
          <p:cNvSpPr txBox="1">
            <a:spLocks noChangeArrowheads="1"/>
          </p:cNvSpPr>
          <p:nvPr/>
        </p:nvSpPr>
        <p:spPr bwMode="auto">
          <a:xfrm>
            <a:off x="745225" y="184499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9</a:t>
            </a:r>
          </a:p>
        </p:txBody>
      </p:sp>
      <p:sp>
        <p:nvSpPr>
          <p:cNvPr id="32" name="TextBox 29"/>
          <p:cNvSpPr txBox="1">
            <a:spLocks noChangeArrowheads="1"/>
          </p:cNvSpPr>
          <p:nvPr/>
        </p:nvSpPr>
        <p:spPr bwMode="auto">
          <a:xfrm>
            <a:off x="644849" y="1418577"/>
            <a:ext cx="4517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10</a:t>
            </a:r>
          </a:p>
        </p:txBody>
      </p:sp>
      <p:sp>
        <p:nvSpPr>
          <p:cNvPr id="33" name="TextBox 32"/>
          <p:cNvSpPr txBox="1"/>
          <p:nvPr/>
        </p:nvSpPr>
        <p:spPr>
          <a:xfrm>
            <a:off x="5018461" y="3016838"/>
            <a:ext cx="3234789" cy="772107"/>
          </a:xfrm>
          <a:prstGeom prst="rect">
            <a:avLst/>
          </a:prstGeom>
          <a:solidFill>
            <a:schemeClr val="bg1"/>
          </a:solidFill>
          <a:ln w="28575">
            <a:solidFill>
              <a:srgbClr val="87BD31"/>
            </a:solidFill>
          </a:ln>
        </p:spPr>
        <p:txBody>
          <a:bodyPr wrap="square" lIns="108000" tIns="108000" rIns="108000" bIns="108000" rtlCol="0">
            <a:spAutoFit/>
          </a:bodyPr>
          <a:lstStyle/>
          <a:p>
            <a:r>
              <a:rPr lang="en-GB" dirty="0"/>
              <a:t>It has been translated right 3 and down 4. </a:t>
            </a:r>
          </a:p>
        </p:txBody>
      </p:sp>
      <p:sp>
        <p:nvSpPr>
          <p:cNvPr id="3" name="Rectangle 2"/>
          <p:cNvSpPr/>
          <p:nvPr/>
        </p:nvSpPr>
        <p:spPr>
          <a:xfrm>
            <a:off x="1363139" y="1994448"/>
            <a:ext cx="784443" cy="165476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43" name="Rectangle 42"/>
          <p:cNvSpPr/>
          <p:nvPr/>
        </p:nvSpPr>
        <p:spPr>
          <a:xfrm>
            <a:off x="2512592" y="3645571"/>
            <a:ext cx="784443" cy="1654763"/>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p>
        </p:txBody>
      </p:sp>
    </p:spTree>
    <p:extLst>
      <p:ext uri="{BB962C8B-B14F-4D97-AF65-F5344CB8AC3E}">
        <p14:creationId xmlns:p14="http://schemas.microsoft.com/office/powerpoint/2010/main" val="9089146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3" y="702863"/>
            <a:ext cx="3186859"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Describe Movement on a Grid</a:t>
            </a:r>
            <a:endParaRPr lang="en-GB" sz="1600" b="1" dirty="0">
              <a:solidFill>
                <a:schemeClr val="bg1"/>
              </a:solidFill>
            </a:endParaRPr>
          </a:p>
        </p:txBody>
      </p:sp>
      <p:sp>
        <p:nvSpPr>
          <p:cNvPr id="97" name="Rectangle 96"/>
          <p:cNvSpPr/>
          <p:nvPr/>
        </p:nvSpPr>
        <p:spPr>
          <a:xfrm>
            <a:off x="363243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63243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4" name="Table 33"/>
          <p:cNvGraphicFramePr>
            <a:graphicFrameLocks noGrp="1"/>
          </p:cNvGraphicFramePr>
          <p:nvPr/>
        </p:nvGraphicFramePr>
        <p:xfrm>
          <a:off x="1771209" y="2975823"/>
          <a:ext cx="5711110" cy="2852670"/>
        </p:xfrm>
        <a:graphic>
          <a:graphicData uri="http://schemas.openxmlformats.org/drawingml/2006/table">
            <a:tbl>
              <a:tblPr firstRow="1" bandRow="1">
                <a:tableStyleId>{5C22544A-7EE6-4342-B048-85BDC9FD1C3A}</a:tableStyleId>
              </a:tblPr>
              <a:tblGrid>
                <a:gridCol w="571111">
                  <a:extLst>
                    <a:ext uri="{9D8B030D-6E8A-4147-A177-3AD203B41FA5}">
                      <a16:colId xmlns:a16="http://schemas.microsoft.com/office/drawing/2014/main" val="20000"/>
                    </a:ext>
                  </a:extLst>
                </a:gridCol>
                <a:gridCol w="571111">
                  <a:extLst>
                    <a:ext uri="{9D8B030D-6E8A-4147-A177-3AD203B41FA5}">
                      <a16:colId xmlns:a16="http://schemas.microsoft.com/office/drawing/2014/main" val="20001"/>
                    </a:ext>
                  </a:extLst>
                </a:gridCol>
                <a:gridCol w="571111">
                  <a:extLst>
                    <a:ext uri="{9D8B030D-6E8A-4147-A177-3AD203B41FA5}">
                      <a16:colId xmlns:a16="http://schemas.microsoft.com/office/drawing/2014/main" val="20002"/>
                    </a:ext>
                  </a:extLst>
                </a:gridCol>
                <a:gridCol w="571111">
                  <a:extLst>
                    <a:ext uri="{9D8B030D-6E8A-4147-A177-3AD203B41FA5}">
                      <a16:colId xmlns:a16="http://schemas.microsoft.com/office/drawing/2014/main" val="20003"/>
                    </a:ext>
                  </a:extLst>
                </a:gridCol>
                <a:gridCol w="571111">
                  <a:extLst>
                    <a:ext uri="{9D8B030D-6E8A-4147-A177-3AD203B41FA5}">
                      <a16:colId xmlns:a16="http://schemas.microsoft.com/office/drawing/2014/main" val="20004"/>
                    </a:ext>
                  </a:extLst>
                </a:gridCol>
                <a:gridCol w="571111">
                  <a:extLst>
                    <a:ext uri="{9D8B030D-6E8A-4147-A177-3AD203B41FA5}">
                      <a16:colId xmlns:a16="http://schemas.microsoft.com/office/drawing/2014/main" val="1585103096"/>
                    </a:ext>
                  </a:extLst>
                </a:gridCol>
                <a:gridCol w="571111">
                  <a:extLst>
                    <a:ext uri="{9D8B030D-6E8A-4147-A177-3AD203B41FA5}">
                      <a16:colId xmlns:a16="http://schemas.microsoft.com/office/drawing/2014/main" val="2715527535"/>
                    </a:ext>
                  </a:extLst>
                </a:gridCol>
                <a:gridCol w="571111">
                  <a:extLst>
                    <a:ext uri="{9D8B030D-6E8A-4147-A177-3AD203B41FA5}">
                      <a16:colId xmlns:a16="http://schemas.microsoft.com/office/drawing/2014/main" val="4040265017"/>
                    </a:ext>
                  </a:extLst>
                </a:gridCol>
                <a:gridCol w="571111">
                  <a:extLst>
                    <a:ext uri="{9D8B030D-6E8A-4147-A177-3AD203B41FA5}">
                      <a16:colId xmlns:a16="http://schemas.microsoft.com/office/drawing/2014/main" val="69248887"/>
                    </a:ext>
                  </a:extLst>
                </a:gridCol>
                <a:gridCol w="571111">
                  <a:extLst>
                    <a:ext uri="{9D8B030D-6E8A-4147-A177-3AD203B41FA5}">
                      <a16:colId xmlns:a16="http://schemas.microsoft.com/office/drawing/2014/main" val="2699827327"/>
                    </a:ext>
                  </a:extLst>
                </a:gridCol>
              </a:tblGrid>
              <a:tr h="570534">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70534">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35" name="TextBox 5"/>
          <p:cNvSpPr txBox="1">
            <a:spLocks noChangeArrowheads="1"/>
          </p:cNvSpPr>
          <p:nvPr/>
        </p:nvSpPr>
        <p:spPr bwMode="auto">
          <a:xfrm>
            <a:off x="1484538" y="562018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36" name="TextBox 17"/>
          <p:cNvSpPr txBox="1">
            <a:spLocks noChangeArrowheads="1"/>
          </p:cNvSpPr>
          <p:nvPr/>
        </p:nvSpPr>
        <p:spPr bwMode="auto">
          <a:xfrm>
            <a:off x="2189771"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37" name="TextBox 20"/>
          <p:cNvSpPr txBox="1">
            <a:spLocks noChangeArrowheads="1"/>
          </p:cNvSpPr>
          <p:nvPr/>
        </p:nvSpPr>
        <p:spPr bwMode="auto">
          <a:xfrm>
            <a:off x="2761531" y="5776041"/>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38" name="TextBox 21"/>
          <p:cNvSpPr txBox="1">
            <a:spLocks noChangeArrowheads="1"/>
          </p:cNvSpPr>
          <p:nvPr/>
        </p:nvSpPr>
        <p:spPr bwMode="auto">
          <a:xfrm>
            <a:off x="3324902" y="577203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a:solidFill>
                  <a:schemeClr val="tx1"/>
                </a:solidFill>
              </a:rPr>
              <a:t>3</a:t>
            </a:r>
          </a:p>
        </p:txBody>
      </p:sp>
      <p:sp>
        <p:nvSpPr>
          <p:cNvPr id="39" name="TextBox 22"/>
          <p:cNvSpPr txBox="1">
            <a:spLocks noChangeArrowheads="1"/>
          </p:cNvSpPr>
          <p:nvPr/>
        </p:nvSpPr>
        <p:spPr bwMode="auto">
          <a:xfrm>
            <a:off x="3896662"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40" name="TextBox 23"/>
          <p:cNvSpPr txBox="1">
            <a:spLocks noChangeArrowheads="1"/>
          </p:cNvSpPr>
          <p:nvPr/>
        </p:nvSpPr>
        <p:spPr bwMode="auto">
          <a:xfrm>
            <a:off x="4483789"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41" name="TextBox 24"/>
          <p:cNvSpPr txBox="1">
            <a:spLocks noChangeArrowheads="1"/>
          </p:cNvSpPr>
          <p:nvPr/>
        </p:nvSpPr>
        <p:spPr bwMode="auto">
          <a:xfrm>
            <a:off x="5045211" y="576577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6</a:t>
            </a:r>
          </a:p>
        </p:txBody>
      </p:sp>
      <p:sp>
        <p:nvSpPr>
          <p:cNvPr id="42" name="TextBox 25"/>
          <p:cNvSpPr txBox="1">
            <a:spLocks noChangeArrowheads="1"/>
          </p:cNvSpPr>
          <p:nvPr/>
        </p:nvSpPr>
        <p:spPr bwMode="auto">
          <a:xfrm>
            <a:off x="1496360" y="5102419"/>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44" name="TextBox 26"/>
          <p:cNvSpPr txBox="1">
            <a:spLocks noChangeArrowheads="1"/>
          </p:cNvSpPr>
          <p:nvPr/>
        </p:nvSpPr>
        <p:spPr bwMode="auto">
          <a:xfrm>
            <a:off x="1487193" y="452183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45" name="TextBox 27"/>
          <p:cNvSpPr txBox="1">
            <a:spLocks noChangeArrowheads="1"/>
          </p:cNvSpPr>
          <p:nvPr/>
        </p:nvSpPr>
        <p:spPr bwMode="auto">
          <a:xfrm>
            <a:off x="1496360" y="393606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3</a:t>
            </a:r>
          </a:p>
        </p:txBody>
      </p:sp>
      <p:sp>
        <p:nvSpPr>
          <p:cNvPr id="46" name="TextBox 28"/>
          <p:cNvSpPr txBox="1">
            <a:spLocks noChangeArrowheads="1"/>
          </p:cNvSpPr>
          <p:nvPr/>
        </p:nvSpPr>
        <p:spPr bwMode="auto">
          <a:xfrm>
            <a:off x="1484539" y="335988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47" name="TextBox 29"/>
          <p:cNvSpPr txBox="1">
            <a:spLocks noChangeArrowheads="1"/>
          </p:cNvSpPr>
          <p:nvPr/>
        </p:nvSpPr>
        <p:spPr bwMode="auto">
          <a:xfrm>
            <a:off x="1496361" y="281581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48" name="TextBox 24"/>
          <p:cNvSpPr txBox="1">
            <a:spLocks noChangeArrowheads="1"/>
          </p:cNvSpPr>
          <p:nvPr/>
        </p:nvSpPr>
        <p:spPr bwMode="auto">
          <a:xfrm>
            <a:off x="5625360" y="576543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7</a:t>
            </a:r>
          </a:p>
        </p:txBody>
      </p:sp>
      <p:sp>
        <p:nvSpPr>
          <p:cNvPr id="49" name="TextBox 24"/>
          <p:cNvSpPr txBox="1">
            <a:spLocks noChangeArrowheads="1"/>
          </p:cNvSpPr>
          <p:nvPr/>
        </p:nvSpPr>
        <p:spPr bwMode="auto">
          <a:xfrm>
            <a:off x="6188731" y="5765100"/>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8</a:t>
            </a:r>
          </a:p>
        </p:txBody>
      </p:sp>
      <p:sp>
        <p:nvSpPr>
          <p:cNvPr id="50" name="TextBox 24"/>
          <p:cNvSpPr txBox="1">
            <a:spLocks noChangeArrowheads="1"/>
          </p:cNvSpPr>
          <p:nvPr/>
        </p:nvSpPr>
        <p:spPr bwMode="auto">
          <a:xfrm>
            <a:off x="6752102" y="5773151"/>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9</a:t>
            </a:r>
          </a:p>
        </p:txBody>
      </p:sp>
      <p:sp>
        <p:nvSpPr>
          <p:cNvPr id="51" name="TextBox 24"/>
          <p:cNvSpPr txBox="1">
            <a:spLocks noChangeArrowheads="1"/>
          </p:cNvSpPr>
          <p:nvPr/>
        </p:nvSpPr>
        <p:spPr bwMode="auto">
          <a:xfrm>
            <a:off x="7239175" y="5781202"/>
            <a:ext cx="48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10</a:t>
            </a:r>
          </a:p>
        </p:txBody>
      </p:sp>
      <p:sp>
        <p:nvSpPr>
          <p:cNvPr id="52" name="TextBox 5"/>
          <p:cNvSpPr txBox="1">
            <a:spLocks noChangeArrowheads="1"/>
          </p:cNvSpPr>
          <p:nvPr/>
        </p:nvSpPr>
        <p:spPr bwMode="auto">
          <a:xfrm>
            <a:off x="1636938" y="577258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57" name="Rectangle 56"/>
          <p:cNvSpPr/>
          <p:nvPr/>
        </p:nvSpPr>
        <p:spPr>
          <a:xfrm>
            <a:off x="6752102" y="1259882"/>
            <a:ext cx="1589840" cy="529278"/>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left 5, up 2</a:t>
            </a:r>
          </a:p>
        </p:txBody>
      </p:sp>
      <p:sp>
        <p:nvSpPr>
          <p:cNvPr id="58" name="Right Triangle 57"/>
          <p:cNvSpPr/>
          <p:nvPr/>
        </p:nvSpPr>
        <p:spPr>
          <a:xfrm>
            <a:off x="1762820" y="2965881"/>
            <a:ext cx="1718611" cy="1161502"/>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p>
        </p:txBody>
      </p:sp>
      <p:sp>
        <p:nvSpPr>
          <p:cNvPr id="60" name="Right Triangle 59"/>
          <p:cNvSpPr/>
          <p:nvPr/>
        </p:nvSpPr>
        <p:spPr>
          <a:xfrm>
            <a:off x="4622569" y="4110151"/>
            <a:ext cx="1718611" cy="1161502"/>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2" name="Rectangle 1"/>
          <p:cNvSpPr/>
          <p:nvPr/>
        </p:nvSpPr>
        <p:spPr>
          <a:xfrm>
            <a:off x="755650" y="1242897"/>
            <a:ext cx="5921987" cy="544259"/>
          </a:xfrm>
          <a:prstGeom prst="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chemeClr val="tx1"/>
                </a:solidFill>
              </a:rPr>
              <a:t>What is the translation from triangle A to triangle B? </a:t>
            </a:r>
          </a:p>
        </p:txBody>
      </p:sp>
      <p:sp>
        <p:nvSpPr>
          <p:cNvPr id="61" name="Rectangle 60"/>
          <p:cNvSpPr/>
          <p:nvPr/>
        </p:nvSpPr>
        <p:spPr>
          <a:xfrm>
            <a:off x="6497543" y="1881767"/>
            <a:ext cx="1890807" cy="529278"/>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right 5, down 2</a:t>
            </a:r>
          </a:p>
        </p:txBody>
      </p:sp>
      <p:sp>
        <p:nvSpPr>
          <p:cNvPr id="62" name="Rectangle 61"/>
          <p:cNvSpPr/>
          <p:nvPr/>
        </p:nvSpPr>
        <p:spPr>
          <a:xfrm>
            <a:off x="755651" y="1864782"/>
            <a:ext cx="5695484" cy="544259"/>
          </a:xfrm>
          <a:prstGeom prst="rect">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What is the translation from triangle B to triangle A? </a:t>
            </a:r>
          </a:p>
        </p:txBody>
      </p:sp>
      <p:sp>
        <p:nvSpPr>
          <p:cNvPr id="6" name="Rectangle 5"/>
          <p:cNvSpPr/>
          <p:nvPr/>
        </p:nvSpPr>
        <p:spPr>
          <a:xfrm>
            <a:off x="524281" y="2443909"/>
            <a:ext cx="5767431" cy="369332"/>
          </a:xfrm>
          <a:prstGeom prst="rect">
            <a:avLst/>
          </a:prstGeom>
        </p:spPr>
        <p:txBody>
          <a:bodyPr wrap="square">
            <a:spAutoFit/>
          </a:bodyPr>
          <a:lstStyle/>
          <a:p>
            <a:pPr algn="ctr"/>
            <a:r>
              <a:rPr lang="en-GB" b="1" dirty="0"/>
              <a:t>Discuss what you notice about these translations.</a:t>
            </a:r>
          </a:p>
        </p:txBody>
      </p:sp>
    </p:spTree>
    <p:extLst>
      <p:ext uri="{BB962C8B-B14F-4D97-AF65-F5344CB8AC3E}">
        <p14:creationId xmlns:p14="http://schemas.microsoft.com/office/powerpoint/2010/main" val="2742243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2"/>
                                        </p:tgtEl>
                                        <p:attrNameLst>
                                          <p:attrName>style.visibility</p:attrName>
                                        </p:attrNameLst>
                                      </p:cBhvr>
                                      <p:to>
                                        <p:strVal val="visible"/>
                                      </p:to>
                                    </p:set>
                                    <p:animEffect transition="in" filter="fade">
                                      <p:cBhvr>
                                        <p:cTn id="12" dur="500"/>
                                        <p:tgtEl>
                                          <p:spTgt spid="6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61" grpId="0" animBg="1"/>
      <p:bldP spid="62" grpId="0" animBg="1"/>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p:cNvSpPr/>
          <p:nvPr/>
        </p:nvSpPr>
        <p:spPr>
          <a:xfrm>
            <a:off x="445574" y="702863"/>
            <a:ext cx="3111358"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Describe Movement on a Grid</a:t>
            </a:r>
            <a:endParaRPr lang="en-GB" sz="1600" b="1" dirty="0">
              <a:solidFill>
                <a:schemeClr val="bg1"/>
              </a:solidFill>
            </a:endParaRPr>
          </a:p>
        </p:txBody>
      </p:sp>
      <p:sp>
        <p:nvSpPr>
          <p:cNvPr id="30" name="Rectangle 29"/>
          <p:cNvSpPr/>
          <p:nvPr/>
        </p:nvSpPr>
        <p:spPr>
          <a:xfrm>
            <a:off x="3556932"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68" name="Straight Connector 67"/>
          <p:cNvCxnSpPr/>
          <p:nvPr/>
        </p:nvCxnSpPr>
        <p:spPr>
          <a:xfrm>
            <a:off x="355693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Oval 10"/>
          <p:cNvSpPr/>
          <p:nvPr/>
        </p:nvSpPr>
        <p:spPr>
          <a:xfrm>
            <a:off x="880844" y="1159298"/>
            <a:ext cx="1635853" cy="163585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ular Callout 11"/>
          <p:cNvSpPr/>
          <p:nvPr/>
        </p:nvSpPr>
        <p:spPr>
          <a:xfrm>
            <a:off x="2638337" y="1234799"/>
            <a:ext cx="5599652" cy="648531"/>
          </a:xfrm>
          <a:prstGeom prst="wedgeRectCallout">
            <a:avLst>
              <a:gd name="adj1" fmla="val -56284"/>
              <a:gd name="adj2" fmla="val 14197"/>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Translating a shape 7 right and 2 up is the same as translating a shape 2 up and 7 right.</a:t>
            </a:r>
          </a:p>
        </p:txBody>
      </p:sp>
      <p:sp>
        <p:nvSpPr>
          <p:cNvPr id="13" name="TextBox 12"/>
          <p:cNvSpPr txBox="1"/>
          <p:nvPr/>
        </p:nvSpPr>
        <p:spPr>
          <a:xfrm>
            <a:off x="2600587" y="1977224"/>
            <a:ext cx="5637402" cy="772107"/>
          </a:xfrm>
          <a:prstGeom prst="rect">
            <a:avLst/>
          </a:prstGeom>
          <a:solidFill>
            <a:srgbClr val="6CBB84"/>
          </a:solidFill>
        </p:spPr>
        <p:txBody>
          <a:bodyPr wrap="square" lIns="108000" tIns="108000" rIns="108000" bIns="108000" rtlCol="0">
            <a:spAutoFit/>
          </a:bodyPr>
          <a:lstStyle/>
          <a:p>
            <a:r>
              <a:rPr lang="en-GB" dirty="0"/>
              <a:t>Do you agree with Sofia? Explain your reasoning, using the grid to help you.</a:t>
            </a: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10390" r="23339" b="73213"/>
          <a:stretch/>
        </p:blipFill>
        <p:spPr>
          <a:xfrm>
            <a:off x="880844" y="1262540"/>
            <a:ext cx="1635854" cy="1532025"/>
          </a:xfrm>
          <a:prstGeom prst="ellipse">
            <a:avLst/>
          </a:prstGeom>
        </p:spPr>
      </p:pic>
      <p:graphicFrame>
        <p:nvGraphicFramePr>
          <p:cNvPr id="15" name="Table 14"/>
          <p:cNvGraphicFramePr>
            <a:graphicFrameLocks noGrp="1"/>
          </p:cNvGraphicFramePr>
          <p:nvPr/>
        </p:nvGraphicFramePr>
        <p:xfrm>
          <a:off x="1771209" y="2975823"/>
          <a:ext cx="5711110" cy="2852670"/>
        </p:xfrm>
        <a:graphic>
          <a:graphicData uri="http://schemas.openxmlformats.org/drawingml/2006/table">
            <a:tbl>
              <a:tblPr firstRow="1" bandRow="1">
                <a:tableStyleId>{5C22544A-7EE6-4342-B048-85BDC9FD1C3A}</a:tableStyleId>
              </a:tblPr>
              <a:tblGrid>
                <a:gridCol w="571111">
                  <a:extLst>
                    <a:ext uri="{9D8B030D-6E8A-4147-A177-3AD203B41FA5}">
                      <a16:colId xmlns:a16="http://schemas.microsoft.com/office/drawing/2014/main" val="20000"/>
                    </a:ext>
                  </a:extLst>
                </a:gridCol>
                <a:gridCol w="571111">
                  <a:extLst>
                    <a:ext uri="{9D8B030D-6E8A-4147-A177-3AD203B41FA5}">
                      <a16:colId xmlns:a16="http://schemas.microsoft.com/office/drawing/2014/main" val="20001"/>
                    </a:ext>
                  </a:extLst>
                </a:gridCol>
                <a:gridCol w="571111">
                  <a:extLst>
                    <a:ext uri="{9D8B030D-6E8A-4147-A177-3AD203B41FA5}">
                      <a16:colId xmlns:a16="http://schemas.microsoft.com/office/drawing/2014/main" val="20002"/>
                    </a:ext>
                  </a:extLst>
                </a:gridCol>
                <a:gridCol w="571111">
                  <a:extLst>
                    <a:ext uri="{9D8B030D-6E8A-4147-A177-3AD203B41FA5}">
                      <a16:colId xmlns:a16="http://schemas.microsoft.com/office/drawing/2014/main" val="20003"/>
                    </a:ext>
                  </a:extLst>
                </a:gridCol>
                <a:gridCol w="571111">
                  <a:extLst>
                    <a:ext uri="{9D8B030D-6E8A-4147-A177-3AD203B41FA5}">
                      <a16:colId xmlns:a16="http://schemas.microsoft.com/office/drawing/2014/main" val="20004"/>
                    </a:ext>
                  </a:extLst>
                </a:gridCol>
                <a:gridCol w="571111">
                  <a:extLst>
                    <a:ext uri="{9D8B030D-6E8A-4147-A177-3AD203B41FA5}">
                      <a16:colId xmlns:a16="http://schemas.microsoft.com/office/drawing/2014/main" val="1585103096"/>
                    </a:ext>
                  </a:extLst>
                </a:gridCol>
                <a:gridCol w="571111">
                  <a:extLst>
                    <a:ext uri="{9D8B030D-6E8A-4147-A177-3AD203B41FA5}">
                      <a16:colId xmlns:a16="http://schemas.microsoft.com/office/drawing/2014/main" val="2715527535"/>
                    </a:ext>
                  </a:extLst>
                </a:gridCol>
                <a:gridCol w="571111">
                  <a:extLst>
                    <a:ext uri="{9D8B030D-6E8A-4147-A177-3AD203B41FA5}">
                      <a16:colId xmlns:a16="http://schemas.microsoft.com/office/drawing/2014/main" val="4040265017"/>
                    </a:ext>
                  </a:extLst>
                </a:gridCol>
                <a:gridCol w="571111">
                  <a:extLst>
                    <a:ext uri="{9D8B030D-6E8A-4147-A177-3AD203B41FA5}">
                      <a16:colId xmlns:a16="http://schemas.microsoft.com/office/drawing/2014/main" val="69248887"/>
                    </a:ext>
                  </a:extLst>
                </a:gridCol>
                <a:gridCol w="571111">
                  <a:extLst>
                    <a:ext uri="{9D8B030D-6E8A-4147-A177-3AD203B41FA5}">
                      <a16:colId xmlns:a16="http://schemas.microsoft.com/office/drawing/2014/main" val="2699827327"/>
                    </a:ext>
                  </a:extLst>
                </a:gridCol>
              </a:tblGrid>
              <a:tr h="570534">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70534">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16" name="TextBox 5"/>
          <p:cNvSpPr txBox="1">
            <a:spLocks noChangeArrowheads="1"/>
          </p:cNvSpPr>
          <p:nvPr/>
        </p:nvSpPr>
        <p:spPr bwMode="auto">
          <a:xfrm>
            <a:off x="1484538" y="562018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17" name="TextBox 17"/>
          <p:cNvSpPr txBox="1">
            <a:spLocks noChangeArrowheads="1"/>
          </p:cNvSpPr>
          <p:nvPr/>
        </p:nvSpPr>
        <p:spPr bwMode="auto">
          <a:xfrm>
            <a:off x="2189771"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18" name="TextBox 20"/>
          <p:cNvSpPr txBox="1">
            <a:spLocks noChangeArrowheads="1"/>
          </p:cNvSpPr>
          <p:nvPr/>
        </p:nvSpPr>
        <p:spPr bwMode="auto">
          <a:xfrm>
            <a:off x="2761531" y="5776041"/>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19" name="TextBox 21"/>
          <p:cNvSpPr txBox="1">
            <a:spLocks noChangeArrowheads="1"/>
          </p:cNvSpPr>
          <p:nvPr/>
        </p:nvSpPr>
        <p:spPr bwMode="auto">
          <a:xfrm>
            <a:off x="3324902" y="577203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a:solidFill>
                  <a:schemeClr val="tx1"/>
                </a:solidFill>
              </a:rPr>
              <a:t>3</a:t>
            </a:r>
          </a:p>
        </p:txBody>
      </p:sp>
      <p:sp>
        <p:nvSpPr>
          <p:cNvPr id="20" name="TextBox 22"/>
          <p:cNvSpPr txBox="1">
            <a:spLocks noChangeArrowheads="1"/>
          </p:cNvSpPr>
          <p:nvPr/>
        </p:nvSpPr>
        <p:spPr bwMode="auto">
          <a:xfrm>
            <a:off x="3896662"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21" name="TextBox 23"/>
          <p:cNvSpPr txBox="1">
            <a:spLocks noChangeArrowheads="1"/>
          </p:cNvSpPr>
          <p:nvPr/>
        </p:nvSpPr>
        <p:spPr bwMode="auto">
          <a:xfrm>
            <a:off x="4483789"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22" name="TextBox 24"/>
          <p:cNvSpPr txBox="1">
            <a:spLocks noChangeArrowheads="1"/>
          </p:cNvSpPr>
          <p:nvPr/>
        </p:nvSpPr>
        <p:spPr bwMode="auto">
          <a:xfrm>
            <a:off x="5045211" y="576577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6</a:t>
            </a:r>
          </a:p>
        </p:txBody>
      </p:sp>
      <p:sp>
        <p:nvSpPr>
          <p:cNvPr id="23" name="TextBox 25"/>
          <p:cNvSpPr txBox="1">
            <a:spLocks noChangeArrowheads="1"/>
          </p:cNvSpPr>
          <p:nvPr/>
        </p:nvSpPr>
        <p:spPr bwMode="auto">
          <a:xfrm>
            <a:off x="1496360" y="5102419"/>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24" name="TextBox 26"/>
          <p:cNvSpPr txBox="1">
            <a:spLocks noChangeArrowheads="1"/>
          </p:cNvSpPr>
          <p:nvPr/>
        </p:nvSpPr>
        <p:spPr bwMode="auto">
          <a:xfrm>
            <a:off x="1487193" y="452183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25" name="TextBox 27"/>
          <p:cNvSpPr txBox="1">
            <a:spLocks noChangeArrowheads="1"/>
          </p:cNvSpPr>
          <p:nvPr/>
        </p:nvSpPr>
        <p:spPr bwMode="auto">
          <a:xfrm>
            <a:off x="1496360" y="393606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3</a:t>
            </a:r>
          </a:p>
        </p:txBody>
      </p:sp>
      <p:sp>
        <p:nvSpPr>
          <p:cNvPr id="26" name="TextBox 28"/>
          <p:cNvSpPr txBox="1">
            <a:spLocks noChangeArrowheads="1"/>
          </p:cNvSpPr>
          <p:nvPr/>
        </p:nvSpPr>
        <p:spPr bwMode="auto">
          <a:xfrm>
            <a:off x="1484539" y="335988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27" name="TextBox 29"/>
          <p:cNvSpPr txBox="1">
            <a:spLocks noChangeArrowheads="1"/>
          </p:cNvSpPr>
          <p:nvPr/>
        </p:nvSpPr>
        <p:spPr bwMode="auto">
          <a:xfrm>
            <a:off x="1496361" y="281581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28" name="TextBox 24"/>
          <p:cNvSpPr txBox="1">
            <a:spLocks noChangeArrowheads="1"/>
          </p:cNvSpPr>
          <p:nvPr/>
        </p:nvSpPr>
        <p:spPr bwMode="auto">
          <a:xfrm>
            <a:off x="5625360" y="576543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7</a:t>
            </a:r>
          </a:p>
        </p:txBody>
      </p:sp>
      <p:sp>
        <p:nvSpPr>
          <p:cNvPr id="29" name="TextBox 24"/>
          <p:cNvSpPr txBox="1">
            <a:spLocks noChangeArrowheads="1"/>
          </p:cNvSpPr>
          <p:nvPr/>
        </p:nvSpPr>
        <p:spPr bwMode="auto">
          <a:xfrm>
            <a:off x="6188731" y="5765100"/>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8</a:t>
            </a:r>
          </a:p>
        </p:txBody>
      </p:sp>
      <p:sp>
        <p:nvSpPr>
          <p:cNvPr id="31" name="TextBox 24"/>
          <p:cNvSpPr txBox="1">
            <a:spLocks noChangeArrowheads="1"/>
          </p:cNvSpPr>
          <p:nvPr/>
        </p:nvSpPr>
        <p:spPr bwMode="auto">
          <a:xfrm>
            <a:off x="6752102" y="5773151"/>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9</a:t>
            </a:r>
          </a:p>
        </p:txBody>
      </p:sp>
      <p:sp>
        <p:nvSpPr>
          <p:cNvPr id="32" name="TextBox 24"/>
          <p:cNvSpPr txBox="1">
            <a:spLocks noChangeArrowheads="1"/>
          </p:cNvSpPr>
          <p:nvPr/>
        </p:nvSpPr>
        <p:spPr bwMode="auto">
          <a:xfrm>
            <a:off x="7239175" y="5781202"/>
            <a:ext cx="48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10</a:t>
            </a:r>
          </a:p>
        </p:txBody>
      </p:sp>
      <p:sp>
        <p:nvSpPr>
          <p:cNvPr id="33" name="TextBox 5"/>
          <p:cNvSpPr txBox="1">
            <a:spLocks noChangeArrowheads="1"/>
          </p:cNvSpPr>
          <p:nvPr/>
        </p:nvSpPr>
        <p:spPr bwMode="auto">
          <a:xfrm>
            <a:off x="1636938" y="577258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39" name="Isosceles Triangle 38"/>
          <p:cNvSpPr/>
          <p:nvPr/>
        </p:nvSpPr>
        <p:spPr>
          <a:xfrm>
            <a:off x="2338125" y="4101063"/>
            <a:ext cx="1153691" cy="1158833"/>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Isosceles Triangle 39"/>
          <p:cNvSpPr/>
          <p:nvPr/>
        </p:nvSpPr>
        <p:spPr>
          <a:xfrm>
            <a:off x="6339285" y="2961898"/>
            <a:ext cx="1153691" cy="1158833"/>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3575610" y="3462114"/>
            <a:ext cx="4473625" cy="2239086"/>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It is the same. The triangle will move to the same place with either set of instructions, because the instructions are the same but in a different order. In maths, we usually describe the movement on the x-axis first, so we would usually describe the translation as '7 right, 2 up'.</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p:cNvSpPr/>
          <p:nvPr/>
        </p:nvSpPr>
        <p:spPr>
          <a:xfrm>
            <a:off x="445574" y="702863"/>
            <a:ext cx="3111358"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Describe Movement on a Grid</a:t>
            </a:r>
            <a:endParaRPr lang="en-GB" sz="1600" b="1" dirty="0">
              <a:solidFill>
                <a:schemeClr val="bg1"/>
              </a:solidFill>
            </a:endParaRPr>
          </a:p>
        </p:txBody>
      </p:sp>
      <p:sp>
        <p:nvSpPr>
          <p:cNvPr id="30" name="Rectangle 29"/>
          <p:cNvSpPr/>
          <p:nvPr/>
        </p:nvSpPr>
        <p:spPr>
          <a:xfrm>
            <a:off x="3556932"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68" name="Straight Connector 67"/>
          <p:cNvCxnSpPr/>
          <p:nvPr/>
        </p:nvCxnSpPr>
        <p:spPr>
          <a:xfrm>
            <a:off x="355693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Oval 10"/>
          <p:cNvSpPr/>
          <p:nvPr/>
        </p:nvSpPr>
        <p:spPr>
          <a:xfrm>
            <a:off x="880844" y="1159298"/>
            <a:ext cx="1635853" cy="163585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ular Callout 11"/>
          <p:cNvSpPr/>
          <p:nvPr/>
        </p:nvSpPr>
        <p:spPr>
          <a:xfrm>
            <a:off x="2638337" y="1234799"/>
            <a:ext cx="5599652" cy="648531"/>
          </a:xfrm>
          <a:prstGeom prst="wedgeRectCallout">
            <a:avLst>
              <a:gd name="adj1" fmla="val -56284"/>
              <a:gd name="adj2" fmla="val 14197"/>
            </a:avLst>
          </a:prstGeom>
          <a:solidFill>
            <a:schemeClr val="bg1"/>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This rectangle has been translated from position A to position B, 3 right and 2 down. </a:t>
            </a:r>
          </a:p>
        </p:txBody>
      </p:sp>
      <p:sp>
        <p:nvSpPr>
          <p:cNvPr id="13" name="TextBox 12"/>
          <p:cNvSpPr txBox="1"/>
          <p:nvPr/>
        </p:nvSpPr>
        <p:spPr>
          <a:xfrm>
            <a:off x="2600587" y="1977224"/>
            <a:ext cx="5637402" cy="772107"/>
          </a:xfrm>
          <a:prstGeom prst="rect">
            <a:avLst/>
          </a:prstGeom>
          <a:solidFill>
            <a:srgbClr val="6CBB84"/>
          </a:solidFill>
        </p:spPr>
        <p:txBody>
          <a:bodyPr wrap="square" lIns="108000" tIns="108000" rIns="108000" bIns="108000" rtlCol="0">
            <a:spAutoFit/>
          </a:bodyPr>
          <a:lstStyle/>
          <a:p>
            <a:r>
              <a:rPr lang="en-GB" dirty="0"/>
              <a:t>Do you agree with Thomas? Explain your reasoning, using the grid below to help you.</a:t>
            </a:r>
          </a:p>
        </p:txBody>
      </p:sp>
      <p:graphicFrame>
        <p:nvGraphicFramePr>
          <p:cNvPr id="15" name="Table 14"/>
          <p:cNvGraphicFramePr>
            <a:graphicFrameLocks noGrp="1"/>
          </p:cNvGraphicFramePr>
          <p:nvPr/>
        </p:nvGraphicFramePr>
        <p:xfrm>
          <a:off x="1771209" y="2975823"/>
          <a:ext cx="5711110" cy="2852670"/>
        </p:xfrm>
        <a:graphic>
          <a:graphicData uri="http://schemas.openxmlformats.org/drawingml/2006/table">
            <a:tbl>
              <a:tblPr firstRow="1" bandRow="1">
                <a:tableStyleId>{5C22544A-7EE6-4342-B048-85BDC9FD1C3A}</a:tableStyleId>
              </a:tblPr>
              <a:tblGrid>
                <a:gridCol w="571111">
                  <a:extLst>
                    <a:ext uri="{9D8B030D-6E8A-4147-A177-3AD203B41FA5}">
                      <a16:colId xmlns:a16="http://schemas.microsoft.com/office/drawing/2014/main" val="20000"/>
                    </a:ext>
                  </a:extLst>
                </a:gridCol>
                <a:gridCol w="571111">
                  <a:extLst>
                    <a:ext uri="{9D8B030D-6E8A-4147-A177-3AD203B41FA5}">
                      <a16:colId xmlns:a16="http://schemas.microsoft.com/office/drawing/2014/main" val="20001"/>
                    </a:ext>
                  </a:extLst>
                </a:gridCol>
                <a:gridCol w="571111">
                  <a:extLst>
                    <a:ext uri="{9D8B030D-6E8A-4147-A177-3AD203B41FA5}">
                      <a16:colId xmlns:a16="http://schemas.microsoft.com/office/drawing/2014/main" val="20002"/>
                    </a:ext>
                  </a:extLst>
                </a:gridCol>
                <a:gridCol w="571111">
                  <a:extLst>
                    <a:ext uri="{9D8B030D-6E8A-4147-A177-3AD203B41FA5}">
                      <a16:colId xmlns:a16="http://schemas.microsoft.com/office/drawing/2014/main" val="20003"/>
                    </a:ext>
                  </a:extLst>
                </a:gridCol>
                <a:gridCol w="571111">
                  <a:extLst>
                    <a:ext uri="{9D8B030D-6E8A-4147-A177-3AD203B41FA5}">
                      <a16:colId xmlns:a16="http://schemas.microsoft.com/office/drawing/2014/main" val="20004"/>
                    </a:ext>
                  </a:extLst>
                </a:gridCol>
                <a:gridCol w="571111">
                  <a:extLst>
                    <a:ext uri="{9D8B030D-6E8A-4147-A177-3AD203B41FA5}">
                      <a16:colId xmlns:a16="http://schemas.microsoft.com/office/drawing/2014/main" val="1585103096"/>
                    </a:ext>
                  </a:extLst>
                </a:gridCol>
                <a:gridCol w="571111">
                  <a:extLst>
                    <a:ext uri="{9D8B030D-6E8A-4147-A177-3AD203B41FA5}">
                      <a16:colId xmlns:a16="http://schemas.microsoft.com/office/drawing/2014/main" val="2715527535"/>
                    </a:ext>
                  </a:extLst>
                </a:gridCol>
                <a:gridCol w="571111">
                  <a:extLst>
                    <a:ext uri="{9D8B030D-6E8A-4147-A177-3AD203B41FA5}">
                      <a16:colId xmlns:a16="http://schemas.microsoft.com/office/drawing/2014/main" val="4040265017"/>
                    </a:ext>
                  </a:extLst>
                </a:gridCol>
                <a:gridCol w="571111">
                  <a:extLst>
                    <a:ext uri="{9D8B030D-6E8A-4147-A177-3AD203B41FA5}">
                      <a16:colId xmlns:a16="http://schemas.microsoft.com/office/drawing/2014/main" val="69248887"/>
                    </a:ext>
                  </a:extLst>
                </a:gridCol>
                <a:gridCol w="571111">
                  <a:extLst>
                    <a:ext uri="{9D8B030D-6E8A-4147-A177-3AD203B41FA5}">
                      <a16:colId xmlns:a16="http://schemas.microsoft.com/office/drawing/2014/main" val="2699827327"/>
                    </a:ext>
                  </a:extLst>
                </a:gridCol>
              </a:tblGrid>
              <a:tr h="570534">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570534">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570534">
                <a:tc>
                  <a:txBody>
                    <a:bodyPr/>
                    <a:lstStyle/>
                    <a:p>
                      <a:endParaRPr lang="en-GB" sz="130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endParaRPr lang="en-GB" sz="1300" dirty="0"/>
                    </a:p>
                  </a:txBody>
                  <a:tcPr marL="62495" marR="62495" marT="31237" marB="31237">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16" name="TextBox 5"/>
          <p:cNvSpPr txBox="1">
            <a:spLocks noChangeArrowheads="1"/>
          </p:cNvSpPr>
          <p:nvPr/>
        </p:nvSpPr>
        <p:spPr bwMode="auto">
          <a:xfrm>
            <a:off x="1484538" y="562018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17" name="TextBox 17"/>
          <p:cNvSpPr txBox="1">
            <a:spLocks noChangeArrowheads="1"/>
          </p:cNvSpPr>
          <p:nvPr/>
        </p:nvSpPr>
        <p:spPr bwMode="auto">
          <a:xfrm>
            <a:off x="2189771"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18" name="TextBox 20"/>
          <p:cNvSpPr txBox="1">
            <a:spLocks noChangeArrowheads="1"/>
          </p:cNvSpPr>
          <p:nvPr/>
        </p:nvSpPr>
        <p:spPr bwMode="auto">
          <a:xfrm>
            <a:off x="2761531" y="5776041"/>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19" name="TextBox 21"/>
          <p:cNvSpPr txBox="1">
            <a:spLocks noChangeArrowheads="1"/>
          </p:cNvSpPr>
          <p:nvPr/>
        </p:nvSpPr>
        <p:spPr bwMode="auto">
          <a:xfrm>
            <a:off x="3324902" y="577203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a:solidFill>
                  <a:schemeClr val="tx1"/>
                </a:solidFill>
              </a:rPr>
              <a:t>3</a:t>
            </a:r>
          </a:p>
        </p:txBody>
      </p:sp>
      <p:sp>
        <p:nvSpPr>
          <p:cNvPr id="20" name="TextBox 22"/>
          <p:cNvSpPr txBox="1">
            <a:spLocks noChangeArrowheads="1"/>
          </p:cNvSpPr>
          <p:nvPr/>
        </p:nvSpPr>
        <p:spPr bwMode="auto">
          <a:xfrm>
            <a:off x="3896662"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21" name="TextBox 23"/>
          <p:cNvSpPr txBox="1">
            <a:spLocks noChangeArrowheads="1"/>
          </p:cNvSpPr>
          <p:nvPr/>
        </p:nvSpPr>
        <p:spPr bwMode="auto">
          <a:xfrm>
            <a:off x="4483789" y="577382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22" name="TextBox 24"/>
          <p:cNvSpPr txBox="1">
            <a:spLocks noChangeArrowheads="1"/>
          </p:cNvSpPr>
          <p:nvPr/>
        </p:nvSpPr>
        <p:spPr bwMode="auto">
          <a:xfrm>
            <a:off x="5045211" y="576577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6</a:t>
            </a:r>
          </a:p>
        </p:txBody>
      </p:sp>
      <p:sp>
        <p:nvSpPr>
          <p:cNvPr id="23" name="TextBox 25"/>
          <p:cNvSpPr txBox="1">
            <a:spLocks noChangeArrowheads="1"/>
          </p:cNvSpPr>
          <p:nvPr/>
        </p:nvSpPr>
        <p:spPr bwMode="auto">
          <a:xfrm>
            <a:off x="1496360" y="5102419"/>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24" name="TextBox 26"/>
          <p:cNvSpPr txBox="1">
            <a:spLocks noChangeArrowheads="1"/>
          </p:cNvSpPr>
          <p:nvPr/>
        </p:nvSpPr>
        <p:spPr bwMode="auto">
          <a:xfrm>
            <a:off x="1487193" y="452183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25" name="TextBox 27"/>
          <p:cNvSpPr txBox="1">
            <a:spLocks noChangeArrowheads="1"/>
          </p:cNvSpPr>
          <p:nvPr/>
        </p:nvSpPr>
        <p:spPr bwMode="auto">
          <a:xfrm>
            <a:off x="1496360" y="393606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3</a:t>
            </a:r>
          </a:p>
        </p:txBody>
      </p:sp>
      <p:sp>
        <p:nvSpPr>
          <p:cNvPr id="26" name="TextBox 28"/>
          <p:cNvSpPr txBox="1">
            <a:spLocks noChangeArrowheads="1"/>
          </p:cNvSpPr>
          <p:nvPr/>
        </p:nvSpPr>
        <p:spPr bwMode="auto">
          <a:xfrm>
            <a:off x="1484539" y="335988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27" name="TextBox 29"/>
          <p:cNvSpPr txBox="1">
            <a:spLocks noChangeArrowheads="1"/>
          </p:cNvSpPr>
          <p:nvPr/>
        </p:nvSpPr>
        <p:spPr bwMode="auto">
          <a:xfrm>
            <a:off x="1496361" y="281581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28" name="TextBox 24"/>
          <p:cNvSpPr txBox="1">
            <a:spLocks noChangeArrowheads="1"/>
          </p:cNvSpPr>
          <p:nvPr/>
        </p:nvSpPr>
        <p:spPr bwMode="auto">
          <a:xfrm>
            <a:off x="5625360" y="576543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7</a:t>
            </a:r>
          </a:p>
        </p:txBody>
      </p:sp>
      <p:sp>
        <p:nvSpPr>
          <p:cNvPr id="29" name="TextBox 24"/>
          <p:cNvSpPr txBox="1">
            <a:spLocks noChangeArrowheads="1"/>
          </p:cNvSpPr>
          <p:nvPr/>
        </p:nvSpPr>
        <p:spPr bwMode="auto">
          <a:xfrm>
            <a:off x="6188731" y="5765100"/>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8</a:t>
            </a:r>
          </a:p>
        </p:txBody>
      </p:sp>
      <p:sp>
        <p:nvSpPr>
          <p:cNvPr id="31" name="TextBox 24"/>
          <p:cNvSpPr txBox="1">
            <a:spLocks noChangeArrowheads="1"/>
          </p:cNvSpPr>
          <p:nvPr/>
        </p:nvSpPr>
        <p:spPr bwMode="auto">
          <a:xfrm>
            <a:off x="6752102" y="5773151"/>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9</a:t>
            </a:r>
          </a:p>
        </p:txBody>
      </p:sp>
      <p:sp>
        <p:nvSpPr>
          <p:cNvPr id="32" name="TextBox 24"/>
          <p:cNvSpPr txBox="1">
            <a:spLocks noChangeArrowheads="1"/>
          </p:cNvSpPr>
          <p:nvPr/>
        </p:nvSpPr>
        <p:spPr bwMode="auto">
          <a:xfrm>
            <a:off x="7239175" y="5781202"/>
            <a:ext cx="48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10</a:t>
            </a:r>
          </a:p>
        </p:txBody>
      </p:sp>
      <p:sp>
        <p:nvSpPr>
          <p:cNvPr id="33" name="TextBox 5"/>
          <p:cNvSpPr txBox="1">
            <a:spLocks noChangeArrowheads="1"/>
          </p:cNvSpPr>
          <p:nvPr/>
        </p:nvSpPr>
        <p:spPr bwMode="auto">
          <a:xfrm>
            <a:off x="1636938" y="5772582"/>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38" name="Rectangle 37"/>
          <p:cNvSpPr/>
          <p:nvPr/>
        </p:nvSpPr>
        <p:spPr>
          <a:xfrm>
            <a:off x="831442" y="3827756"/>
            <a:ext cx="4473625" cy="1861820"/>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Thomas has counted from the right vertex of rectangle A to the left vertex of rectangle B, and from the bottom vertex of rectangle A to the bottom vertex of rectangle B. The correct translation is right 6 and down 3.</a:t>
            </a:r>
          </a:p>
        </p:txBody>
      </p:sp>
      <p:pic>
        <p:nvPicPr>
          <p:cNvPr id="34" name="Picture 33"/>
          <p:cNvPicPr>
            <a:picLocks noChangeAspect="1"/>
          </p:cNvPicPr>
          <p:nvPr/>
        </p:nvPicPr>
        <p:blipFill rotWithShape="1">
          <a:blip r:embed="rId3" cstate="print">
            <a:extLst>
              <a:ext uri="{28A0092B-C50C-407E-A947-70E740481C1C}">
                <a14:useLocalDpi xmlns:a14="http://schemas.microsoft.com/office/drawing/2010/main" val="0"/>
              </a:ext>
            </a:extLst>
          </a:blip>
          <a:srcRect l="40718" r="-9964" b="59198"/>
          <a:stretch/>
        </p:blipFill>
        <p:spPr>
          <a:xfrm>
            <a:off x="880844" y="1310300"/>
            <a:ext cx="1635853" cy="1484851"/>
          </a:xfrm>
          <a:prstGeom prst="ellipse">
            <a:avLst/>
          </a:prstGeom>
        </p:spPr>
      </p:pic>
      <p:sp>
        <p:nvSpPr>
          <p:cNvPr id="2" name="Rectangle 1"/>
          <p:cNvSpPr/>
          <p:nvPr/>
        </p:nvSpPr>
        <p:spPr>
          <a:xfrm>
            <a:off x="2343253" y="2975823"/>
            <a:ext cx="1706891" cy="56872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
        <p:nvSpPr>
          <p:cNvPr id="35" name="Rectangle 34"/>
          <p:cNvSpPr/>
          <p:nvPr/>
        </p:nvSpPr>
        <p:spPr>
          <a:xfrm>
            <a:off x="5775428" y="4689635"/>
            <a:ext cx="1706891" cy="56872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a:t>
            </a:r>
          </a:p>
        </p:txBody>
      </p:sp>
    </p:spTree>
    <p:extLst>
      <p:ext uri="{BB962C8B-B14F-4D97-AF65-F5344CB8AC3E}">
        <p14:creationId xmlns:p14="http://schemas.microsoft.com/office/powerpoint/2010/main" val="1170507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445574" y="702863"/>
            <a:ext cx="3128136"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Describe Movement on a Grid</a:t>
            </a:r>
            <a:endParaRPr lang="en-GB" sz="1600" b="1" dirty="0">
              <a:solidFill>
                <a:schemeClr val="bg1"/>
              </a:solidFill>
            </a:endParaRP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573710"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77" name="Straight Connector 76"/>
          <p:cNvCxnSpPr/>
          <p:nvPr/>
        </p:nvCxnSpPr>
        <p:spPr>
          <a:xfrm>
            <a:off x="3573710"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4036698038"/>
              </p:ext>
            </p:extLst>
          </p:nvPr>
        </p:nvGraphicFramePr>
        <p:xfrm>
          <a:off x="989605" y="1242821"/>
          <a:ext cx="4161234" cy="4531252"/>
        </p:xfrm>
        <a:graphic>
          <a:graphicData uri="http://schemas.openxmlformats.org/drawingml/2006/table">
            <a:tbl>
              <a:tblPr firstRow="1" bandRow="1">
                <a:tableStyleId>{5C22544A-7EE6-4342-B048-85BDC9FD1C3A}</a:tableStyleId>
              </a:tblPr>
              <a:tblGrid>
                <a:gridCol w="378294">
                  <a:extLst>
                    <a:ext uri="{9D8B030D-6E8A-4147-A177-3AD203B41FA5}">
                      <a16:colId xmlns:a16="http://schemas.microsoft.com/office/drawing/2014/main" val="20000"/>
                    </a:ext>
                  </a:extLst>
                </a:gridCol>
                <a:gridCol w="378294">
                  <a:extLst>
                    <a:ext uri="{9D8B030D-6E8A-4147-A177-3AD203B41FA5}">
                      <a16:colId xmlns:a16="http://schemas.microsoft.com/office/drawing/2014/main" val="20001"/>
                    </a:ext>
                  </a:extLst>
                </a:gridCol>
                <a:gridCol w="378294">
                  <a:extLst>
                    <a:ext uri="{9D8B030D-6E8A-4147-A177-3AD203B41FA5}">
                      <a16:colId xmlns:a16="http://schemas.microsoft.com/office/drawing/2014/main" val="20002"/>
                    </a:ext>
                  </a:extLst>
                </a:gridCol>
                <a:gridCol w="378294">
                  <a:extLst>
                    <a:ext uri="{9D8B030D-6E8A-4147-A177-3AD203B41FA5}">
                      <a16:colId xmlns:a16="http://schemas.microsoft.com/office/drawing/2014/main" val="20003"/>
                    </a:ext>
                  </a:extLst>
                </a:gridCol>
                <a:gridCol w="378294">
                  <a:extLst>
                    <a:ext uri="{9D8B030D-6E8A-4147-A177-3AD203B41FA5}">
                      <a16:colId xmlns:a16="http://schemas.microsoft.com/office/drawing/2014/main" val="20004"/>
                    </a:ext>
                  </a:extLst>
                </a:gridCol>
                <a:gridCol w="378294">
                  <a:extLst>
                    <a:ext uri="{9D8B030D-6E8A-4147-A177-3AD203B41FA5}">
                      <a16:colId xmlns:a16="http://schemas.microsoft.com/office/drawing/2014/main" val="1585103096"/>
                    </a:ext>
                  </a:extLst>
                </a:gridCol>
                <a:gridCol w="378294">
                  <a:extLst>
                    <a:ext uri="{9D8B030D-6E8A-4147-A177-3AD203B41FA5}">
                      <a16:colId xmlns:a16="http://schemas.microsoft.com/office/drawing/2014/main" val="2715527535"/>
                    </a:ext>
                  </a:extLst>
                </a:gridCol>
                <a:gridCol w="378294">
                  <a:extLst>
                    <a:ext uri="{9D8B030D-6E8A-4147-A177-3AD203B41FA5}">
                      <a16:colId xmlns:a16="http://schemas.microsoft.com/office/drawing/2014/main" val="4040265017"/>
                    </a:ext>
                  </a:extLst>
                </a:gridCol>
                <a:gridCol w="378294">
                  <a:extLst>
                    <a:ext uri="{9D8B030D-6E8A-4147-A177-3AD203B41FA5}">
                      <a16:colId xmlns:a16="http://schemas.microsoft.com/office/drawing/2014/main" val="69248887"/>
                    </a:ext>
                  </a:extLst>
                </a:gridCol>
                <a:gridCol w="378294">
                  <a:extLst>
                    <a:ext uri="{9D8B030D-6E8A-4147-A177-3AD203B41FA5}">
                      <a16:colId xmlns:a16="http://schemas.microsoft.com/office/drawing/2014/main" val="2699827327"/>
                    </a:ext>
                  </a:extLst>
                </a:gridCol>
                <a:gridCol w="378294">
                  <a:extLst>
                    <a:ext uri="{9D8B030D-6E8A-4147-A177-3AD203B41FA5}">
                      <a16:colId xmlns:a16="http://schemas.microsoft.com/office/drawing/2014/main" val="3676855755"/>
                    </a:ext>
                  </a:extLst>
                </a:gridCol>
              </a:tblGrid>
              <a:tr h="411932">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2559272782"/>
                  </a:ext>
                </a:extLst>
              </a:tr>
              <a:tr h="411932">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1"/>
                  </a:ext>
                </a:extLst>
              </a:tr>
              <a:tr h="411932">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2"/>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3"/>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4"/>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0005"/>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3314500796"/>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872829282"/>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2070500130"/>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2338233285"/>
                  </a:ext>
                </a:extLst>
              </a:tr>
              <a:tr h="411932">
                <a:tc>
                  <a:txBody>
                    <a:bodyPr/>
                    <a:lstStyle/>
                    <a:p>
                      <a:endParaRPr lang="en-GB" sz="130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tc>
                  <a:txBody>
                    <a:bodyPr/>
                    <a:lstStyle/>
                    <a:p>
                      <a:endParaRPr lang="en-GB" sz="1300" dirty="0"/>
                    </a:p>
                  </a:txBody>
                  <a:tcPr marL="62495" marR="62495" marT="31237" marB="31237">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val="1923038411"/>
                  </a:ext>
                </a:extLst>
              </a:tr>
            </a:tbl>
          </a:graphicData>
        </a:graphic>
      </p:graphicFrame>
      <p:sp>
        <p:nvSpPr>
          <p:cNvPr id="9" name="TextBox 5"/>
          <p:cNvSpPr txBox="1">
            <a:spLocks noChangeArrowheads="1"/>
          </p:cNvSpPr>
          <p:nvPr/>
        </p:nvSpPr>
        <p:spPr bwMode="auto">
          <a:xfrm>
            <a:off x="645639" y="559393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10" name="TextBox 17"/>
          <p:cNvSpPr txBox="1">
            <a:spLocks noChangeArrowheads="1"/>
          </p:cNvSpPr>
          <p:nvPr/>
        </p:nvSpPr>
        <p:spPr bwMode="auto">
          <a:xfrm>
            <a:off x="1208617"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11" name="TextBox 20"/>
          <p:cNvSpPr txBox="1">
            <a:spLocks noChangeArrowheads="1"/>
          </p:cNvSpPr>
          <p:nvPr/>
        </p:nvSpPr>
        <p:spPr bwMode="auto">
          <a:xfrm>
            <a:off x="1580900"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12" name="TextBox 21"/>
          <p:cNvSpPr txBox="1">
            <a:spLocks noChangeArrowheads="1"/>
          </p:cNvSpPr>
          <p:nvPr/>
        </p:nvSpPr>
        <p:spPr bwMode="auto">
          <a:xfrm>
            <a:off x="1965633"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3</a:t>
            </a:r>
          </a:p>
        </p:txBody>
      </p:sp>
      <p:sp>
        <p:nvSpPr>
          <p:cNvPr id="13" name="TextBox 22"/>
          <p:cNvSpPr txBox="1">
            <a:spLocks noChangeArrowheads="1"/>
          </p:cNvSpPr>
          <p:nvPr/>
        </p:nvSpPr>
        <p:spPr bwMode="auto">
          <a:xfrm>
            <a:off x="2336302"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14" name="TextBox 23"/>
          <p:cNvSpPr txBox="1">
            <a:spLocks noChangeArrowheads="1"/>
          </p:cNvSpPr>
          <p:nvPr/>
        </p:nvSpPr>
        <p:spPr bwMode="auto">
          <a:xfrm>
            <a:off x="2721023"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15" name="TextBox 24"/>
          <p:cNvSpPr txBox="1">
            <a:spLocks noChangeArrowheads="1"/>
          </p:cNvSpPr>
          <p:nvPr/>
        </p:nvSpPr>
        <p:spPr bwMode="auto">
          <a:xfrm>
            <a:off x="3111059"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6</a:t>
            </a:r>
          </a:p>
        </p:txBody>
      </p:sp>
      <p:sp>
        <p:nvSpPr>
          <p:cNvPr id="16" name="TextBox 25"/>
          <p:cNvSpPr txBox="1">
            <a:spLocks noChangeArrowheads="1"/>
          </p:cNvSpPr>
          <p:nvPr/>
        </p:nvSpPr>
        <p:spPr bwMode="auto">
          <a:xfrm>
            <a:off x="707503" y="5173568"/>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a:t>
            </a:r>
          </a:p>
        </p:txBody>
      </p:sp>
      <p:sp>
        <p:nvSpPr>
          <p:cNvPr id="17" name="TextBox 26"/>
          <p:cNvSpPr txBox="1">
            <a:spLocks noChangeArrowheads="1"/>
          </p:cNvSpPr>
          <p:nvPr/>
        </p:nvSpPr>
        <p:spPr bwMode="auto">
          <a:xfrm>
            <a:off x="706494" y="475266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2</a:t>
            </a:r>
          </a:p>
        </p:txBody>
      </p:sp>
      <p:sp>
        <p:nvSpPr>
          <p:cNvPr id="18" name="TextBox 27"/>
          <p:cNvSpPr txBox="1">
            <a:spLocks noChangeArrowheads="1"/>
          </p:cNvSpPr>
          <p:nvPr/>
        </p:nvSpPr>
        <p:spPr bwMode="auto">
          <a:xfrm>
            <a:off x="706494" y="4359629"/>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3</a:t>
            </a:r>
          </a:p>
        </p:txBody>
      </p:sp>
      <p:sp>
        <p:nvSpPr>
          <p:cNvPr id="19" name="TextBox 28"/>
          <p:cNvSpPr txBox="1">
            <a:spLocks noChangeArrowheads="1"/>
          </p:cNvSpPr>
          <p:nvPr/>
        </p:nvSpPr>
        <p:spPr bwMode="auto">
          <a:xfrm>
            <a:off x="685626" y="392910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4</a:t>
            </a:r>
          </a:p>
        </p:txBody>
      </p:sp>
      <p:sp>
        <p:nvSpPr>
          <p:cNvPr id="20" name="TextBox 29"/>
          <p:cNvSpPr txBox="1">
            <a:spLocks noChangeArrowheads="1"/>
          </p:cNvSpPr>
          <p:nvPr/>
        </p:nvSpPr>
        <p:spPr bwMode="auto">
          <a:xfrm>
            <a:off x="676945" y="3517126"/>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5</a:t>
            </a:r>
          </a:p>
        </p:txBody>
      </p:sp>
      <p:sp>
        <p:nvSpPr>
          <p:cNvPr id="21" name="TextBox 24"/>
          <p:cNvSpPr txBox="1">
            <a:spLocks noChangeArrowheads="1"/>
          </p:cNvSpPr>
          <p:nvPr/>
        </p:nvSpPr>
        <p:spPr bwMode="auto">
          <a:xfrm>
            <a:off x="3487391"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7</a:t>
            </a:r>
          </a:p>
        </p:txBody>
      </p:sp>
      <p:sp>
        <p:nvSpPr>
          <p:cNvPr id="22" name="TextBox 24"/>
          <p:cNvSpPr txBox="1">
            <a:spLocks noChangeArrowheads="1"/>
          </p:cNvSpPr>
          <p:nvPr/>
        </p:nvSpPr>
        <p:spPr bwMode="auto">
          <a:xfrm>
            <a:off x="3863722"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8</a:t>
            </a:r>
          </a:p>
        </p:txBody>
      </p:sp>
      <p:sp>
        <p:nvSpPr>
          <p:cNvPr id="23" name="TextBox 24"/>
          <p:cNvSpPr txBox="1">
            <a:spLocks noChangeArrowheads="1"/>
          </p:cNvSpPr>
          <p:nvPr/>
        </p:nvSpPr>
        <p:spPr bwMode="auto">
          <a:xfrm>
            <a:off x="4217163" y="5742625"/>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9</a:t>
            </a:r>
          </a:p>
        </p:txBody>
      </p:sp>
      <p:sp>
        <p:nvSpPr>
          <p:cNvPr id="24" name="TextBox 24"/>
          <p:cNvSpPr txBox="1">
            <a:spLocks noChangeArrowheads="1"/>
          </p:cNvSpPr>
          <p:nvPr/>
        </p:nvSpPr>
        <p:spPr bwMode="auto">
          <a:xfrm>
            <a:off x="4553240" y="5742625"/>
            <a:ext cx="48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10</a:t>
            </a:r>
          </a:p>
        </p:txBody>
      </p:sp>
      <p:sp>
        <p:nvSpPr>
          <p:cNvPr id="25" name="TextBox 5"/>
          <p:cNvSpPr txBox="1">
            <a:spLocks noChangeArrowheads="1"/>
          </p:cNvSpPr>
          <p:nvPr/>
        </p:nvSpPr>
        <p:spPr bwMode="auto">
          <a:xfrm>
            <a:off x="798039" y="5737944"/>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0</a:t>
            </a:r>
          </a:p>
        </p:txBody>
      </p:sp>
      <p:sp>
        <p:nvSpPr>
          <p:cNvPr id="26" name="TextBox 29"/>
          <p:cNvSpPr txBox="1">
            <a:spLocks noChangeArrowheads="1"/>
          </p:cNvSpPr>
          <p:nvPr/>
        </p:nvSpPr>
        <p:spPr bwMode="auto">
          <a:xfrm>
            <a:off x="685626" y="3124261"/>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6</a:t>
            </a:r>
          </a:p>
        </p:txBody>
      </p:sp>
      <p:sp>
        <p:nvSpPr>
          <p:cNvPr id="27" name="TextBox 29"/>
          <p:cNvSpPr txBox="1">
            <a:spLocks noChangeArrowheads="1"/>
          </p:cNvSpPr>
          <p:nvPr/>
        </p:nvSpPr>
        <p:spPr bwMode="auto">
          <a:xfrm>
            <a:off x="694307" y="2723007"/>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7</a:t>
            </a:r>
          </a:p>
        </p:txBody>
      </p:sp>
      <p:sp>
        <p:nvSpPr>
          <p:cNvPr id="28" name="TextBox 29"/>
          <p:cNvSpPr txBox="1">
            <a:spLocks noChangeArrowheads="1"/>
          </p:cNvSpPr>
          <p:nvPr/>
        </p:nvSpPr>
        <p:spPr bwMode="auto">
          <a:xfrm>
            <a:off x="702988" y="2321753"/>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8</a:t>
            </a:r>
          </a:p>
        </p:txBody>
      </p:sp>
      <p:sp>
        <p:nvSpPr>
          <p:cNvPr id="29" name="TextBox 29"/>
          <p:cNvSpPr txBox="1">
            <a:spLocks noChangeArrowheads="1"/>
          </p:cNvSpPr>
          <p:nvPr/>
        </p:nvSpPr>
        <p:spPr bwMode="auto">
          <a:xfrm>
            <a:off x="711669" y="1920499"/>
            <a:ext cx="3740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9</a:t>
            </a:r>
          </a:p>
        </p:txBody>
      </p:sp>
      <p:sp>
        <p:nvSpPr>
          <p:cNvPr id="30" name="TextBox 29"/>
          <p:cNvSpPr txBox="1">
            <a:spLocks noChangeArrowheads="1"/>
          </p:cNvSpPr>
          <p:nvPr/>
        </p:nvSpPr>
        <p:spPr bwMode="auto">
          <a:xfrm>
            <a:off x="611293" y="1494078"/>
            <a:ext cx="4517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10</a:t>
            </a:r>
          </a:p>
        </p:txBody>
      </p:sp>
      <p:sp>
        <p:nvSpPr>
          <p:cNvPr id="39" name="TextBox 24"/>
          <p:cNvSpPr txBox="1">
            <a:spLocks noChangeArrowheads="1"/>
          </p:cNvSpPr>
          <p:nvPr/>
        </p:nvSpPr>
        <p:spPr bwMode="auto">
          <a:xfrm>
            <a:off x="4951168" y="5737944"/>
            <a:ext cx="4862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11</a:t>
            </a:r>
          </a:p>
        </p:txBody>
      </p:sp>
      <p:sp>
        <p:nvSpPr>
          <p:cNvPr id="40" name="TextBox 39"/>
          <p:cNvSpPr txBox="1">
            <a:spLocks noChangeArrowheads="1"/>
          </p:cNvSpPr>
          <p:nvPr/>
        </p:nvSpPr>
        <p:spPr bwMode="auto">
          <a:xfrm>
            <a:off x="645581" y="1084266"/>
            <a:ext cx="45176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Twinkl" pitchFamily="2" charset="0"/>
              </a:defRPr>
            </a:lvl9pPr>
          </a:lstStyle>
          <a:p>
            <a:pPr eaLnBrk="1" hangingPunct="1">
              <a:lnSpc>
                <a:spcPct val="100000"/>
              </a:lnSpc>
              <a:spcBef>
                <a:spcPct val="0"/>
              </a:spcBef>
              <a:buFontTx/>
              <a:buNone/>
            </a:pPr>
            <a:r>
              <a:rPr lang="en-GB" altLang="en-US" b="1" dirty="0">
                <a:solidFill>
                  <a:schemeClr val="tx1"/>
                </a:solidFill>
              </a:rPr>
              <a:t>11</a:t>
            </a:r>
          </a:p>
        </p:txBody>
      </p:sp>
      <p:sp>
        <p:nvSpPr>
          <p:cNvPr id="41" name="TextBox 40"/>
          <p:cNvSpPr txBox="1"/>
          <p:nvPr/>
        </p:nvSpPr>
        <p:spPr>
          <a:xfrm>
            <a:off x="5342404" y="1268932"/>
            <a:ext cx="3045945" cy="1336427"/>
          </a:xfrm>
          <a:prstGeom prst="rect">
            <a:avLst/>
          </a:prstGeom>
          <a:solidFill>
            <a:srgbClr val="6CBB84"/>
          </a:solidFill>
        </p:spPr>
        <p:txBody>
          <a:bodyPr wrap="square" lIns="108000" tIns="108000" rIns="108000" bIns="108000" rtlCol="0">
            <a:spAutoFit/>
          </a:bodyPr>
          <a:lstStyle/>
          <a:p>
            <a:r>
              <a:rPr lang="en-GB" dirty="0"/>
              <a:t>Describe the translations you could do to piece together the shapes to make new shapes. </a:t>
            </a:r>
          </a:p>
        </p:txBody>
      </p:sp>
      <p:sp>
        <p:nvSpPr>
          <p:cNvPr id="42" name="TextBox 41"/>
          <p:cNvSpPr txBox="1"/>
          <p:nvPr/>
        </p:nvSpPr>
        <p:spPr>
          <a:xfrm>
            <a:off x="5342403" y="2691085"/>
            <a:ext cx="3045947" cy="1326105"/>
          </a:xfrm>
          <a:prstGeom prst="rect">
            <a:avLst/>
          </a:prstGeom>
          <a:solidFill>
            <a:schemeClr val="bg1"/>
          </a:solidFill>
          <a:ln w="28575">
            <a:solidFill>
              <a:schemeClr val="accent1">
                <a:lumMod val="75000"/>
              </a:schemeClr>
            </a:solidFill>
          </a:ln>
        </p:spPr>
        <p:txBody>
          <a:bodyPr wrap="square" lIns="108000" tIns="108000" rIns="108000" bIns="108000" rtlCol="0">
            <a:spAutoFit/>
          </a:bodyPr>
          <a:lstStyle/>
          <a:p>
            <a:r>
              <a:rPr lang="en-GB" dirty="0"/>
              <a:t>You could translate shape C right 5 and up 7 to join with shape D to make a square.</a:t>
            </a:r>
          </a:p>
        </p:txBody>
      </p:sp>
      <p:sp>
        <p:nvSpPr>
          <p:cNvPr id="3" name="Rectangle 2"/>
          <p:cNvSpPr/>
          <p:nvPr/>
        </p:nvSpPr>
        <p:spPr>
          <a:xfrm>
            <a:off x="1359017" y="1242821"/>
            <a:ext cx="394282" cy="165977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A</a:t>
            </a:r>
          </a:p>
        </p:txBody>
      </p:sp>
      <p:sp>
        <p:nvSpPr>
          <p:cNvPr id="44" name="Right Triangle 43"/>
          <p:cNvSpPr/>
          <p:nvPr/>
        </p:nvSpPr>
        <p:spPr>
          <a:xfrm>
            <a:off x="3256666" y="1625364"/>
            <a:ext cx="778439" cy="849388"/>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a:t>
            </a:r>
          </a:p>
        </p:txBody>
      </p:sp>
      <p:sp>
        <p:nvSpPr>
          <p:cNvPr id="46" name="Right Triangle 45"/>
          <p:cNvSpPr/>
          <p:nvPr/>
        </p:nvSpPr>
        <p:spPr>
          <a:xfrm rot="10800000">
            <a:off x="1358506" y="4533473"/>
            <a:ext cx="780686" cy="827092"/>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rtlCol="0" anchor="ctr"/>
          <a:lstStyle/>
          <a:p>
            <a:pPr algn="ctr"/>
            <a:endParaRPr lang="en-GB" dirty="0"/>
          </a:p>
        </p:txBody>
      </p:sp>
      <p:sp>
        <p:nvSpPr>
          <p:cNvPr id="4" name="Rectangle 3"/>
          <p:cNvSpPr/>
          <p:nvPr/>
        </p:nvSpPr>
        <p:spPr>
          <a:xfrm>
            <a:off x="1748849" y="4567997"/>
            <a:ext cx="325730" cy="369332"/>
          </a:xfrm>
          <a:prstGeom prst="rect">
            <a:avLst/>
          </a:prstGeom>
        </p:spPr>
        <p:txBody>
          <a:bodyPr wrap="none">
            <a:spAutoFit/>
          </a:bodyPr>
          <a:lstStyle/>
          <a:p>
            <a:r>
              <a:rPr lang="en-GB" dirty="0">
                <a:solidFill>
                  <a:schemeClr val="bg1"/>
                </a:solidFill>
              </a:rPr>
              <a:t>C</a:t>
            </a:r>
          </a:p>
        </p:txBody>
      </p:sp>
      <p:sp>
        <p:nvSpPr>
          <p:cNvPr id="48" name="Rectangle 47"/>
          <p:cNvSpPr/>
          <p:nvPr/>
        </p:nvSpPr>
        <p:spPr>
          <a:xfrm>
            <a:off x="4035105" y="3706021"/>
            <a:ext cx="1115734" cy="165977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t>
            </a:r>
          </a:p>
        </p:txBody>
      </p:sp>
      <p:sp>
        <p:nvSpPr>
          <p:cNvPr id="5" name="Rectangle 4"/>
          <p:cNvSpPr/>
          <p:nvPr/>
        </p:nvSpPr>
        <p:spPr>
          <a:xfrm>
            <a:off x="1358506" y="1242821"/>
            <a:ext cx="1535696" cy="1659770"/>
          </a:xfrm>
          <a:prstGeom prst="rect">
            <a:avLst/>
          </a:prstGeom>
          <a:no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p:cNvSpPr txBox="1"/>
          <p:nvPr/>
        </p:nvSpPr>
        <p:spPr>
          <a:xfrm>
            <a:off x="5342403" y="4102916"/>
            <a:ext cx="3045947" cy="1326105"/>
          </a:xfrm>
          <a:prstGeom prst="rect">
            <a:avLst/>
          </a:prstGeom>
          <a:solidFill>
            <a:schemeClr val="bg1"/>
          </a:solidFill>
          <a:ln w="28575">
            <a:solidFill>
              <a:schemeClr val="accent1">
                <a:lumMod val="75000"/>
              </a:schemeClr>
            </a:solidFill>
          </a:ln>
        </p:spPr>
        <p:txBody>
          <a:bodyPr wrap="square" lIns="108000" tIns="108000" rIns="108000" bIns="108000" rtlCol="0">
            <a:spAutoFit/>
          </a:bodyPr>
          <a:lstStyle/>
          <a:p>
            <a:r>
              <a:rPr lang="en-GB" dirty="0"/>
              <a:t>You could translate rectangle B left 7 and up 6 to join with rectangle A to make a square.</a:t>
            </a:r>
          </a:p>
        </p:txBody>
      </p:sp>
      <p:sp>
        <p:nvSpPr>
          <p:cNvPr id="45" name="Rectangle 44"/>
          <p:cNvSpPr/>
          <p:nvPr/>
        </p:nvSpPr>
        <p:spPr>
          <a:xfrm>
            <a:off x="3263103" y="1625363"/>
            <a:ext cx="772002" cy="868801"/>
          </a:xfrm>
          <a:prstGeom prst="rect">
            <a:avLst/>
          </a:prstGeom>
          <a:no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down)">
                                      <p:cBhvr>
                                        <p:cTn id="11" dur="500"/>
                                        <p:tgtEl>
                                          <p:spTgt spid="45"/>
                                        </p:tgtEl>
                                      </p:cBhvr>
                                    </p:animEffect>
                                  </p:childTnLst>
                                </p:cTn>
                              </p:par>
                              <p:par>
                                <p:cTn id="12" presetID="42" presetClass="path" presetSubtype="0" accel="50000" decel="50000" fill="hold" grpId="0" nodeType="withEffect">
                                  <p:stCondLst>
                                    <p:cond delay="0"/>
                                  </p:stCondLst>
                                  <p:childTnLst>
                                    <p:animMotion origin="layout" path="M 5.55556E-7 3.7037E-6 L 0.20729 -0.41945 " pathEditMode="relative" rAng="0" ptsTypes="AA">
                                      <p:cBhvr>
                                        <p:cTn id="13" dur="2000" fill="hold"/>
                                        <p:tgtEl>
                                          <p:spTgt spid="46"/>
                                        </p:tgtEl>
                                        <p:attrNameLst>
                                          <p:attrName>ppt_x</p:attrName>
                                          <p:attrName>ppt_y</p:attrName>
                                        </p:attrNameLst>
                                      </p:cBhvr>
                                      <p:rCtr x="10365" y="-20972"/>
                                    </p:animMotion>
                                  </p:childTnLst>
                                </p:cTn>
                              </p:par>
                              <p:par>
                                <p:cTn id="14" presetID="42" presetClass="path" presetSubtype="0" accel="50000" decel="50000" fill="hold" grpId="0" nodeType="withEffect">
                                  <p:stCondLst>
                                    <p:cond delay="0"/>
                                  </p:stCondLst>
                                  <p:childTnLst>
                                    <p:animMotion origin="layout" path="M 2.22222E-6 -4.07407E-6 L 0.21128 -0.42106 " pathEditMode="relative" rAng="0" ptsTypes="AA">
                                      <p:cBhvr>
                                        <p:cTn id="15" dur="2000" fill="hold"/>
                                        <p:tgtEl>
                                          <p:spTgt spid="4"/>
                                        </p:tgtEl>
                                        <p:attrNameLst>
                                          <p:attrName>ppt_x</p:attrName>
                                          <p:attrName>ppt_y</p:attrName>
                                        </p:attrNameLst>
                                      </p:cBhvr>
                                      <p:rCtr x="10556" y="-21065"/>
                                    </p:animMotion>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par>
                                <p:cTn id="25" presetID="42" presetClass="path" presetSubtype="0" accel="50000" decel="50000" fill="hold" grpId="0" nodeType="withEffect">
                                  <p:stCondLst>
                                    <p:cond delay="0"/>
                                  </p:stCondLst>
                                  <p:childTnLst>
                                    <p:animMotion origin="layout" path="M 3.05556E-6 -2.59259E-6 L -0.24948 -0.36134 " pathEditMode="relative" rAng="0" ptsTypes="AA">
                                      <p:cBhvr>
                                        <p:cTn id="26" dur="2000" fill="hold"/>
                                        <p:tgtEl>
                                          <p:spTgt spid="48"/>
                                        </p:tgtEl>
                                        <p:attrNameLst>
                                          <p:attrName>ppt_x</p:attrName>
                                          <p:attrName>ppt_y</p:attrName>
                                        </p:attrNameLst>
                                      </p:cBhvr>
                                      <p:rCtr x="-12483"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6" grpId="0" animBg="1"/>
      <p:bldP spid="4" grpId="0"/>
      <p:bldP spid="48" grpId="0" animBg="1"/>
      <p:bldP spid="5" grpId="0" animBg="1"/>
      <p:bldP spid="43" grpId="0" animBg="1"/>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sp>
        <p:nvSpPr>
          <p:cNvPr id="7" name="Rectangle 6">
            <a:extLst>
              <a:ext uri="{FF2B5EF4-FFF2-40B4-BE49-F238E27FC236}">
                <a16:creationId xmlns:a16="http://schemas.microsoft.com/office/drawing/2014/main" id="{89FF2C17-6BF8-4D05-9670-E43D26FB43C2}"/>
              </a:ext>
            </a:extLst>
          </p:cNvPr>
          <p:cNvSpPr/>
          <p:nvPr/>
        </p:nvSpPr>
        <p:spPr>
          <a:xfrm>
            <a:off x="445575" y="702863"/>
            <a:ext cx="3161691" cy="355276"/>
          </a:xfrm>
          <a:prstGeom prst="rect">
            <a:avLst/>
          </a:prstGeom>
          <a:solidFill>
            <a:srgbClr val="072F54"/>
          </a:solidFill>
        </p:spPr>
        <p:txBody>
          <a:bodyPr wrap="square" lIns="180000" tIns="36000" rIns="180000" bIns="72000" anchor="ctr">
            <a:spAutoFit/>
          </a:bodyPr>
          <a:lstStyle/>
          <a:p>
            <a:r>
              <a:rPr lang="en-GB" sz="1600" b="1" dirty="0">
                <a:solidFill>
                  <a:schemeClr val="bg1"/>
                </a:solidFill>
              </a:rPr>
              <a:t>Describe Movement on a Grid</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2605"/>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2605"/>
            <a:ext cx="2722089" cy="3850440"/>
          </a:xfrm>
          <a:prstGeom prst="rect">
            <a:avLst/>
          </a:prstGeom>
          <a:effectLst>
            <a:outerShdw blurRad="63500" sx="102000" sy="102000" algn="ctr" rotWithShape="0">
              <a:prstClr val="black">
                <a:alpha val="20000"/>
              </a:prstClr>
            </a:outerShdw>
          </a:effectLst>
        </p:spPr>
      </p:pic>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l="1897" t="1223" r="51904" b="1285"/>
          <a:stretch/>
        </p:blipFill>
        <p:spPr>
          <a:xfrm rot="1594636">
            <a:off x="2554819" y="2871089"/>
            <a:ext cx="726982" cy="2170056"/>
          </a:xfrm>
          <a:prstGeom prst="rect">
            <a:avLst/>
          </a:prstGeom>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4320" t="3914" r="4320" b="37370"/>
          <a:stretch/>
        </p:blipFill>
        <p:spPr>
          <a:xfrm rot="1536108">
            <a:off x="991082" y="2310967"/>
            <a:ext cx="1598037" cy="1452761"/>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Describe movements between positions as translations of a given unit to the left/ right and up/ down.</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194C7ABB-B187-4536-ADDD-07AE04D6910F}" vid="{75FA5C52-3EE3-4786-B4A2-A532D22B3F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32</TotalTime>
  <Words>658</Words>
  <Application>Microsoft Office PowerPoint</Application>
  <PresentationFormat>On-screen Show (4:3)</PresentationFormat>
  <Paragraphs>152</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Tuffy</vt:lpstr>
      <vt:lpstr>Calibri</vt:lpstr>
      <vt:lpstr>Arial</vt:lpstr>
      <vt:lpstr>Tuffy-TTF</vt:lpstr>
      <vt:lpstr>Twinkl</vt:lpstr>
      <vt:lpstr>Sassoon Infant Rg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K Smith BTP</cp:lastModifiedBy>
  <cp:revision>6</cp:revision>
  <dcterms:created xsi:type="dcterms:W3CDTF">2019-06-28T11:46:24Z</dcterms:created>
  <dcterms:modified xsi:type="dcterms:W3CDTF">2021-07-04T18:02:33Z</dcterms:modified>
</cp:coreProperties>
</file>