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9"/>
  </p:notesMasterIdLst>
  <p:handoutMasterIdLst>
    <p:handoutMasterId r:id="rId20"/>
  </p:handoutMasterIdLst>
  <p:sldIdLst>
    <p:sldId id="258" r:id="rId2"/>
    <p:sldId id="264" r:id="rId3"/>
    <p:sldId id="269" r:id="rId4"/>
    <p:sldId id="268" r:id="rId5"/>
    <p:sldId id="271" r:id="rId6"/>
    <p:sldId id="286" r:id="rId7"/>
    <p:sldId id="284" r:id="rId8"/>
    <p:sldId id="287" r:id="rId9"/>
    <p:sldId id="285" r:id="rId10"/>
    <p:sldId id="272" r:id="rId11"/>
    <p:sldId id="288" r:id="rId12"/>
    <p:sldId id="289" r:id="rId13"/>
    <p:sldId id="273" r:id="rId14"/>
    <p:sldId id="290" r:id="rId15"/>
    <p:sldId id="291" r:id="rId16"/>
    <p:sldId id="292" r:id="rId17"/>
    <p:sldId id="267" r:id="rId1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1"/>
      <p:bold r:id="rId22"/>
      <p:italic r:id="rId23"/>
      <p:boldItalic r:id="rId24"/>
    </p:embeddedFont>
    <p:embeddedFont>
      <p:font typeface="Twinkl SemiBold" pitchFamily="2" charset="0"/>
      <p:bold r:id="rId25"/>
    </p:embeddedFont>
    <p:embeddedFont>
      <p:font typeface="Twinkl" pitchFamily="2" charset="0"/>
      <p:regular r:id="rId26"/>
      <p:bold r:id="rId27"/>
    </p:embeddedFont>
    <p:embeddedFont>
      <p:font typeface="Sassoon Infant Rg" panose="02000503030000020003" pitchFamily="50" charset="0"/>
      <p:regular r:id="rId28"/>
      <p:bold r:id="rId2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C6D76"/>
    <a:srgbClr val="86BD34"/>
    <a:srgbClr val="F0821A"/>
    <a:srgbClr val="00A7E7"/>
    <a:srgbClr val="F29BA2"/>
    <a:srgbClr val="F0BBD9"/>
    <a:srgbClr val="4DB1E3"/>
    <a:srgbClr val="DE1E5A"/>
    <a:srgbClr val="18A0DB"/>
    <a:srgbClr val="BC01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2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1278" y="10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34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29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06/06/2019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06/06/2019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Quick Comparison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B0FD6AF7-E6D3-4F9F-A7F0-F06A81624AF9}"/>
              </a:ext>
            </a:extLst>
          </p:cNvPr>
          <p:cNvGrpSpPr/>
          <p:nvPr/>
        </p:nvGrpSpPr>
        <p:grpSpPr>
          <a:xfrm>
            <a:off x="604650" y="1948113"/>
            <a:ext cx="2549611" cy="3542096"/>
            <a:chOff x="604650" y="1948113"/>
            <a:chExt cx="2549611" cy="3542096"/>
          </a:xfrm>
        </p:grpSpPr>
        <p:sp>
          <p:nvSpPr>
            <p:cNvPr id="3" name="Rectangle 2"/>
            <p:cNvSpPr/>
            <p:nvPr/>
          </p:nvSpPr>
          <p:spPr>
            <a:xfrm>
              <a:off x="604650" y="1948113"/>
              <a:ext cx="2549611" cy="3542096"/>
            </a:xfrm>
            <a:prstGeom prst="rect">
              <a:avLst/>
            </a:prstGeom>
            <a:solidFill>
              <a:srgbClr val="00A7E7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t" anchorCtr="0">
              <a:spAutoFit/>
            </a:bodyPr>
            <a:lstStyle/>
            <a:p>
              <a:pPr algn="ctr"/>
              <a:r>
                <a:rPr lang="en-GB" dirty="0">
                  <a:solidFill>
                    <a:schemeClr val="bg1"/>
                  </a:solidFill>
                  <a:latin typeface="Twinkl" pitchFamily="2" charset="0"/>
                </a:rPr>
                <a:t>What is a </a:t>
              </a:r>
              <a:r>
                <a:rPr lang="en-GB" b="1" dirty="0">
                  <a:solidFill>
                    <a:schemeClr val="bg1"/>
                  </a:solidFill>
                  <a:latin typeface="Twinkl" pitchFamily="2" charset="0"/>
                </a:rPr>
                <a:t>dictionary</a:t>
              </a:r>
              <a:r>
                <a:rPr lang="en-GB" dirty="0">
                  <a:solidFill>
                    <a:schemeClr val="bg1"/>
                  </a:solidFill>
                  <a:latin typeface="Twinkl" pitchFamily="2" charset="0"/>
                </a:rPr>
                <a:t>?</a:t>
              </a: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82F233F8-4428-4CC7-9FE1-35453F12722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60742" y="2915706"/>
              <a:ext cx="2237426" cy="1932599"/>
            </a:xfrm>
            <a:prstGeom prst="rect">
              <a:avLst/>
            </a:prstGeom>
          </p:spPr>
        </p:pic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A21E2045-7EAE-47A0-84C6-C91FCCBC950B}"/>
              </a:ext>
            </a:extLst>
          </p:cNvPr>
          <p:cNvGrpSpPr/>
          <p:nvPr/>
        </p:nvGrpSpPr>
        <p:grpSpPr>
          <a:xfrm>
            <a:off x="3284935" y="1948113"/>
            <a:ext cx="2549611" cy="3542096"/>
            <a:chOff x="3284935" y="1948113"/>
            <a:chExt cx="2549611" cy="3542096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0E00693F-8E29-4E7C-B9E2-E1BDED02058D}"/>
                </a:ext>
              </a:extLst>
            </p:cNvPr>
            <p:cNvSpPr/>
            <p:nvPr/>
          </p:nvSpPr>
          <p:spPr>
            <a:xfrm>
              <a:off x="3284935" y="1948113"/>
              <a:ext cx="2549611" cy="3542096"/>
            </a:xfrm>
            <a:prstGeom prst="rect">
              <a:avLst/>
            </a:prstGeom>
            <a:solidFill>
              <a:srgbClr val="F0821A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t" anchorCtr="0">
              <a:spAutoFit/>
            </a:bodyPr>
            <a:lstStyle/>
            <a:p>
              <a:pPr algn="ctr"/>
              <a:r>
                <a:rPr lang="en-GB" dirty="0">
                  <a:solidFill>
                    <a:schemeClr val="bg1"/>
                  </a:solidFill>
                  <a:latin typeface="Twinkl" pitchFamily="2" charset="0"/>
                </a:rPr>
                <a:t>What is a </a:t>
              </a:r>
              <a:r>
                <a:rPr lang="en-GB" b="1" dirty="0">
                  <a:solidFill>
                    <a:schemeClr val="bg1"/>
                  </a:solidFill>
                  <a:latin typeface="Twinkl" pitchFamily="2" charset="0"/>
                </a:rPr>
                <a:t>thesaurus</a:t>
              </a:r>
              <a:r>
                <a:rPr lang="en-GB" dirty="0">
                  <a:solidFill>
                    <a:schemeClr val="bg1"/>
                  </a:solidFill>
                  <a:latin typeface="Twinkl" pitchFamily="2" charset="0"/>
                </a:rPr>
                <a:t>?</a:t>
              </a: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D4113515-5128-48CD-8FAE-371E46436D0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453220" y="3142839"/>
              <a:ext cx="2213040" cy="1579001"/>
            </a:xfrm>
            <a:prstGeom prst="rect">
              <a:avLst/>
            </a:prstGeom>
          </p:spPr>
        </p:pic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98D44FD7-16CF-4F86-B3BA-1F0DA40C6899}"/>
              </a:ext>
            </a:extLst>
          </p:cNvPr>
          <p:cNvGrpSpPr/>
          <p:nvPr/>
        </p:nvGrpSpPr>
        <p:grpSpPr>
          <a:xfrm>
            <a:off x="5969417" y="1948113"/>
            <a:ext cx="2549611" cy="3542096"/>
            <a:chOff x="5969417" y="1948113"/>
            <a:chExt cx="2549611" cy="3542096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A150DF1E-6671-49E3-BAAA-AA306572FFC9}"/>
                </a:ext>
              </a:extLst>
            </p:cNvPr>
            <p:cNvSpPr/>
            <p:nvPr/>
          </p:nvSpPr>
          <p:spPr>
            <a:xfrm>
              <a:off x="5969417" y="1948113"/>
              <a:ext cx="2549611" cy="3542096"/>
            </a:xfrm>
            <a:prstGeom prst="rect">
              <a:avLst/>
            </a:prstGeom>
            <a:solidFill>
              <a:srgbClr val="86BD34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t" anchorCtr="0">
              <a:spAutoFit/>
            </a:bodyPr>
            <a:lstStyle/>
            <a:p>
              <a:pPr algn="ctr"/>
              <a:r>
                <a:rPr lang="en-GB" dirty="0">
                  <a:solidFill>
                    <a:schemeClr val="bg1"/>
                  </a:solidFill>
                  <a:latin typeface="Twinkl" pitchFamily="2" charset="0"/>
                </a:rPr>
                <a:t>What is the difference between them?</a:t>
              </a: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</p:txBody>
        </p:sp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C3EB0036-0635-4EB8-9AB2-1DDAEDC21F5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b="16262"/>
            <a:stretch/>
          </p:blipFill>
          <p:spPr>
            <a:xfrm>
              <a:off x="6402901" y="2789592"/>
              <a:ext cx="1682642" cy="270061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Quick Comparison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150DF1E-6671-49E3-BAAA-AA306572FFC9}"/>
              </a:ext>
            </a:extLst>
          </p:cNvPr>
          <p:cNvSpPr/>
          <p:nvPr/>
        </p:nvSpPr>
        <p:spPr>
          <a:xfrm>
            <a:off x="5969417" y="1948113"/>
            <a:ext cx="2549611" cy="3542096"/>
          </a:xfrm>
          <a:prstGeom prst="rect">
            <a:avLst/>
          </a:prstGeom>
          <a:solidFill>
            <a:srgbClr val="86BD3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 anchorCtr="1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If you want to know what a word means, you would check a </a:t>
            </a:r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dictionary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.</a:t>
            </a:r>
          </a:p>
          <a:p>
            <a:pPr algn="ctr"/>
            <a:endParaRPr lang="en-GB" dirty="0">
              <a:solidFill>
                <a:schemeClr val="bg1"/>
              </a:solidFill>
              <a:latin typeface="Twinkl" pitchFamily="2" charset="0"/>
            </a:endParaRPr>
          </a:p>
          <a:p>
            <a:pPr algn="ctr"/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If you want to find a synonym for a word you already know the meaning of, you would check a </a:t>
            </a:r>
            <a:r>
              <a:rPr lang="en-GB" b="1" dirty="0">
                <a:solidFill>
                  <a:schemeClr val="bg1"/>
                </a:solidFill>
                <a:latin typeface="Twinkl" pitchFamily="2" charset="0"/>
              </a:rPr>
              <a:t>thesaurus</a:t>
            </a:r>
            <a:r>
              <a:rPr lang="en-GB" dirty="0">
                <a:solidFill>
                  <a:schemeClr val="bg1"/>
                </a:solidFill>
                <a:latin typeface="Twinkl" pitchFamily="2" charset="0"/>
              </a:rPr>
              <a:t>. </a:t>
            </a:r>
          </a:p>
          <a:p>
            <a:pPr algn="ctr"/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756D3F97-B06B-4C2E-B949-0E7EBBCFDCB6}"/>
              </a:ext>
            </a:extLst>
          </p:cNvPr>
          <p:cNvGrpSpPr/>
          <p:nvPr/>
        </p:nvGrpSpPr>
        <p:grpSpPr>
          <a:xfrm>
            <a:off x="604650" y="1948113"/>
            <a:ext cx="2549611" cy="3542096"/>
            <a:chOff x="604650" y="1948113"/>
            <a:chExt cx="2549611" cy="3542096"/>
          </a:xfrm>
        </p:grpSpPr>
        <p:sp>
          <p:nvSpPr>
            <p:cNvPr id="3" name="Rectangle 2"/>
            <p:cNvSpPr/>
            <p:nvPr/>
          </p:nvSpPr>
          <p:spPr>
            <a:xfrm>
              <a:off x="604650" y="1948113"/>
              <a:ext cx="2549611" cy="3542096"/>
            </a:xfrm>
            <a:prstGeom prst="rect">
              <a:avLst/>
            </a:prstGeom>
            <a:solidFill>
              <a:srgbClr val="00A7E7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 anchorCtr="1">
              <a:spAutoFit/>
            </a:bodyPr>
            <a:lstStyle/>
            <a:p>
              <a:pPr algn="ctr"/>
              <a:r>
                <a:rPr lang="en-GB" dirty="0">
                  <a:solidFill>
                    <a:schemeClr val="bg1"/>
                  </a:solidFill>
                  <a:latin typeface="Twinkl" pitchFamily="2" charset="0"/>
                </a:rPr>
                <a:t>A </a:t>
              </a:r>
              <a:r>
                <a:rPr lang="en-GB" b="1" dirty="0">
                  <a:solidFill>
                    <a:schemeClr val="bg1"/>
                  </a:solidFill>
                  <a:latin typeface="Twinkl" pitchFamily="2" charset="0"/>
                </a:rPr>
                <a:t>dictionary</a:t>
              </a:r>
              <a:r>
                <a:rPr lang="en-GB" dirty="0">
                  <a:solidFill>
                    <a:schemeClr val="bg1"/>
                  </a:solidFill>
                  <a:latin typeface="Twinkl" pitchFamily="2" charset="0"/>
                </a:rPr>
                <a:t> is a book which lists words and tells you what they mean.</a:t>
              </a: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</p:txBody>
        </p:sp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0498835B-84C0-46D6-AB13-1A3F44D6746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60742" y="3343545"/>
              <a:ext cx="2237426" cy="1932599"/>
            </a:xfrm>
            <a:prstGeom prst="rect">
              <a:avLst/>
            </a:prstGeom>
          </p:spPr>
        </p:pic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8057865E-6D5B-43B7-A68B-B2809BB29A17}"/>
              </a:ext>
            </a:extLst>
          </p:cNvPr>
          <p:cNvGrpSpPr/>
          <p:nvPr/>
        </p:nvGrpSpPr>
        <p:grpSpPr>
          <a:xfrm>
            <a:off x="3284935" y="1948113"/>
            <a:ext cx="2549611" cy="3542096"/>
            <a:chOff x="3284935" y="1948113"/>
            <a:chExt cx="2549611" cy="3542096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0E00693F-8E29-4E7C-B9E2-E1BDED02058D}"/>
                </a:ext>
              </a:extLst>
            </p:cNvPr>
            <p:cNvSpPr/>
            <p:nvPr/>
          </p:nvSpPr>
          <p:spPr>
            <a:xfrm>
              <a:off x="3284935" y="1948113"/>
              <a:ext cx="2549611" cy="3542096"/>
            </a:xfrm>
            <a:prstGeom prst="rect">
              <a:avLst/>
            </a:prstGeom>
            <a:solidFill>
              <a:srgbClr val="F0821A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 anchorCtr="1">
              <a:spAutoFit/>
            </a:bodyPr>
            <a:lstStyle/>
            <a:p>
              <a:pPr algn="ctr"/>
              <a:r>
                <a:rPr lang="en-GB" dirty="0"/>
                <a:t>A </a:t>
              </a:r>
              <a:r>
                <a:rPr lang="en-GB" b="1" dirty="0"/>
                <a:t>thesaurus</a:t>
              </a:r>
              <a:r>
                <a:rPr lang="en-GB" dirty="0"/>
                <a:t> is a book which lists words and gives alternative words which mean the same thing.</a:t>
              </a:r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  <a:p>
              <a:pPr algn="ctr"/>
              <a:endParaRPr lang="en-GB" dirty="0">
                <a:solidFill>
                  <a:schemeClr val="bg1"/>
                </a:solidFill>
                <a:latin typeface="Twinkl" pitchFamily="2" charset="0"/>
              </a:endParaRPr>
            </a:p>
          </p:txBody>
        </p: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2643A80C-1EA4-47E8-9B84-AD438FF4293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453220" y="3530333"/>
              <a:ext cx="2213040" cy="157900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25704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0DD0D59B-BCA8-40DF-9E7C-EB31E82BD42E}"/>
              </a:ext>
            </a:extLst>
          </p:cNvPr>
          <p:cNvSpPr/>
          <p:nvPr/>
        </p:nvSpPr>
        <p:spPr>
          <a:xfrm>
            <a:off x="755651" y="3032841"/>
            <a:ext cx="7632699" cy="145526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" rtlCol="0" anchor="t" anchorCtr="0"/>
          <a:lstStyle/>
          <a:p>
            <a:pPr algn="ctr"/>
            <a:r>
              <a:rPr lang="en-US" dirty="0">
                <a:solidFill>
                  <a:schemeClr val="tx1"/>
                </a:solidFill>
                <a:latin typeface="Twinkl" pitchFamily="2" charset="0"/>
              </a:rPr>
              <a:t>How quickly can you find the definitions of these words?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Alphabetical Order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166199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dirty="0">
                <a:latin typeface="Twinkl" pitchFamily="2" charset="0"/>
              </a:rPr>
              <a:t>All of the words inside a dictionary are in </a:t>
            </a:r>
            <a:r>
              <a:rPr lang="en-US" b="1" dirty="0">
                <a:latin typeface="Twinkl" pitchFamily="2" charset="0"/>
              </a:rPr>
              <a:t>alphabetical</a:t>
            </a:r>
            <a:r>
              <a:rPr lang="en-US" dirty="0">
                <a:latin typeface="Twinkl" pitchFamily="2" charset="0"/>
              </a:rPr>
              <a:t> </a:t>
            </a:r>
            <a:r>
              <a:rPr lang="en-US" b="1" dirty="0">
                <a:latin typeface="Twinkl" pitchFamily="2" charset="0"/>
              </a:rPr>
              <a:t>order</a:t>
            </a:r>
            <a:r>
              <a:rPr lang="en-US" dirty="0">
                <a:latin typeface="Twinkl" pitchFamily="2" charset="0"/>
              </a:rPr>
              <a:t>. This makes it a lot quicker to find the words you need.</a:t>
            </a:r>
          </a:p>
          <a:p>
            <a:endParaRPr lang="en-US" dirty="0">
              <a:latin typeface="Twinkl" pitchFamily="2" charset="0"/>
            </a:endParaRPr>
          </a:p>
          <a:p>
            <a:r>
              <a:rPr lang="en-US" dirty="0">
                <a:latin typeface="Twinkl" pitchFamily="2" charset="0"/>
              </a:rPr>
              <a:t>Some dictionaries have marks along the edge of the pages. These marks show you where each new letter begins. Does your dictionary have these?</a:t>
            </a:r>
            <a:endParaRPr lang="en-GB" dirty="0">
              <a:latin typeface="Twinkl" pitchFamily="2" charset="0"/>
            </a:endParaRPr>
          </a:p>
          <a:p>
            <a:endParaRPr lang="en-GB" dirty="0">
              <a:latin typeface="Twinkl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15482" y="3693723"/>
            <a:ext cx="1360533" cy="495108"/>
          </a:xfrm>
          <a:prstGeom prst="rect">
            <a:avLst/>
          </a:prstGeom>
          <a:solidFill>
            <a:srgbClr val="00A7E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/>
              <a:t>sad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0FAF614-A5D9-4D2C-B081-CF40127F5469}"/>
              </a:ext>
            </a:extLst>
          </p:cNvPr>
          <p:cNvSpPr/>
          <p:nvPr/>
        </p:nvSpPr>
        <p:spPr>
          <a:xfrm>
            <a:off x="3891733" y="3693723"/>
            <a:ext cx="1360533" cy="495108"/>
          </a:xfrm>
          <a:prstGeom prst="rect">
            <a:avLst/>
          </a:prstGeom>
          <a:solidFill>
            <a:srgbClr val="F0821A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/>
              <a:t>lonely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5FA9608-9791-46BC-B400-08505A7FECEF}"/>
              </a:ext>
            </a:extLst>
          </p:cNvPr>
          <p:cNvSpPr/>
          <p:nvPr/>
        </p:nvSpPr>
        <p:spPr>
          <a:xfrm>
            <a:off x="5467984" y="3693723"/>
            <a:ext cx="1360533" cy="495108"/>
          </a:xfrm>
          <a:prstGeom prst="rect">
            <a:avLst/>
          </a:prstGeom>
          <a:solidFill>
            <a:srgbClr val="86BD3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b="1" dirty="0"/>
              <a:t>excited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0D70BFE-1967-434A-A0C5-FF432DA976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9009" b="4637"/>
          <a:stretch/>
        </p:blipFill>
        <p:spPr>
          <a:xfrm>
            <a:off x="6003209" y="3682062"/>
            <a:ext cx="3140791" cy="3175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3070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3" grpId="0" animBg="1"/>
      <p:bldP spid="6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0885" y="2666544"/>
            <a:ext cx="4371149" cy="24929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dirty="0">
                <a:latin typeface="Twinkl" pitchFamily="2" charset="0"/>
              </a:rPr>
              <a:t>For example, Jenny has found this sentence in her book: </a:t>
            </a:r>
          </a:p>
          <a:p>
            <a:endParaRPr lang="en-US" dirty="0">
              <a:latin typeface="Twinkl" pitchFamily="2" charset="0"/>
            </a:endParaRPr>
          </a:p>
          <a:p>
            <a:endParaRPr lang="en-GB" dirty="0">
              <a:latin typeface="Twinkl" pitchFamily="2" charset="0"/>
            </a:endParaRPr>
          </a:p>
          <a:p>
            <a:endParaRPr lang="en-GB" dirty="0">
              <a:latin typeface="Twinkl" pitchFamily="2" charset="0"/>
            </a:endParaRPr>
          </a:p>
          <a:p>
            <a:endParaRPr lang="en-GB" dirty="0">
              <a:latin typeface="Twinkl" pitchFamily="2" charset="0"/>
            </a:endParaRPr>
          </a:p>
          <a:p>
            <a:r>
              <a:rPr lang="en-US" dirty="0">
                <a:latin typeface="Twinkl" pitchFamily="2" charset="0"/>
              </a:rPr>
              <a:t>Jenny is unsure what the word </a:t>
            </a:r>
            <a:r>
              <a:rPr lang="en-US" b="1" dirty="0">
                <a:latin typeface="Twinkl" pitchFamily="2" charset="0"/>
              </a:rPr>
              <a:t>produce</a:t>
            </a:r>
            <a:r>
              <a:rPr lang="en-US" dirty="0">
                <a:latin typeface="Twinkl" pitchFamily="2" charset="0"/>
              </a:rPr>
              <a:t> means. She looks it up in the dictionary and finds two definitions: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B6465F7-CC8C-4445-9CC8-E88C5BF12723}"/>
              </a:ext>
            </a:extLst>
          </p:cNvPr>
          <p:cNvSpPr/>
          <p:nvPr/>
        </p:nvSpPr>
        <p:spPr>
          <a:xfrm>
            <a:off x="750886" y="3376790"/>
            <a:ext cx="4556052" cy="772107"/>
          </a:xfrm>
          <a:prstGeom prst="rect">
            <a:avLst/>
          </a:prstGeom>
          <a:solidFill>
            <a:srgbClr val="EC6D76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324000" bIns="108000" rtlCol="0" anchor="ctr" anchorCtr="0">
            <a:spAutoFit/>
          </a:bodyPr>
          <a:lstStyle/>
          <a:p>
            <a:pPr algn="ctr"/>
            <a:r>
              <a:rPr lang="en-US" dirty="0">
                <a:solidFill>
                  <a:schemeClr val="tx1"/>
                </a:solidFill>
                <a:latin typeface="Twinkl" pitchFamily="2" charset="0"/>
              </a:rPr>
              <a:t>Hamish was asked to </a:t>
            </a:r>
            <a:r>
              <a:rPr lang="en-US" b="1" dirty="0">
                <a:solidFill>
                  <a:schemeClr val="tx1"/>
                </a:solidFill>
                <a:latin typeface="Twinkl" pitchFamily="2" charset="0"/>
              </a:rPr>
              <a:t>produce</a:t>
            </a:r>
            <a:r>
              <a:rPr lang="en-US" dirty="0">
                <a:solidFill>
                  <a:schemeClr val="tx1"/>
                </a:solidFill>
                <a:latin typeface="Twinkl" pitchFamily="2" charset="0"/>
              </a:rPr>
              <a:t> his best piece of work.</a:t>
            </a: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600" dirty="0"/>
              <a:t>Using a Dictionary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A936E36-4EE5-4580-914B-7144960943C4}"/>
              </a:ext>
            </a:extLst>
          </p:cNvPr>
          <p:cNvSpPr/>
          <p:nvPr/>
        </p:nvSpPr>
        <p:spPr>
          <a:xfrm>
            <a:off x="760415" y="1258735"/>
            <a:ext cx="762317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Twinkl" pitchFamily="2" charset="0"/>
              </a:rPr>
              <a:t>Dictionaries are really useful when you’re trying to find the meaning of a word you’re unsure about. However, words may sometimes have more than one meaning. You will need to think carefully in order to choose the correct definition.</a:t>
            </a:r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98C121E-BDAD-4320-8073-A3086B125BD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2330" y="2595474"/>
            <a:ext cx="3440959" cy="3818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4626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600" dirty="0"/>
              <a:t>Using a Dictionary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F08288B-AD74-4FCF-AF5A-FDD3780BA1DD}"/>
              </a:ext>
            </a:extLst>
          </p:cNvPr>
          <p:cNvSpPr/>
          <p:nvPr/>
        </p:nvSpPr>
        <p:spPr>
          <a:xfrm>
            <a:off x="750885" y="2006705"/>
            <a:ext cx="7632700" cy="1289753"/>
          </a:xfrm>
          <a:prstGeom prst="rect">
            <a:avLst/>
          </a:prstGeom>
          <a:solidFill>
            <a:srgbClr val="F29BA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72000" rIns="108000" bIns="108000" rtlCol="0" anchor="ctr" anchorCtr="0">
            <a:spAutoFit/>
          </a:bodyPr>
          <a:lstStyle/>
          <a:p>
            <a:pPr algn="ctr"/>
            <a:r>
              <a:rPr lang="en-US" b="1" dirty="0">
                <a:solidFill>
                  <a:schemeClr val="tx1"/>
                </a:solidFill>
                <a:latin typeface="Twinkl" pitchFamily="2" charset="0"/>
              </a:rPr>
              <a:t>Produce</a:t>
            </a:r>
            <a:br>
              <a:rPr lang="en-US" b="1" dirty="0">
                <a:solidFill>
                  <a:schemeClr val="tx1"/>
                </a:solidFill>
                <a:latin typeface="Twinkl" pitchFamily="2" charset="0"/>
              </a:rPr>
            </a:br>
            <a:endParaRPr lang="en-US" b="1" dirty="0">
              <a:solidFill>
                <a:schemeClr val="tx1"/>
              </a:solidFill>
              <a:latin typeface="Twinkl" pitchFamily="2" charset="0"/>
            </a:endParaRPr>
          </a:p>
          <a:p>
            <a:pPr marL="342900" indent="-342900">
              <a:buAutoNum type="arabicPeriod"/>
            </a:pPr>
            <a:r>
              <a:rPr lang="en-US" b="1" dirty="0">
                <a:solidFill>
                  <a:schemeClr val="tx1"/>
                </a:solidFill>
                <a:latin typeface="Twinkl" pitchFamily="2" charset="0"/>
              </a:rPr>
              <a:t>  verb</a:t>
            </a:r>
            <a:r>
              <a:rPr lang="en-US" dirty="0">
                <a:solidFill>
                  <a:schemeClr val="tx1"/>
                </a:solidFill>
                <a:latin typeface="Twinkl" pitchFamily="2" charset="0"/>
              </a:rPr>
              <a:t>      To make something using creative skills.</a:t>
            </a:r>
          </a:p>
          <a:p>
            <a:pPr marL="342900" indent="-342900">
              <a:buAutoNum type="arabicPeriod"/>
            </a:pPr>
            <a:r>
              <a:rPr lang="en-US" b="1" dirty="0">
                <a:solidFill>
                  <a:schemeClr val="tx1"/>
                </a:solidFill>
                <a:latin typeface="Twinkl" pitchFamily="2" charset="0"/>
              </a:rPr>
              <a:t>  noun</a:t>
            </a:r>
            <a:r>
              <a:rPr lang="en-US" dirty="0">
                <a:solidFill>
                  <a:schemeClr val="tx1"/>
                </a:solidFill>
                <a:latin typeface="Twinkl" pitchFamily="2" charset="0"/>
              </a:rPr>
              <a:t>     A collection of natural products.</a:t>
            </a: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4047DED-36B0-4BD8-9DDB-350A0321AC84}"/>
              </a:ext>
            </a:extLst>
          </p:cNvPr>
          <p:cNvSpPr/>
          <p:nvPr/>
        </p:nvSpPr>
        <p:spPr>
          <a:xfrm>
            <a:off x="750885" y="3610777"/>
            <a:ext cx="76327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latin typeface="Twinkl" pitchFamily="2" charset="0"/>
              </a:rPr>
              <a:t>Which definition do you think is correct in this case?</a:t>
            </a:r>
            <a:endParaRPr lang="en-GB" b="1" dirty="0">
              <a:latin typeface="Twinkl" pitchFamily="2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98C121E-BDAD-4320-8073-A3086B125BD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847" y="4315626"/>
            <a:ext cx="1798306" cy="1995444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C8CAE21-3E39-4F0F-9807-B08ABF0BDBEE}"/>
              </a:ext>
            </a:extLst>
          </p:cNvPr>
          <p:cNvSpPr/>
          <p:nvPr/>
        </p:nvSpPr>
        <p:spPr>
          <a:xfrm>
            <a:off x="750886" y="1338382"/>
            <a:ext cx="7632699" cy="522081"/>
          </a:xfrm>
          <a:prstGeom prst="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46800" rtlCol="0" anchor="ctr" anchorCtr="0"/>
          <a:lstStyle/>
          <a:p>
            <a:pPr algn="ctr"/>
            <a:r>
              <a:rPr lang="en-US" dirty="0">
                <a:solidFill>
                  <a:schemeClr val="tx1"/>
                </a:solidFill>
                <a:latin typeface="Twinkl" pitchFamily="2" charset="0"/>
              </a:rPr>
              <a:t>Hamish was asked to </a:t>
            </a:r>
            <a:r>
              <a:rPr lang="en-US" b="1" dirty="0">
                <a:solidFill>
                  <a:schemeClr val="tx1"/>
                </a:solidFill>
                <a:latin typeface="Twinkl" pitchFamily="2" charset="0"/>
              </a:rPr>
              <a:t>produce</a:t>
            </a:r>
            <a:r>
              <a:rPr lang="en-US" dirty="0">
                <a:solidFill>
                  <a:schemeClr val="tx1"/>
                </a:solidFill>
                <a:latin typeface="Twinkl" pitchFamily="2" charset="0"/>
              </a:rPr>
              <a:t> his best piece of work.</a:t>
            </a: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9286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600" dirty="0"/>
              <a:t>Using a Dictionary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B027F36-843F-4B91-9FA3-0A4F3CA3F7DB}"/>
              </a:ext>
            </a:extLst>
          </p:cNvPr>
          <p:cNvSpPr/>
          <p:nvPr/>
        </p:nvSpPr>
        <p:spPr>
          <a:xfrm>
            <a:off x="1991170" y="4605887"/>
            <a:ext cx="6325032" cy="495108"/>
          </a:xfrm>
          <a:prstGeom prst="rect">
            <a:avLst/>
          </a:prstGeom>
          <a:solidFill>
            <a:srgbClr val="EC6D76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 anchorCtr="0">
            <a:spAutoFit/>
          </a:bodyPr>
          <a:lstStyle/>
          <a:p>
            <a:pPr algn="r"/>
            <a:r>
              <a:rPr lang="en-US" dirty="0">
                <a:solidFill>
                  <a:schemeClr val="tx1"/>
                </a:solidFill>
                <a:latin typeface="Twinkl" pitchFamily="2" charset="0"/>
              </a:rPr>
              <a:t>Hamish was asked to </a:t>
            </a:r>
            <a:r>
              <a:rPr lang="en-US" b="1" dirty="0">
                <a:solidFill>
                  <a:schemeClr val="tx1"/>
                </a:solidFill>
                <a:latin typeface="Twinkl" pitchFamily="2" charset="0"/>
              </a:rPr>
              <a:t>collection of natural products.</a:t>
            </a:r>
          </a:p>
        </p:txBody>
      </p:sp>
      <p:sp>
        <p:nvSpPr>
          <p:cNvPr id="5" name="Rectangle 4"/>
          <p:cNvSpPr/>
          <p:nvPr/>
        </p:nvSpPr>
        <p:spPr>
          <a:xfrm>
            <a:off x="750885" y="2892523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dirty="0">
                <a:latin typeface="Twinkl" pitchFamily="2" charset="0"/>
              </a:rPr>
              <a:t>Jenny tries both of the definitions in her sentence: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F08288B-AD74-4FCF-AF5A-FDD3780BA1DD}"/>
              </a:ext>
            </a:extLst>
          </p:cNvPr>
          <p:cNvSpPr/>
          <p:nvPr/>
        </p:nvSpPr>
        <p:spPr>
          <a:xfrm>
            <a:off x="750885" y="1351171"/>
            <a:ext cx="7632700" cy="1289753"/>
          </a:xfrm>
          <a:prstGeom prst="rect">
            <a:avLst/>
          </a:prstGeom>
          <a:solidFill>
            <a:srgbClr val="F29BA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72000" rIns="108000" bIns="108000" rtlCol="0" anchor="ctr" anchorCtr="0">
            <a:spAutoFit/>
          </a:bodyPr>
          <a:lstStyle/>
          <a:p>
            <a:pPr algn="ctr"/>
            <a:r>
              <a:rPr lang="en-US" b="1" dirty="0">
                <a:solidFill>
                  <a:schemeClr val="tx1"/>
                </a:solidFill>
                <a:latin typeface="Twinkl" pitchFamily="2" charset="0"/>
              </a:rPr>
              <a:t>produce</a:t>
            </a:r>
          </a:p>
          <a:p>
            <a:pPr algn="ctr"/>
            <a:endParaRPr lang="en-US" b="1" dirty="0">
              <a:solidFill>
                <a:schemeClr val="tx1"/>
              </a:solidFill>
              <a:latin typeface="Twinkl" pitchFamily="2" charset="0"/>
            </a:endParaRPr>
          </a:p>
          <a:p>
            <a:pPr marL="342900" indent="-342900">
              <a:buAutoNum type="arabicPeriod"/>
            </a:pPr>
            <a:r>
              <a:rPr lang="en-US" b="1" dirty="0">
                <a:solidFill>
                  <a:schemeClr val="tx1"/>
                </a:solidFill>
                <a:latin typeface="Twinkl" pitchFamily="2" charset="0"/>
              </a:rPr>
              <a:t>  verb</a:t>
            </a:r>
            <a:r>
              <a:rPr lang="en-US" dirty="0">
                <a:solidFill>
                  <a:schemeClr val="tx1"/>
                </a:solidFill>
                <a:latin typeface="Twinkl" pitchFamily="2" charset="0"/>
              </a:rPr>
              <a:t>      To make something using creative skills.</a:t>
            </a:r>
          </a:p>
          <a:p>
            <a:pPr marL="342900" indent="-342900">
              <a:buAutoNum type="arabicPeriod"/>
            </a:pPr>
            <a:r>
              <a:rPr lang="en-US" b="1" dirty="0">
                <a:solidFill>
                  <a:schemeClr val="tx1"/>
                </a:solidFill>
                <a:latin typeface="Twinkl" pitchFamily="2" charset="0"/>
              </a:rPr>
              <a:t>  noun</a:t>
            </a:r>
            <a:r>
              <a:rPr lang="en-US" dirty="0">
                <a:solidFill>
                  <a:schemeClr val="tx1"/>
                </a:solidFill>
                <a:latin typeface="Twinkl" pitchFamily="2" charset="0"/>
              </a:rPr>
              <a:t>     A collection of natural products.</a:t>
            </a: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11F7DD7D-19DF-4027-86FA-A0831A090FB3}"/>
              </a:ext>
            </a:extLst>
          </p:cNvPr>
          <p:cNvGrpSpPr/>
          <p:nvPr/>
        </p:nvGrpSpPr>
        <p:grpSpPr>
          <a:xfrm>
            <a:off x="750887" y="3031543"/>
            <a:ext cx="7487259" cy="1414265"/>
            <a:chOff x="750887" y="3325368"/>
            <a:chExt cx="7487259" cy="1414265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1B6465F7-CC8C-4445-9CC8-E88C5BF12723}"/>
                </a:ext>
              </a:extLst>
            </p:cNvPr>
            <p:cNvSpPr/>
            <p:nvPr/>
          </p:nvSpPr>
          <p:spPr>
            <a:xfrm>
              <a:off x="750887" y="3688479"/>
              <a:ext cx="6889054" cy="495108"/>
            </a:xfrm>
            <a:prstGeom prst="rect">
              <a:avLst/>
            </a:prstGeom>
            <a:solidFill>
              <a:srgbClr val="EC6D76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 anchorCtr="0">
              <a:spAutoFit/>
            </a:bodyPr>
            <a:lstStyle/>
            <a:p>
              <a:r>
                <a:rPr lang="en-US" dirty="0">
                  <a:solidFill>
                    <a:schemeClr val="tx1"/>
                  </a:solidFill>
                  <a:latin typeface="Twinkl" pitchFamily="2" charset="0"/>
                </a:rPr>
                <a:t>Hamish was asked to </a:t>
              </a:r>
              <a:r>
                <a:rPr lang="en-US" b="1" dirty="0">
                  <a:solidFill>
                    <a:schemeClr val="tx1"/>
                  </a:solidFill>
                  <a:latin typeface="Twinkl" pitchFamily="2" charset="0"/>
                </a:rPr>
                <a:t>make something using creative skills</a:t>
              </a:r>
              <a:r>
                <a:rPr lang="en-GB" dirty="0">
                  <a:solidFill>
                    <a:schemeClr val="tx1"/>
                  </a:solidFill>
                  <a:latin typeface="Twinkl" pitchFamily="2" charset="0"/>
                </a:rPr>
                <a:t>.</a:t>
              </a:r>
            </a:p>
          </p:txBody>
        </p:sp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E0FEAF08-B655-46BA-8777-CE0F896979C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82896" y="3325368"/>
              <a:ext cx="1255250" cy="1414265"/>
            </a:xfrm>
            <a:prstGeom prst="rect">
              <a:avLst/>
            </a:prstGeom>
          </p:spPr>
        </p:pic>
      </p:grpSp>
      <p:pic>
        <p:nvPicPr>
          <p:cNvPr id="11" name="Picture 10">
            <a:extLst>
              <a:ext uri="{FF2B5EF4-FFF2-40B4-BE49-F238E27FC236}">
                <a16:creationId xmlns:a16="http://schemas.microsoft.com/office/drawing/2014/main" id="{0D4563D1-4581-48D4-A8AE-749BC4CABE1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73"/>
          <a:stretch/>
        </p:blipFill>
        <p:spPr>
          <a:xfrm rot="21130223" flipH="1">
            <a:off x="895511" y="3897650"/>
            <a:ext cx="2023218" cy="2261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2314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600" dirty="0"/>
              <a:t>Using a Dictionary</a:t>
            </a:r>
          </a:p>
        </p:txBody>
      </p:sp>
      <p:sp>
        <p:nvSpPr>
          <p:cNvPr id="5" name="Rectangle 4"/>
          <p:cNvSpPr/>
          <p:nvPr/>
        </p:nvSpPr>
        <p:spPr>
          <a:xfrm>
            <a:off x="750885" y="3447078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dirty="0">
                <a:latin typeface="Twinkl" pitchFamily="2" charset="0"/>
              </a:rPr>
              <a:t>Jenny decides that the first definition is correct. In her sentence, the word produce meant </a:t>
            </a:r>
            <a:r>
              <a:rPr lang="en-US" b="1" dirty="0">
                <a:latin typeface="Twinkl" pitchFamily="2" charset="0"/>
              </a:rPr>
              <a:t>to</a:t>
            </a:r>
            <a:r>
              <a:rPr lang="en-US" dirty="0">
                <a:latin typeface="Twinkl" pitchFamily="2" charset="0"/>
              </a:rPr>
              <a:t> </a:t>
            </a:r>
            <a:r>
              <a:rPr lang="en-US" b="1" dirty="0">
                <a:latin typeface="Twinkl" pitchFamily="2" charset="0"/>
              </a:rPr>
              <a:t>make</a:t>
            </a:r>
            <a:r>
              <a:rPr lang="en-US" dirty="0">
                <a:latin typeface="Twinkl" pitchFamily="2" charset="0"/>
              </a:rPr>
              <a:t> </a:t>
            </a:r>
            <a:r>
              <a:rPr lang="en-US" b="1" dirty="0">
                <a:latin typeface="Twinkl" pitchFamily="2" charset="0"/>
              </a:rPr>
              <a:t>something</a:t>
            </a:r>
            <a:r>
              <a:rPr lang="en-US" dirty="0">
                <a:latin typeface="Twinkl" pitchFamily="2" charset="0"/>
              </a:rPr>
              <a:t> </a:t>
            </a:r>
            <a:r>
              <a:rPr lang="en-US" b="1" dirty="0">
                <a:latin typeface="Twinkl" pitchFamily="2" charset="0"/>
              </a:rPr>
              <a:t>using</a:t>
            </a:r>
            <a:r>
              <a:rPr lang="en-US" dirty="0">
                <a:latin typeface="Twinkl" pitchFamily="2" charset="0"/>
              </a:rPr>
              <a:t> </a:t>
            </a:r>
            <a:r>
              <a:rPr lang="en-US" b="1" dirty="0">
                <a:latin typeface="Twinkl" pitchFamily="2" charset="0"/>
              </a:rPr>
              <a:t>creative</a:t>
            </a:r>
            <a:r>
              <a:rPr lang="en-US" dirty="0">
                <a:latin typeface="Twinkl" pitchFamily="2" charset="0"/>
              </a:rPr>
              <a:t> </a:t>
            </a:r>
            <a:r>
              <a:rPr lang="en-US" b="1" dirty="0">
                <a:latin typeface="Twinkl" pitchFamily="2" charset="0"/>
              </a:rPr>
              <a:t>skills</a:t>
            </a:r>
            <a:r>
              <a:rPr lang="en-US" dirty="0">
                <a:latin typeface="Twinkl" pitchFamily="2" charset="0"/>
              </a:rPr>
              <a:t>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AE2FF7E-485B-4E75-A47E-B6008DF71DA0}"/>
              </a:ext>
            </a:extLst>
          </p:cNvPr>
          <p:cNvSpPr/>
          <p:nvPr/>
        </p:nvSpPr>
        <p:spPr>
          <a:xfrm>
            <a:off x="750885" y="4196954"/>
            <a:ext cx="763270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latin typeface="Twinkl" pitchFamily="2" charset="0"/>
              </a:rPr>
              <a:t>What else could Jenny have done to check which definition was correct in this case?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9C8F2DC-FD52-4981-81C3-E48B16261B49}"/>
              </a:ext>
            </a:extLst>
          </p:cNvPr>
          <p:cNvSpPr/>
          <p:nvPr/>
        </p:nvSpPr>
        <p:spPr>
          <a:xfrm>
            <a:off x="1991170" y="2494980"/>
            <a:ext cx="6325032" cy="495108"/>
          </a:xfrm>
          <a:prstGeom prst="rect">
            <a:avLst/>
          </a:prstGeom>
          <a:solidFill>
            <a:srgbClr val="EC6D76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 anchorCtr="0">
            <a:spAutoFit/>
          </a:bodyPr>
          <a:lstStyle/>
          <a:p>
            <a:pPr algn="r"/>
            <a:r>
              <a:rPr lang="en-US" dirty="0">
                <a:solidFill>
                  <a:schemeClr val="tx1"/>
                </a:solidFill>
                <a:latin typeface="Twinkl" pitchFamily="2" charset="0"/>
              </a:rPr>
              <a:t>Hamish was asked to </a:t>
            </a:r>
            <a:r>
              <a:rPr lang="en-US" b="1" dirty="0">
                <a:solidFill>
                  <a:schemeClr val="tx1"/>
                </a:solidFill>
                <a:latin typeface="Twinkl" pitchFamily="2" charset="0"/>
              </a:rPr>
              <a:t>collection of natural products.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7C302410-5E71-4965-9F46-B70A5115F436}"/>
              </a:ext>
            </a:extLst>
          </p:cNvPr>
          <p:cNvGrpSpPr/>
          <p:nvPr/>
        </p:nvGrpSpPr>
        <p:grpSpPr>
          <a:xfrm>
            <a:off x="750887" y="1215277"/>
            <a:ext cx="7451609" cy="1374099"/>
            <a:chOff x="750887" y="3325368"/>
            <a:chExt cx="7451609" cy="1374099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874A57FB-9502-44BB-8029-A714F0781427}"/>
                </a:ext>
              </a:extLst>
            </p:cNvPr>
            <p:cNvSpPr/>
            <p:nvPr/>
          </p:nvSpPr>
          <p:spPr>
            <a:xfrm>
              <a:off x="750887" y="3688479"/>
              <a:ext cx="6889054" cy="495108"/>
            </a:xfrm>
            <a:prstGeom prst="rect">
              <a:avLst/>
            </a:prstGeom>
            <a:solidFill>
              <a:srgbClr val="EC6D76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 anchorCtr="0">
              <a:spAutoFit/>
            </a:bodyPr>
            <a:lstStyle/>
            <a:p>
              <a:r>
                <a:rPr lang="en-US" dirty="0">
                  <a:solidFill>
                    <a:schemeClr val="tx1"/>
                  </a:solidFill>
                  <a:latin typeface="Twinkl" pitchFamily="2" charset="0"/>
                </a:rPr>
                <a:t>Hamish was asked to </a:t>
              </a:r>
              <a:r>
                <a:rPr lang="en-US" b="1" dirty="0">
                  <a:solidFill>
                    <a:schemeClr val="tx1"/>
                  </a:solidFill>
                  <a:latin typeface="Twinkl" pitchFamily="2" charset="0"/>
                </a:rPr>
                <a:t>make something using creative skills</a:t>
              </a:r>
              <a:r>
                <a:rPr lang="en-GB" dirty="0">
                  <a:solidFill>
                    <a:schemeClr val="tx1"/>
                  </a:solidFill>
                  <a:latin typeface="Twinkl" pitchFamily="2" charset="0"/>
                </a:rPr>
                <a:t>.</a:t>
              </a:r>
            </a:p>
          </p:txBody>
        </p:sp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E158DE30-C9BA-42C5-874B-3A684E5C383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82896" y="3325368"/>
              <a:ext cx="1219600" cy="1374099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ED61FCA8-1678-4791-9B6E-348CC610784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73"/>
          <a:stretch/>
        </p:blipFill>
        <p:spPr>
          <a:xfrm rot="21130223" flipH="1">
            <a:off x="835689" y="1807937"/>
            <a:ext cx="2023218" cy="2261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056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600" dirty="0"/>
              <a:t>Using a Dictionary</a:t>
            </a:r>
          </a:p>
        </p:txBody>
      </p:sp>
      <p:sp>
        <p:nvSpPr>
          <p:cNvPr id="5" name="Rectangle 4"/>
          <p:cNvSpPr/>
          <p:nvPr/>
        </p:nvSpPr>
        <p:spPr>
          <a:xfrm>
            <a:off x="750885" y="2959562"/>
            <a:ext cx="7632700" cy="193899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dirty="0">
                <a:latin typeface="Twinkl" pitchFamily="2" charset="0"/>
              </a:rPr>
              <a:t>In Jenny’s dictionary, the definitions also tell you the </a:t>
            </a:r>
            <a:r>
              <a:rPr lang="en-US" b="1" dirty="0">
                <a:latin typeface="Twinkl" pitchFamily="2" charset="0"/>
              </a:rPr>
              <a:t>word</a:t>
            </a:r>
            <a:r>
              <a:rPr lang="en-US" dirty="0">
                <a:latin typeface="Twinkl" pitchFamily="2" charset="0"/>
              </a:rPr>
              <a:t> </a:t>
            </a:r>
            <a:r>
              <a:rPr lang="en-US" b="1" dirty="0">
                <a:latin typeface="Twinkl" pitchFamily="2" charset="0"/>
              </a:rPr>
              <a:t>class</a:t>
            </a:r>
            <a:r>
              <a:rPr lang="en-US" dirty="0">
                <a:latin typeface="Twinkl" pitchFamily="2" charset="0"/>
              </a:rPr>
              <a:t> that the word belongs to. In this case, the word </a:t>
            </a:r>
            <a:r>
              <a:rPr lang="en-US" b="1" dirty="0">
                <a:latin typeface="Twinkl" pitchFamily="2" charset="0"/>
              </a:rPr>
              <a:t>produce</a:t>
            </a:r>
            <a:r>
              <a:rPr lang="en-US" dirty="0">
                <a:latin typeface="Twinkl" pitchFamily="2" charset="0"/>
              </a:rPr>
              <a:t> has a different meaning depending on whether it was used as a </a:t>
            </a:r>
            <a:r>
              <a:rPr lang="en-US" b="1" dirty="0">
                <a:latin typeface="Twinkl" pitchFamily="2" charset="0"/>
              </a:rPr>
              <a:t>noun</a:t>
            </a:r>
            <a:r>
              <a:rPr lang="en-US" dirty="0">
                <a:latin typeface="Twinkl" pitchFamily="2" charset="0"/>
              </a:rPr>
              <a:t> or a </a:t>
            </a:r>
            <a:r>
              <a:rPr lang="en-US" b="1" dirty="0">
                <a:latin typeface="Twinkl" pitchFamily="2" charset="0"/>
              </a:rPr>
              <a:t>verb</a:t>
            </a:r>
            <a:r>
              <a:rPr lang="en-US" dirty="0">
                <a:latin typeface="Twinkl" pitchFamily="2" charset="0"/>
              </a:rPr>
              <a:t>. </a:t>
            </a:r>
          </a:p>
          <a:p>
            <a:br>
              <a:rPr lang="en-US" dirty="0">
                <a:latin typeface="Twinkl" pitchFamily="2" charset="0"/>
              </a:rPr>
            </a:br>
            <a:r>
              <a:rPr lang="en-US" dirty="0">
                <a:latin typeface="Twinkl" pitchFamily="2" charset="0"/>
              </a:rPr>
              <a:t>When Jenny looked at her sentence again, she </a:t>
            </a:r>
            <a:r>
              <a:rPr lang="en-US" dirty="0" err="1">
                <a:latin typeface="Twinkl" pitchFamily="2" charset="0"/>
              </a:rPr>
              <a:t>realised</a:t>
            </a:r>
            <a:r>
              <a:rPr lang="en-US" dirty="0">
                <a:latin typeface="Twinkl" pitchFamily="2" charset="0"/>
              </a:rPr>
              <a:t> that the word </a:t>
            </a:r>
            <a:r>
              <a:rPr lang="en-US" b="1" dirty="0">
                <a:latin typeface="Twinkl" pitchFamily="2" charset="0"/>
              </a:rPr>
              <a:t>produce</a:t>
            </a:r>
            <a:r>
              <a:rPr lang="en-US" dirty="0">
                <a:latin typeface="Twinkl" pitchFamily="2" charset="0"/>
              </a:rPr>
              <a:t> was being used as a </a:t>
            </a:r>
            <a:r>
              <a:rPr lang="en-US" b="1" dirty="0">
                <a:latin typeface="Twinkl" pitchFamily="2" charset="0"/>
              </a:rPr>
              <a:t>verb</a:t>
            </a:r>
            <a:r>
              <a:rPr lang="en-US" dirty="0">
                <a:latin typeface="Twinkl" pitchFamily="2" charset="0"/>
              </a:rPr>
              <a:t>. Therefore, the first definition must</a:t>
            </a:r>
            <a:br>
              <a:rPr lang="en-US" dirty="0">
                <a:latin typeface="Twinkl" pitchFamily="2" charset="0"/>
              </a:rPr>
            </a:br>
            <a:r>
              <a:rPr lang="en-US" dirty="0">
                <a:latin typeface="Twinkl" pitchFamily="2" charset="0"/>
              </a:rPr>
              <a:t>be correct.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F08288B-AD74-4FCF-AF5A-FDD3780BA1DD}"/>
              </a:ext>
            </a:extLst>
          </p:cNvPr>
          <p:cNvSpPr/>
          <p:nvPr/>
        </p:nvSpPr>
        <p:spPr>
          <a:xfrm>
            <a:off x="750885" y="1473201"/>
            <a:ext cx="7632700" cy="1289753"/>
          </a:xfrm>
          <a:prstGeom prst="rect">
            <a:avLst/>
          </a:prstGeom>
          <a:solidFill>
            <a:srgbClr val="F29BA2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72000" rIns="108000" bIns="108000" rtlCol="0" anchor="ctr" anchorCtr="0">
            <a:spAutoFit/>
          </a:bodyPr>
          <a:lstStyle/>
          <a:p>
            <a:pPr algn="ctr"/>
            <a:r>
              <a:rPr lang="en-US" b="1" dirty="0">
                <a:solidFill>
                  <a:schemeClr val="tx1"/>
                </a:solidFill>
                <a:latin typeface="Twinkl" pitchFamily="2" charset="0"/>
              </a:rPr>
              <a:t>produce</a:t>
            </a:r>
          </a:p>
          <a:p>
            <a:pPr algn="ctr"/>
            <a:endParaRPr lang="en-US" b="1" dirty="0">
              <a:solidFill>
                <a:schemeClr val="tx1"/>
              </a:solidFill>
              <a:latin typeface="Twinkl" pitchFamily="2" charset="0"/>
            </a:endParaRPr>
          </a:p>
          <a:p>
            <a:pPr marL="342900" indent="-342900">
              <a:buAutoNum type="arabicPeriod"/>
            </a:pPr>
            <a:r>
              <a:rPr lang="en-US" b="1" dirty="0">
                <a:solidFill>
                  <a:schemeClr val="tx1"/>
                </a:solidFill>
                <a:latin typeface="Twinkl" pitchFamily="2" charset="0"/>
              </a:rPr>
              <a:t>  </a:t>
            </a:r>
            <a:r>
              <a:rPr lang="en-US" b="1" dirty="0">
                <a:solidFill>
                  <a:schemeClr val="bg1"/>
                </a:solidFill>
                <a:latin typeface="Twinkl" pitchFamily="2" charset="0"/>
              </a:rPr>
              <a:t>verb</a:t>
            </a:r>
            <a:r>
              <a:rPr lang="en-US" dirty="0">
                <a:solidFill>
                  <a:schemeClr val="tx1"/>
                </a:solidFill>
                <a:latin typeface="Twinkl" pitchFamily="2" charset="0"/>
              </a:rPr>
              <a:t>      To make something using creative skills.</a:t>
            </a:r>
          </a:p>
          <a:p>
            <a:pPr marL="342900" indent="-342900">
              <a:buAutoNum type="arabicPeriod"/>
            </a:pPr>
            <a:r>
              <a:rPr lang="en-US" b="1" dirty="0">
                <a:solidFill>
                  <a:schemeClr val="tx1"/>
                </a:solidFill>
                <a:latin typeface="Twinkl" pitchFamily="2" charset="0"/>
              </a:rPr>
              <a:t>  </a:t>
            </a:r>
            <a:r>
              <a:rPr lang="en-US" b="1" dirty="0">
                <a:solidFill>
                  <a:schemeClr val="bg1"/>
                </a:solidFill>
                <a:latin typeface="Twinkl" pitchFamily="2" charset="0"/>
              </a:rPr>
              <a:t>noun</a:t>
            </a:r>
            <a:r>
              <a:rPr lang="en-US" dirty="0">
                <a:solidFill>
                  <a:schemeClr val="tx1"/>
                </a:solidFill>
                <a:latin typeface="Twinkl" pitchFamily="2" charset="0"/>
              </a:rPr>
              <a:t>     A collection of natural products.</a:t>
            </a: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B027F36-843F-4B91-9FA3-0A4F3CA3F7DB}"/>
              </a:ext>
            </a:extLst>
          </p:cNvPr>
          <p:cNvSpPr/>
          <p:nvPr/>
        </p:nvSpPr>
        <p:spPr>
          <a:xfrm>
            <a:off x="750886" y="5096781"/>
            <a:ext cx="7632699" cy="495108"/>
          </a:xfrm>
          <a:prstGeom prst="rect">
            <a:avLst/>
          </a:prstGeom>
          <a:solidFill>
            <a:srgbClr val="EC6D76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 anchorCtr="0">
            <a:spAutoFit/>
          </a:bodyPr>
          <a:lstStyle/>
          <a:p>
            <a:pPr algn="ctr"/>
            <a:r>
              <a:rPr lang="en-US" dirty="0">
                <a:solidFill>
                  <a:schemeClr val="tx1"/>
                </a:solidFill>
                <a:latin typeface="Twinkl" pitchFamily="2" charset="0"/>
              </a:rPr>
              <a:t>Hamish was asked to </a:t>
            </a:r>
            <a:r>
              <a:rPr lang="en-US" b="1" dirty="0">
                <a:solidFill>
                  <a:schemeClr val="tx1"/>
                </a:solidFill>
                <a:latin typeface="Twinkl" pitchFamily="2" charset="0"/>
              </a:rPr>
              <a:t>produce</a:t>
            </a:r>
            <a:r>
              <a:rPr lang="en-US" dirty="0">
                <a:solidFill>
                  <a:schemeClr val="tx1"/>
                </a:solidFill>
                <a:latin typeface="Twinkl" pitchFamily="2" charset="0"/>
              </a:rPr>
              <a:t> his best piece of work for a class display.</a:t>
            </a:r>
            <a:endParaRPr lang="en-US" b="1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AE2FF7E-485B-4E75-A47E-B6008DF71DA0}"/>
              </a:ext>
            </a:extLst>
          </p:cNvPr>
          <p:cNvSpPr/>
          <p:nvPr/>
        </p:nvSpPr>
        <p:spPr>
          <a:xfrm>
            <a:off x="750885" y="5703382"/>
            <a:ext cx="76327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latin typeface="Twinkl" pitchFamily="2" charset="0"/>
              </a:rPr>
              <a:t>Now, it’s your turn to decide on the correct definition.</a:t>
            </a:r>
            <a:endParaRPr lang="en-GB" b="1" dirty="0"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2964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600" dirty="0"/>
              <a:t>Selecting Definitions</a:t>
            </a:r>
          </a:p>
        </p:txBody>
      </p:sp>
      <p:sp>
        <p:nvSpPr>
          <p:cNvPr id="5" name="Rectangle 4"/>
          <p:cNvSpPr/>
          <p:nvPr/>
        </p:nvSpPr>
        <p:spPr>
          <a:xfrm>
            <a:off x="750885" y="1415624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dirty="0">
                <a:latin typeface="Twinkl" pitchFamily="2" charset="0"/>
              </a:rPr>
              <a:t>Which of these definitions is correct in the context of this sentence?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495A9C6-BB4C-410E-ABBB-18BF4715A8A3}"/>
              </a:ext>
            </a:extLst>
          </p:cNvPr>
          <p:cNvSpPr/>
          <p:nvPr/>
        </p:nvSpPr>
        <p:spPr>
          <a:xfrm>
            <a:off x="750886" y="1922075"/>
            <a:ext cx="7632699" cy="495108"/>
          </a:xfrm>
          <a:prstGeom prst="rect">
            <a:avLst/>
          </a:prstGeom>
          <a:solidFill>
            <a:srgbClr val="EC6D76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 anchorCtr="0">
            <a:spAutoFit/>
          </a:bodyPr>
          <a:lstStyle/>
          <a:p>
            <a:pPr algn="ctr"/>
            <a:r>
              <a:rPr lang="en-US" dirty="0">
                <a:latin typeface="Twinkl" pitchFamily="2" charset="0"/>
              </a:rPr>
              <a:t>With a flurry of signatures, the </a:t>
            </a:r>
            <a:r>
              <a:rPr lang="en-US" b="1" dirty="0">
                <a:latin typeface="Twinkl" pitchFamily="2" charset="0"/>
              </a:rPr>
              <a:t>contract</a:t>
            </a:r>
            <a:r>
              <a:rPr lang="en-US" dirty="0">
                <a:latin typeface="Twinkl" pitchFamily="2" charset="0"/>
              </a:rPr>
              <a:t> was finally signed.</a:t>
            </a:r>
            <a:endParaRPr lang="en-GB" dirty="0">
              <a:latin typeface="Twinkl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535196D-1DD4-429D-A241-DD70AAE3FE98}"/>
              </a:ext>
            </a:extLst>
          </p:cNvPr>
          <p:cNvSpPr/>
          <p:nvPr/>
        </p:nvSpPr>
        <p:spPr>
          <a:xfrm>
            <a:off x="965978" y="2820523"/>
            <a:ext cx="3512482" cy="1326105"/>
          </a:xfrm>
          <a:prstGeom prst="rect">
            <a:avLst/>
          </a:prstGeom>
          <a:solidFill>
            <a:srgbClr val="00A7E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winkl" pitchFamily="2" charset="0"/>
              </a:rPr>
              <a:t>contract</a:t>
            </a:r>
          </a:p>
          <a:p>
            <a:pPr algn="ctr"/>
            <a:endParaRPr lang="en-US" b="1" dirty="0">
              <a:solidFill>
                <a:schemeClr val="bg1"/>
              </a:solidFill>
              <a:latin typeface="Twinkl" pitchFamily="2" charset="0"/>
            </a:endParaRPr>
          </a:p>
          <a:p>
            <a:r>
              <a:rPr lang="en-US" b="1" dirty="0">
                <a:solidFill>
                  <a:schemeClr val="bg1"/>
                </a:solidFill>
                <a:latin typeface="Twinkl" pitchFamily="2" charset="0"/>
              </a:rPr>
              <a:t>verb 	</a:t>
            </a:r>
            <a:r>
              <a:rPr lang="en-US" dirty="0">
                <a:solidFill>
                  <a:schemeClr val="bg1"/>
                </a:solidFill>
                <a:latin typeface="Twinkl" pitchFamily="2" charset="0"/>
              </a:rPr>
              <a:t>To catch or develop a     	disease or infection.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D27712D-DC9F-4240-8FD4-F41588960229}"/>
              </a:ext>
            </a:extLst>
          </p:cNvPr>
          <p:cNvSpPr/>
          <p:nvPr/>
        </p:nvSpPr>
        <p:spPr>
          <a:xfrm>
            <a:off x="965978" y="4463081"/>
            <a:ext cx="3512482" cy="1049106"/>
          </a:xfrm>
          <a:prstGeom prst="rect">
            <a:avLst/>
          </a:prstGeom>
          <a:solidFill>
            <a:srgbClr val="F0821A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winkl" pitchFamily="2" charset="0"/>
              </a:rPr>
              <a:t>contract</a:t>
            </a:r>
          </a:p>
          <a:p>
            <a:pPr algn="ctr"/>
            <a:endParaRPr lang="en-US" b="1" dirty="0">
              <a:solidFill>
                <a:schemeClr val="bg1"/>
              </a:solidFill>
              <a:latin typeface="Twinkl" pitchFamily="2" charset="0"/>
            </a:endParaRPr>
          </a:p>
          <a:p>
            <a:r>
              <a:rPr lang="en-US" b="1" dirty="0">
                <a:solidFill>
                  <a:schemeClr val="bg1"/>
                </a:solidFill>
                <a:latin typeface="Twinkl" pitchFamily="2" charset="0"/>
              </a:rPr>
              <a:t>noun</a:t>
            </a:r>
            <a:r>
              <a:rPr lang="en-US" dirty="0">
                <a:solidFill>
                  <a:schemeClr val="bg1"/>
                </a:solidFill>
                <a:latin typeface="Twinkl" pitchFamily="2" charset="0"/>
              </a:rPr>
              <a:t> 	A legal document.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6F8F446-A0E0-462C-AA64-11C02E6CE85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3981" y="4722393"/>
            <a:ext cx="1202236" cy="125195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A35FC1D-84A0-4E7F-B592-F3BADB3B396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3974" y="2563140"/>
            <a:ext cx="2802906" cy="3815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1238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600" dirty="0"/>
              <a:t>Selecting Definitions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495A9C6-BB4C-410E-ABBB-18BF4715A8A3}"/>
              </a:ext>
            </a:extLst>
          </p:cNvPr>
          <p:cNvSpPr/>
          <p:nvPr/>
        </p:nvSpPr>
        <p:spPr>
          <a:xfrm>
            <a:off x="750886" y="1922075"/>
            <a:ext cx="7632699" cy="495108"/>
          </a:xfrm>
          <a:prstGeom prst="rect">
            <a:avLst/>
          </a:prstGeom>
          <a:solidFill>
            <a:srgbClr val="EC6D76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 anchorCtr="0">
            <a:spAutoFit/>
          </a:bodyPr>
          <a:lstStyle/>
          <a:p>
            <a:pPr algn="ctr"/>
            <a:r>
              <a:rPr lang="en-US" dirty="0">
                <a:latin typeface="Twinkl" pitchFamily="2" charset="0"/>
              </a:rPr>
              <a:t>I watched </a:t>
            </a:r>
            <a:r>
              <a:rPr lang="en-US" dirty="0" err="1">
                <a:latin typeface="Twinkl" pitchFamily="2" charset="0"/>
              </a:rPr>
              <a:t>Ms</a:t>
            </a:r>
            <a:r>
              <a:rPr lang="en-US" dirty="0">
                <a:latin typeface="Twinkl" pitchFamily="2" charset="0"/>
              </a:rPr>
              <a:t> Kelly </a:t>
            </a:r>
            <a:r>
              <a:rPr lang="en-US" b="1" dirty="0">
                <a:latin typeface="Twinkl" pitchFamily="2" charset="0"/>
              </a:rPr>
              <a:t>wind</a:t>
            </a:r>
            <a:r>
              <a:rPr lang="en-US" dirty="0">
                <a:latin typeface="Twinkl" pitchFamily="2" charset="0"/>
              </a:rPr>
              <a:t> the wire around the reel. </a:t>
            </a:r>
            <a:endParaRPr lang="en-GB" dirty="0">
              <a:latin typeface="Twinkl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535196D-1DD4-429D-A241-DD70AAE3FE98}"/>
              </a:ext>
            </a:extLst>
          </p:cNvPr>
          <p:cNvSpPr/>
          <p:nvPr/>
        </p:nvSpPr>
        <p:spPr>
          <a:xfrm>
            <a:off x="965978" y="2820523"/>
            <a:ext cx="3512482" cy="1326105"/>
          </a:xfrm>
          <a:prstGeom prst="rect">
            <a:avLst/>
          </a:prstGeom>
          <a:solidFill>
            <a:srgbClr val="F0821A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winkl" pitchFamily="2" charset="0"/>
              </a:rPr>
              <a:t>wind</a:t>
            </a:r>
          </a:p>
          <a:p>
            <a:pPr algn="ctr"/>
            <a:endParaRPr lang="en-US" b="1" dirty="0">
              <a:solidFill>
                <a:schemeClr val="bg1"/>
              </a:solidFill>
              <a:latin typeface="Twinkl" pitchFamily="2" charset="0"/>
            </a:endParaRPr>
          </a:p>
          <a:p>
            <a:r>
              <a:rPr lang="en-US" b="1" dirty="0">
                <a:solidFill>
                  <a:schemeClr val="bg1"/>
                </a:solidFill>
                <a:latin typeface="Twinkl" pitchFamily="2" charset="0"/>
              </a:rPr>
              <a:t>verb 	</a:t>
            </a:r>
            <a:r>
              <a:rPr lang="en-US" dirty="0">
                <a:solidFill>
                  <a:schemeClr val="bg1"/>
                </a:solidFill>
                <a:latin typeface="Twinkl" pitchFamily="2" charset="0"/>
              </a:rPr>
              <a:t>To pass something 	around a thing.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D27712D-DC9F-4240-8FD4-F41588960229}"/>
              </a:ext>
            </a:extLst>
          </p:cNvPr>
          <p:cNvSpPr/>
          <p:nvPr/>
        </p:nvSpPr>
        <p:spPr>
          <a:xfrm>
            <a:off x="965978" y="4340795"/>
            <a:ext cx="3512482" cy="1603104"/>
          </a:xfrm>
          <a:prstGeom prst="rect">
            <a:avLst/>
          </a:prstGeom>
          <a:solidFill>
            <a:srgbClr val="00A7E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winkl" pitchFamily="2" charset="0"/>
              </a:rPr>
              <a:t>wind</a:t>
            </a:r>
          </a:p>
          <a:p>
            <a:pPr algn="ctr"/>
            <a:endParaRPr lang="en-US" b="1" dirty="0">
              <a:solidFill>
                <a:schemeClr val="bg1"/>
              </a:solidFill>
              <a:latin typeface="Twinkl" pitchFamily="2" charset="0"/>
            </a:endParaRPr>
          </a:p>
          <a:p>
            <a:r>
              <a:rPr lang="en-US" b="1" dirty="0">
                <a:solidFill>
                  <a:schemeClr val="bg1"/>
                </a:solidFill>
                <a:latin typeface="Twinkl" pitchFamily="2" charset="0"/>
              </a:rPr>
              <a:t>noun</a:t>
            </a:r>
            <a:r>
              <a:rPr lang="en-US" dirty="0">
                <a:solidFill>
                  <a:schemeClr val="bg1"/>
                </a:solidFill>
                <a:latin typeface="Twinkl" pitchFamily="2" charset="0"/>
              </a:rPr>
              <a:t> 	The natural movement 	of air, especially from 	a particular direction.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6F8F446-A0E0-462C-AA64-11C02E6CE85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6979" y="3298010"/>
            <a:ext cx="1202236" cy="1251958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B7D9459E-AE58-4387-B267-BB55A095A3CC}"/>
              </a:ext>
            </a:extLst>
          </p:cNvPr>
          <p:cNvSpPr/>
          <p:nvPr/>
        </p:nvSpPr>
        <p:spPr>
          <a:xfrm>
            <a:off x="750885" y="1415624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dirty="0">
                <a:latin typeface="Twinkl" pitchFamily="2" charset="0"/>
              </a:rPr>
              <a:t>Which of these definitions is correct in the context of this sentence?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CB0D7CF7-8BCB-441A-8BEA-38DD553D40B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9215" y="2626115"/>
            <a:ext cx="3623030" cy="3752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8113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600" dirty="0"/>
              <a:t>Selecting Definitions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495A9C6-BB4C-410E-ABBB-18BF4715A8A3}"/>
              </a:ext>
            </a:extLst>
          </p:cNvPr>
          <p:cNvSpPr/>
          <p:nvPr/>
        </p:nvSpPr>
        <p:spPr>
          <a:xfrm>
            <a:off x="750886" y="1801456"/>
            <a:ext cx="7632699" cy="495108"/>
          </a:xfrm>
          <a:prstGeom prst="rect">
            <a:avLst/>
          </a:prstGeom>
          <a:solidFill>
            <a:srgbClr val="EC6D76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 anchorCtr="0">
            <a:spAutoFit/>
          </a:bodyPr>
          <a:lstStyle/>
          <a:p>
            <a:pPr algn="ctr"/>
            <a:r>
              <a:rPr lang="en-US" dirty="0">
                <a:latin typeface="Twinkl" pitchFamily="2" charset="0"/>
              </a:rPr>
              <a:t>The seeds were planted in one long </a:t>
            </a:r>
            <a:r>
              <a:rPr lang="en-US" b="1" dirty="0">
                <a:latin typeface="Twinkl" pitchFamily="2" charset="0"/>
              </a:rPr>
              <a:t>row</a:t>
            </a:r>
            <a:r>
              <a:rPr lang="en-US" dirty="0">
                <a:latin typeface="Twinkl" pitchFamily="2" charset="0"/>
              </a:rPr>
              <a:t>.</a:t>
            </a:r>
            <a:endParaRPr lang="en-GB" dirty="0">
              <a:latin typeface="Twinkl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535196D-1DD4-429D-A241-DD70AAE3FE98}"/>
              </a:ext>
            </a:extLst>
          </p:cNvPr>
          <p:cNvSpPr/>
          <p:nvPr/>
        </p:nvSpPr>
        <p:spPr>
          <a:xfrm>
            <a:off x="965978" y="2411334"/>
            <a:ext cx="3512482" cy="1326105"/>
          </a:xfrm>
          <a:prstGeom prst="rect">
            <a:avLst/>
          </a:prstGeom>
          <a:solidFill>
            <a:srgbClr val="F0821A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winkl" pitchFamily="2" charset="0"/>
              </a:rPr>
              <a:t>row</a:t>
            </a:r>
          </a:p>
          <a:p>
            <a:pPr algn="ctr"/>
            <a:endParaRPr lang="en-US" b="1" dirty="0">
              <a:solidFill>
                <a:schemeClr val="bg1"/>
              </a:solidFill>
              <a:latin typeface="Twinkl" pitchFamily="2" charset="0"/>
            </a:endParaRPr>
          </a:p>
          <a:p>
            <a:r>
              <a:rPr lang="en-US" b="1" dirty="0">
                <a:solidFill>
                  <a:schemeClr val="bg1"/>
                </a:solidFill>
                <a:latin typeface="Twinkl" pitchFamily="2" charset="0"/>
              </a:rPr>
              <a:t>verb 	</a:t>
            </a:r>
            <a:r>
              <a:rPr lang="en-US" dirty="0">
                <a:solidFill>
                  <a:schemeClr val="bg1"/>
                </a:solidFill>
                <a:latin typeface="Twinkl" pitchFamily="2" charset="0"/>
              </a:rPr>
              <a:t>To move a boat 		using oars.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D27712D-DC9F-4240-8FD4-F41588960229}"/>
              </a:ext>
            </a:extLst>
          </p:cNvPr>
          <p:cNvSpPr/>
          <p:nvPr/>
        </p:nvSpPr>
        <p:spPr>
          <a:xfrm>
            <a:off x="965978" y="3852209"/>
            <a:ext cx="3512482" cy="1049106"/>
          </a:xfrm>
          <a:prstGeom prst="rect">
            <a:avLst/>
          </a:prstGeom>
          <a:solidFill>
            <a:srgbClr val="00A7E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winkl" pitchFamily="2" charset="0"/>
              </a:rPr>
              <a:t>row</a:t>
            </a:r>
          </a:p>
          <a:p>
            <a:pPr algn="ctr"/>
            <a:endParaRPr lang="en-US" b="1" dirty="0">
              <a:solidFill>
                <a:schemeClr val="bg1"/>
              </a:solidFill>
              <a:latin typeface="Twinkl" pitchFamily="2" charset="0"/>
            </a:endParaRPr>
          </a:p>
          <a:p>
            <a:r>
              <a:rPr lang="en-US" b="1" dirty="0">
                <a:solidFill>
                  <a:schemeClr val="bg1"/>
                </a:solidFill>
                <a:latin typeface="Twinkl" pitchFamily="2" charset="0"/>
              </a:rPr>
              <a:t>noun</a:t>
            </a:r>
            <a:r>
              <a:rPr lang="en-US" dirty="0">
                <a:solidFill>
                  <a:schemeClr val="bg1"/>
                </a:solidFill>
                <a:latin typeface="Twinkl" pitchFamily="2" charset="0"/>
              </a:rPr>
              <a:t> 	A straight line.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6F8F446-A0E0-462C-AA64-11C02E6CE85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6979" y="3814839"/>
            <a:ext cx="1202236" cy="1251958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B7D9459E-AE58-4387-B267-BB55A095A3CC}"/>
              </a:ext>
            </a:extLst>
          </p:cNvPr>
          <p:cNvSpPr/>
          <p:nvPr/>
        </p:nvSpPr>
        <p:spPr>
          <a:xfrm>
            <a:off x="750885" y="1415624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dirty="0">
                <a:latin typeface="Twinkl" pitchFamily="2" charset="0"/>
              </a:rPr>
              <a:t>Which of these definitions is correct in the context of this sentence?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934F958-5E2D-41C0-B569-D487A2AE2256}"/>
              </a:ext>
            </a:extLst>
          </p:cNvPr>
          <p:cNvSpPr/>
          <p:nvPr/>
        </p:nvSpPr>
        <p:spPr>
          <a:xfrm>
            <a:off x="965978" y="5082804"/>
            <a:ext cx="3512482" cy="1049106"/>
          </a:xfrm>
          <a:prstGeom prst="rect">
            <a:avLst/>
          </a:prstGeom>
          <a:solidFill>
            <a:srgbClr val="86BD34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winkl" pitchFamily="2" charset="0"/>
              </a:rPr>
              <a:t>row</a:t>
            </a:r>
          </a:p>
          <a:p>
            <a:pPr algn="ctr"/>
            <a:endParaRPr lang="en-US" b="1" dirty="0">
              <a:solidFill>
                <a:schemeClr val="bg1"/>
              </a:solidFill>
              <a:latin typeface="Twinkl" pitchFamily="2" charset="0"/>
            </a:endParaRPr>
          </a:p>
          <a:p>
            <a:r>
              <a:rPr lang="en-US" b="1" dirty="0">
                <a:solidFill>
                  <a:schemeClr val="bg1"/>
                </a:solidFill>
                <a:latin typeface="Twinkl" pitchFamily="2" charset="0"/>
              </a:rPr>
              <a:t>noun</a:t>
            </a:r>
            <a:r>
              <a:rPr lang="en-US" dirty="0">
                <a:solidFill>
                  <a:schemeClr val="bg1"/>
                </a:solidFill>
                <a:latin typeface="Twinkl" pitchFamily="2" charset="0"/>
              </a:rPr>
              <a:t> 	An argument.</a:t>
            </a:r>
            <a:endParaRPr lang="en-GB" dirty="0">
              <a:solidFill>
                <a:schemeClr val="bg1"/>
              </a:solidFill>
              <a:latin typeface="Twinkl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53FB4F-3D1D-4751-9511-33BF8D0E4F2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546"/>
          <a:stretch/>
        </p:blipFill>
        <p:spPr>
          <a:xfrm>
            <a:off x="5074419" y="2465622"/>
            <a:ext cx="3222226" cy="3913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4399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4" grpId="0" animBg="1"/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It’s Your Turn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23314"/>
            <a:ext cx="7632700" cy="193899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US" dirty="0">
                <a:latin typeface="Twinkl" pitchFamily="2" charset="0"/>
              </a:rPr>
              <a:t>On each of the following slides, a sentence will be given with one word in </a:t>
            </a:r>
            <a:r>
              <a:rPr lang="en-US" b="1" dirty="0">
                <a:latin typeface="Twinkl" pitchFamily="2" charset="0"/>
              </a:rPr>
              <a:t>bold</a:t>
            </a:r>
            <a:r>
              <a:rPr lang="en-US" dirty="0">
                <a:latin typeface="Twinkl" pitchFamily="2" charset="0"/>
              </a:rPr>
              <a:t>.</a:t>
            </a:r>
          </a:p>
          <a:p>
            <a:endParaRPr lang="en-US" b="1" dirty="0">
              <a:latin typeface="Twinkl" pitchFamily="2" charset="0"/>
            </a:endParaRPr>
          </a:p>
          <a:p>
            <a:r>
              <a:rPr lang="en-US" dirty="0">
                <a:latin typeface="Twinkl" pitchFamily="2" charset="0"/>
              </a:rPr>
              <a:t>Use your dictionary to find the correct definition.</a:t>
            </a:r>
          </a:p>
          <a:p>
            <a:r>
              <a:rPr lang="en-US" dirty="0">
                <a:latin typeface="Twinkl" pitchFamily="2" charset="0"/>
              </a:rPr>
              <a:t> </a:t>
            </a:r>
          </a:p>
          <a:p>
            <a:r>
              <a:rPr lang="en-US" dirty="0">
                <a:latin typeface="Twinkl" pitchFamily="2" charset="0"/>
              </a:rPr>
              <a:t>If there are multiple definitions, remember to look at the word class and check that the definition works within the sentence.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1799E72-12AB-48D9-A759-E8121DACBFC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6777" y="4140909"/>
            <a:ext cx="2880916" cy="201364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0DD0D59B-BCA8-40DF-9E7C-EB31E82BD42E}"/>
              </a:ext>
            </a:extLst>
          </p:cNvPr>
          <p:cNvSpPr/>
          <p:nvPr/>
        </p:nvSpPr>
        <p:spPr>
          <a:xfrm>
            <a:off x="755651" y="3454053"/>
            <a:ext cx="7632699" cy="495108"/>
          </a:xfrm>
          <a:prstGeom prst="rect">
            <a:avLst/>
          </a:prstGeom>
          <a:solidFill>
            <a:srgbClr val="EC6D76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t" anchorCtr="0">
            <a:spAutoFit/>
          </a:bodyPr>
          <a:lstStyle/>
          <a:p>
            <a:pPr algn="ctr"/>
            <a:r>
              <a:rPr lang="en-US" dirty="0">
                <a:solidFill>
                  <a:schemeClr val="tx1"/>
                </a:solidFill>
                <a:latin typeface="Twinkl" pitchFamily="2" charset="0"/>
              </a:rPr>
              <a:t>How quickly will you be able to find the word in your dictionary?</a:t>
            </a: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4456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Use Your Dictionary</a:t>
            </a:r>
            <a:endParaRPr lang="en-GB" sz="3600" dirty="0"/>
          </a:p>
        </p:txBody>
      </p:sp>
      <p:sp>
        <p:nvSpPr>
          <p:cNvPr id="5" name="Rectangle 4"/>
          <p:cNvSpPr/>
          <p:nvPr/>
        </p:nvSpPr>
        <p:spPr>
          <a:xfrm>
            <a:off x="755650" y="1476098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dirty="0">
                <a:latin typeface="Twinkl" pitchFamily="2" charset="0"/>
              </a:rPr>
              <a:t>Find the correct definition in your dictionary.</a:t>
            </a:r>
            <a:endParaRPr lang="en-GB" dirty="0">
              <a:latin typeface="Twinkl" pitchFamily="2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DD0D59B-BCA8-40DF-9E7C-EB31E82BD42E}"/>
              </a:ext>
            </a:extLst>
          </p:cNvPr>
          <p:cNvSpPr/>
          <p:nvPr/>
        </p:nvSpPr>
        <p:spPr>
          <a:xfrm>
            <a:off x="755651" y="1976178"/>
            <a:ext cx="7632699" cy="772107"/>
          </a:xfrm>
          <a:prstGeom prst="rect">
            <a:avLst/>
          </a:prstGeom>
          <a:solidFill>
            <a:srgbClr val="EC6D76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t" anchorCtr="0">
            <a:spAutoFit/>
          </a:bodyPr>
          <a:lstStyle/>
          <a:p>
            <a:pPr algn="ctr"/>
            <a:r>
              <a:rPr lang="en-US" dirty="0">
                <a:solidFill>
                  <a:schemeClr val="tx1"/>
                </a:solidFill>
                <a:latin typeface="Twinkl" pitchFamily="2" charset="0"/>
              </a:rPr>
              <a:t>We spent the weekend having a peaceful </a:t>
            </a:r>
            <a:r>
              <a:rPr lang="en-US" b="1" dirty="0">
                <a:solidFill>
                  <a:schemeClr val="tx1"/>
                </a:solidFill>
                <a:latin typeface="Twinkl" pitchFamily="2" charset="0"/>
              </a:rPr>
              <a:t>amble</a:t>
            </a:r>
            <a:r>
              <a:rPr lang="en-US" dirty="0">
                <a:solidFill>
                  <a:schemeClr val="tx1"/>
                </a:solidFill>
                <a:latin typeface="Twinkl" pitchFamily="2" charset="0"/>
              </a:rPr>
              <a:t> around the local botanical gardens.</a:t>
            </a: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814010D-E105-4A37-967B-A45D3F7D17A2}"/>
              </a:ext>
            </a:extLst>
          </p:cNvPr>
          <p:cNvSpPr/>
          <p:nvPr/>
        </p:nvSpPr>
        <p:spPr>
          <a:xfrm>
            <a:off x="755650" y="5827947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dirty="0">
                <a:latin typeface="Twinkl" pitchFamily="2" charset="0"/>
              </a:rPr>
              <a:t>Did you find the correct definition?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6B4A9A-71CD-4E02-AEA8-BDD9C9E4EB7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7204" y="3061414"/>
            <a:ext cx="3469592" cy="2453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551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Use Your Dictionary</a:t>
            </a:r>
            <a:endParaRPr lang="en-GB" sz="3600" dirty="0"/>
          </a:p>
        </p:txBody>
      </p:sp>
      <p:sp>
        <p:nvSpPr>
          <p:cNvPr id="5" name="Rectangle 4"/>
          <p:cNvSpPr/>
          <p:nvPr/>
        </p:nvSpPr>
        <p:spPr>
          <a:xfrm>
            <a:off x="755650" y="1476098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dirty="0">
                <a:latin typeface="Twinkl" pitchFamily="2" charset="0"/>
              </a:rPr>
              <a:t>Find the correct definition in your dictionary.</a:t>
            </a:r>
            <a:endParaRPr lang="en-GB" dirty="0">
              <a:latin typeface="Twinkl" pitchFamily="2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DD0D59B-BCA8-40DF-9E7C-EB31E82BD42E}"/>
              </a:ext>
            </a:extLst>
          </p:cNvPr>
          <p:cNvSpPr/>
          <p:nvPr/>
        </p:nvSpPr>
        <p:spPr>
          <a:xfrm>
            <a:off x="755651" y="1976178"/>
            <a:ext cx="7632699" cy="495108"/>
          </a:xfrm>
          <a:prstGeom prst="rect">
            <a:avLst/>
          </a:prstGeom>
          <a:solidFill>
            <a:srgbClr val="EC6D76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t" anchorCtr="0">
            <a:spAutoFit/>
          </a:bodyPr>
          <a:lstStyle/>
          <a:p>
            <a:pPr algn="ctr"/>
            <a:r>
              <a:rPr lang="en-US" dirty="0">
                <a:solidFill>
                  <a:schemeClr val="tx1"/>
                </a:solidFill>
                <a:latin typeface="Twinkl" pitchFamily="2" charset="0"/>
              </a:rPr>
              <a:t>The large, green sign warned us not to </a:t>
            </a:r>
            <a:r>
              <a:rPr lang="en-US" b="1" dirty="0">
                <a:solidFill>
                  <a:schemeClr val="tx1"/>
                </a:solidFill>
                <a:latin typeface="Twinkl" pitchFamily="2" charset="0"/>
              </a:rPr>
              <a:t>deviate</a:t>
            </a:r>
            <a:r>
              <a:rPr lang="en-US" dirty="0">
                <a:solidFill>
                  <a:schemeClr val="tx1"/>
                </a:solidFill>
                <a:latin typeface="Twinkl" pitchFamily="2" charset="0"/>
              </a:rPr>
              <a:t> from the set route.</a:t>
            </a: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9FAD1839-5ABB-4DF8-810F-A4296D284A4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5835" y="2694367"/>
            <a:ext cx="3512330" cy="2930082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ACB465ED-C53C-4D77-8E02-4E20B1298232}"/>
              </a:ext>
            </a:extLst>
          </p:cNvPr>
          <p:cNvSpPr/>
          <p:nvPr/>
        </p:nvSpPr>
        <p:spPr>
          <a:xfrm>
            <a:off x="755650" y="5624449"/>
            <a:ext cx="7632700" cy="495108"/>
          </a:xfrm>
          <a:prstGeom prst="rect">
            <a:avLst/>
          </a:prstGeom>
          <a:solidFill>
            <a:srgbClr val="EC6D76"/>
          </a:solidFill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US" dirty="0">
                <a:latin typeface="Twinkl" pitchFamily="2" charset="0"/>
              </a:rPr>
              <a:t>Did you find the correct definition?</a:t>
            </a:r>
            <a:endParaRPr lang="en-GB" dirty="0"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4040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1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Use Your Dictionary</a:t>
            </a:r>
            <a:endParaRPr lang="en-GB" sz="3600" dirty="0"/>
          </a:p>
        </p:txBody>
      </p:sp>
      <p:sp>
        <p:nvSpPr>
          <p:cNvPr id="5" name="Rectangle 4"/>
          <p:cNvSpPr/>
          <p:nvPr/>
        </p:nvSpPr>
        <p:spPr>
          <a:xfrm>
            <a:off x="755650" y="1476098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dirty="0">
                <a:latin typeface="Twinkl" pitchFamily="2" charset="0"/>
              </a:rPr>
              <a:t>Find the correct definition in your dictionary.</a:t>
            </a:r>
            <a:endParaRPr lang="en-GB" dirty="0">
              <a:latin typeface="Twinkl" pitchFamily="2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DD0D59B-BCA8-40DF-9E7C-EB31E82BD42E}"/>
              </a:ext>
            </a:extLst>
          </p:cNvPr>
          <p:cNvSpPr/>
          <p:nvPr/>
        </p:nvSpPr>
        <p:spPr>
          <a:xfrm>
            <a:off x="755651" y="1976178"/>
            <a:ext cx="7632699" cy="772107"/>
          </a:xfrm>
          <a:prstGeom prst="rect">
            <a:avLst/>
          </a:prstGeom>
          <a:solidFill>
            <a:srgbClr val="EC6D76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t" anchorCtr="0">
            <a:spAutoFit/>
          </a:bodyPr>
          <a:lstStyle/>
          <a:p>
            <a:pPr algn="ctr"/>
            <a:r>
              <a:rPr lang="en-US" dirty="0">
                <a:solidFill>
                  <a:schemeClr val="tx1"/>
                </a:solidFill>
                <a:latin typeface="Twinkl" pitchFamily="2" charset="0"/>
              </a:rPr>
              <a:t>“This class has produced some </a:t>
            </a:r>
            <a:r>
              <a:rPr lang="en-US" b="1" dirty="0">
                <a:solidFill>
                  <a:schemeClr val="tx1"/>
                </a:solidFill>
                <a:latin typeface="Twinkl" pitchFamily="2" charset="0"/>
              </a:rPr>
              <a:t>stupendous</a:t>
            </a:r>
            <a:r>
              <a:rPr lang="en-US" dirty="0">
                <a:solidFill>
                  <a:schemeClr val="tx1"/>
                </a:solidFill>
                <a:latin typeface="Twinkl" pitchFamily="2" charset="0"/>
              </a:rPr>
              <a:t> work this week,” announced the headteacher during assembly.</a:t>
            </a: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CB465ED-C53C-4D77-8E02-4E20B1298232}"/>
              </a:ext>
            </a:extLst>
          </p:cNvPr>
          <p:cNvSpPr/>
          <p:nvPr/>
        </p:nvSpPr>
        <p:spPr>
          <a:xfrm>
            <a:off x="755650" y="5624449"/>
            <a:ext cx="7632700" cy="495108"/>
          </a:xfrm>
          <a:prstGeom prst="rect">
            <a:avLst/>
          </a:prstGeom>
          <a:solidFill>
            <a:srgbClr val="EC6D76"/>
          </a:solidFill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US" dirty="0">
                <a:latin typeface="Twinkl" pitchFamily="2" charset="0"/>
              </a:rPr>
              <a:t>Did you find the correct definition?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C0FB24-E628-409F-BDC0-9DD0397E0C0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385" y="2957040"/>
            <a:ext cx="3429230" cy="2424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331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1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 [Read-Only]" id="{B29F6C71-AAE0-4B64-A45A-1046B855C9CC}" vid="{8E495050-AD79-41D8-9298-D2CAD14368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Guidance</Template>
  <TotalTime>179</TotalTime>
  <Words>738</Words>
  <Application>Microsoft Office PowerPoint</Application>
  <PresentationFormat>On-screen Show (4:3)</PresentationFormat>
  <Paragraphs>141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Calibri</vt:lpstr>
      <vt:lpstr>Twinkl SemiBold</vt:lpstr>
      <vt:lpstr>Twinkl</vt:lpstr>
      <vt:lpstr>Arial</vt:lpstr>
      <vt:lpstr>Sassoon Infant Rg</vt:lpstr>
      <vt:lpstr>Office Theme</vt:lpstr>
      <vt:lpstr>PowerPoint Presentation</vt:lpstr>
      <vt:lpstr>Quick Comparison</vt:lpstr>
      <vt:lpstr>Quick Comparison</vt:lpstr>
      <vt:lpstr>Alphabetical Order</vt:lpstr>
      <vt:lpstr>Using a Dictionary</vt:lpstr>
      <vt:lpstr>Using a Dictionary</vt:lpstr>
      <vt:lpstr>Using a Dictionary</vt:lpstr>
      <vt:lpstr>Using a Dictionary</vt:lpstr>
      <vt:lpstr>Using a Dictionary</vt:lpstr>
      <vt:lpstr>Selecting Definitions</vt:lpstr>
      <vt:lpstr>Selecting Definitions</vt:lpstr>
      <vt:lpstr>Selecting Definitions</vt:lpstr>
      <vt:lpstr>It’s Your Turn</vt:lpstr>
      <vt:lpstr>Use Your Dictionary</vt:lpstr>
      <vt:lpstr>Use Your Dictionary</vt:lpstr>
      <vt:lpstr>Use Your Dictionary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Holly Riglar</dc:creator>
  <cp:lastModifiedBy>Dale Watson</cp:lastModifiedBy>
  <cp:revision>60</cp:revision>
  <dcterms:created xsi:type="dcterms:W3CDTF">2018-09-19T11:58:32Z</dcterms:created>
  <dcterms:modified xsi:type="dcterms:W3CDTF">2019-06-06T15:24:09Z</dcterms:modified>
</cp:coreProperties>
</file>