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95" r:id="rId6"/>
    <p:sldId id="298" r:id="rId7"/>
    <p:sldId id="302" r:id="rId8"/>
    <p:sldId id="303" r:id="rId9"/>
    <p:sldId id="301" r:id="rId10"/>
    <p:sldId id="305" r:id="rId11"/>
    <p:sldId id="304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70" d="100"/>
          <a:sy n="70" d="100"/>
        </p:scale>
        <p:origin x="-744" y="-1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A710B96-0AC8-450B-93D3-533B5682B4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3C10DA67-1107-41B5-BD58-7EBD844AA9E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3FC48A0-B347-4E4A-B92F-8E1AE71B45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32D7A-9912-451C-83B8-C97A18BAEDD2}" type="datetimeFigureOut">
              <a:rPr lang="en-GB" smtClean="0"/>
              <a:t>03/05/2021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8649F7B-29CE-4477-9E7D-59166C55BC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92021C5-93F8-43C9-BDE2-0BC91746E3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3BF81-1C92-420D-8E0A-633E8A403E3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8580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CE1D8A6-2473-4905-99C5-FB55C08518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71AF1DF-3864-449E-97F1-A93BCB4B59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C21A7BC-4006-4D37-A5AB-2C3ED2D94D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32D7A-9912-451C-83B8-C97A18BAEDD2}" type="datetimeFigureOut">
              <a:rPr lang="en-GB" smtClean="0"/>
              <a:t>03/05/2021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2394F5A-5603-4D6F-B380-AB719C32F0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F1A6937-0536-409F-9797-266A452966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3BF81-1C92-420D-8E0A-633E8A403E3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63709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16A3086-A022-48C2-B0A4-765B9ACCB2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A42783A0-B65C-462F-BDCF-C14BE1F228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8A91707-0883-489C-B4EF-EE88FE3DC2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32D7A-9912-451C-83B8-C97A18BAEDD2}" type="datetimeFigureOut">
              <a:rPr lang="en-GB" smtClean="0"/>
              <a:t>03/05/2021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E843247-4EDA-41F4-8DE2-63F8195A3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226278E-B53C-4495-A663-E56FD0B471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3BF81-1C92-420D-8E0A-633E8A403E3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633279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021A61E-F634-47C3-BA1B-F082993EB3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5FE5148-F350-409B-A1D1-E23F32C6F0D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3C0E7E33-4378-4118-A908-846DC8B3E3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5F630611-2227-45E7-9D75-9E9269664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32D7A-9912-451C-83B8-C97A18BAEDD2}" type="datetimeFigureOut">
              <a:rPr lang="en-GB" smtClean="0"/>
              <a:t>03/05/2021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13B52663-E905-475C-B7E5-D8F1ADFD8F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198BFD21-0AC8-45D3-AE9E-FE9713376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3BF81-1C92-420D-8E0A-633E8A403E3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667581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A07AFDC-DF99-43C4-B0E6-75D739C681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B783F6EF-70B5-452E-AA06-0E2E439B34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A27DBA3B-AFA6-4E06-852A-2CD945376A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4F9B9D4F-E2DB-4560-9B71-98148C582DC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C6193FA7-30C7-4FB7-BDDF-F1FFD72DA44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C508499F-41E2-4314-9FFC-81F324577A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32D7A-9912-451C-83B8-C97A18BAEDD2}" type="datetimeFigureOut">
              <a:rPr lang="en-GB" smtClean="0"/>
              <a:t>03/05/2021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18BA319B-04B2-4053-BAE1-AF6860314E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CC0C7DFC-B479-4311-B22F-FD55DABB31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3BF81-1C92-420D-8E0A-633E8A403E3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18602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3E084A3-7DE4-4211-A509-489D68A4E3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069D6A7B-B4D8-4469-AA7E-58D041062C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32D7A-9912-451C-83B8-C97A18BAEDD2}" type="datetimeFigureOut">
              <a:rPr lang="en-GB" smtClean="0"/>
              <a:t>03/05/2021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D8613B1C-B6A2-4FF8-8B73-60A94EF3AC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4BD46FB5-5890-4DE6-BBA0-D4FBCEED42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3BF81-1C92-420D-8E0A-633E8A403E3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04758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9553CE32-087B-4B7E-93BB-2A1A2D6941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32D7A-9912-451C-83B8-C97A18BAEDD2}" type="datetimeFigureOut">
              <a:rPr lang="en-GB" smtClean="0"/>
              <a:t>03/05/2021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8A5DFF04-4A85-4F62-A991-86495ADE94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94099335-92A8-4C74-8320-626A08520C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3BF81-1C92-420D-8E0A-633E8A403E3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12405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8FDD70E-C552-482C-B8FE-CF350D869D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36D3566-9FDF-4219-9834-805563FABD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D8E5CCF-93D8-4DC0-9D76-CBAA67404E9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0693BA74-541E-4B64-B5AF-876E9C86F7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32D7A-9912-451C-83B8-C97A18BAEDD2}" type="datetimeFigureOut">
              <a:rPr lang="en-GB" smtClean="0"/>
              <a:t>03/05/2021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04DEB71A-E9D3-4D56-9522-484EE4BD0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18F848B2-4A16-4ECB-941C-432B44757B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3BF81-1C92-420D-8E0A-633E8A403E3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08822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0BED8DF-473C-4E63-B689-166D640686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1707A30B-9CD1-46FA-A90E-E087975611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2B50171-5874-4D33-B47D-F7FF642D5C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E5D7CDBF-8D6A-4D80-8980-B14C6E2FBC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32D7A-9912-451C-83B8-C97A18BAEDD2}" type="datetimeFigureOut">
              <a:rPr lang="en-GB" smtClean="0"/>
              <a:t>03/05/2021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F20D24BF-6E38-4EB5-9AB6-07E9812BA7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2287FF0-1401-46BC-A1AB-7F3B7CA01C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3BF81-1C92-420D-8E0A-633E8A403E3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87216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3C6E79F-171C-4903-B389-D7FE18B3BB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DDD9420F-92C9-42DD-BE4D-C45A8C5C83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CF1E5DB-43A5-4554-AD61-BAF7CEF937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32D7A-9912-451C-83B8-C97A18BAEDD2}" type="datetimeFigureOut">
              <a:rPr lang="en-GB" smtClean="0"/>
              <a:t>03/05/2021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F440B45-C250-4C60-8170-2086439D2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8A1ADFA-28E3-4706-B9F8-888A93F66D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3BF81-1C92-420D-8E0A-633E8A403E3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76326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D0F3AE14-7335-4CF2-AC6D-7A8DAB5255C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80A7D133-CAE0-4002-9D49-8F9316FE7C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B326BEC-8847-45B1-80EF-1C6C7ADD24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32D7A-9912-451C-83B8-C97A18BAEDD2}" type="datetimeFigureOut">
              <a:rPr lang="en-GB" smtClean="0"/>
              <a:t>03/05/2021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240DB03-545E-467B-9933-319D70D6B3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21EEC47-4F41-4FF1-935F-1D42F006D4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3BF81-1C92-420D-8E0A-633E8A403E3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90633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2872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A0DD57EB-1A70-462E-8C92-F52B808F60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934FA8F0-F844-4B53-A9ED-4515AA242B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647AFE7-A5BD-415C-ABF2-BDF4BFAA50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032D7A-9912-451C-83B8-C97A18BAEDD2}" type="datetimeFigureOut">
              <a:rPr lang="en-GB" smtClean="0"/>
              <a:t>03/05/2021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AE9A8A6-8638-4D9C-8F18-D103B42FBE0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83C541E-D7FA-4BF7-B988-2330DDFCF7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A3BF81-1C92-420D-8E0A-633E8A403E3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37109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LDMWJCrDVMI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72D1E06-A36D-4D58-9931-3120A24C98C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2F7C6F36-BAA3-49EF-872A-0B7A1F47D73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 descr="Little Red Riding Hood by OSW on DeviantArt">
            <a:extLst>
              <a:ext uri="{FF2B5EF4-FFF2-40B4-BE49-F238E27FC236}">
                <a16:creationId xmlns:a16="http://schemas.microsoft.com/office/drawing/2014/main" xmlns="" id="{C4820C05-13A3-4971-A3A7-B11DAF28B2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4"/>
            <a:ext cx="12192000" cy="6894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1AA03AFA-2C8F-4577-897E-C310BCF12288}"/>
              </a:ext>
            </a:extLst>
          </p:cNvPr>
          <p:cNvSpPr/>
          <p:nvPr/>
        </p:nvSpPr>
        <p:spPr>
          <a:xfrm>
            <a:off x="2267067" y="106700"/>
            <a:ext cx="7657866" cy="1015663"/>
          </a:xfrm>
          <a:prstGeom prst="rect">
            <a:avLst/>
          </a:prstGeom>
          <a:solidFill>
            <a:schemeClr val="bg1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Cursive Looped" panose="02000000000000000000" pitchFamily="2" charset="0"/>
              </a:rPr>
              <a:t>Tuesday 4</a:t>
            </a:r>
            <a:r>
              <a:rPr lang="en-US" sz="6000" b="0" cap="none" spc="0" baseline="30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Cursive Looped" panose="02000000000000000000" pitchFamily="2" charset="0"/>
              </a:rPr>
              <a:t>th</a:t>
            </a:r>
            <a:r>
              <a:rPr lang="en-US" sz="6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Cursive Looped" panose="02000000000000000000" pitchFamily="2" charset="0"/>
              </a:rPr>
              <a:t> May 2021</a:t>
            </a:r>
            <a:endParaRPr lang="en-GB" sz="6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DE312D19-3026-4492-BEFF-FF3BCC36718F}"/>
              </a:ext>
            </a:extLst>
          </p:cNvPr>
          <p:cNvSpPr/>
          <p:nvPr/>
        </p:nvSpPr>
        <p:spPr>
          <a:xfrm>
            <a:off x="641622" y="1587222"/>
            <a:ext cx="10908756" cy="669799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solidFill>
                  <a:schemeClr val="bg1"/>
                </a:solidFill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LO: To create a diary from the viewpoint of the wolf.</a:t>
            </a:r>
            <a:endParaRPr lang="en-GB" sz="4400" dirty="0">
              <a:solidFill>
                <a:schemeClr val="bg1"/>
              </a:solidFill>
              <a:effectLst/>
              <a:latin typeface="Twinkl Cursive Looped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51685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72D1E06-A36D-4D58-9931-3120A24C98C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2F7C6F36-BAA3-49EF-872A-0B7A1F47D73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 descr="Little Red Riding Hood by OSW on DeviantArt">
            <a:extLst>
              <a:ext uri="{FF2B5EF4-FFF2-40B4-BE49-F238E27FC236}">
                <a16:creationId xmlns:a16="http://schemas.microsoft.com/office/drawing/2014/main" xmlns="" id="{C4820C05-13A3-4971-A3A7-B11DAF28B2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4"/>
            <a:ext cx="12192000" cy="6894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207699EC-A48C-40CA-8833-C70568FC1593}"/>
              </a:ext>
            </a:extLst>
          </p:cNvPr>
          <p:cNvSpPr/>
          <p:nvPr/>
        </p:nvSpPr>
        <p:spPr>
          <a:xfrm>
            <a:off x="2463452" y="106700"/>
            <a:ext cx="7265130" cy="1200329"/>
          </a:xfrm>
          <a:prstGeom prst="rect">
            <a:avLst/>
          </a:prstGeom>
          <a:solidFill>
            <a:schemeClr val="bg1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b="0" cap="none" spc="0" dirty="0">
                <a:ln w="0"/>
                <a:solidFill>
                  <a:schemeClr val="tx1"/>
                </a:solidFill>
                <a:latin typeface="Twinkl Cursive Looped" panose="02000000000000000000" pitchFamily="2" charset="0"/>
              </a:rPr>
              <a:t>What do you know about the story</a:t>
            </a:r>
          </a:p>
          <a:p>
            <a:pPr algn="ctr"/>
            <a:r>
              <a:rPr lang="en-GB" sz="3600" b="0" cap="none" spc="0" dirty="0">
                <a:ln w="0"/>
                <a:solidFill>
                  <a:schemeClr val="tx1"/>
                </a:solidFill>
                <a:latin typeface="Twinkl Cursive Looped" panose="02000000000000000000" pitchFamily="2" charset="0"/>
              </a:rPr>
              <a:t> ‘Little Red Riding Hood’?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FA1B9B8B-8FD4-4FC6-B65C-986ACE5AB480}"/>
              </a:ext>
            </a:extLst>
          </p:cNvPr>
          <p:cNvSpPr/>
          <p:nvPr/>
        </p:nvSpPr>
        <p:spPr>
          <a:xfrm>
            <a:off x="1875935" y="1817073"/>
            <a:ext cx="8440131" cy="1661993"/>
          </a:xfrm>
          <a:prstGeom prst="rect">
            <a:avLst/>
          </a:prstGeom>
          <a:solidFill>
            <a:schemeClr val="bg1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Cursive Looped" panose="02000000000000000000" pitchFamily="2" charset="0"/>
              </a:rPr>
              <a:t>Watch a video of the story:</a:t>
            </a:r>
          </a:p>
          <a:p>
            <a:pPr algn="ctr"/>
            <a:r>
              <a:rPr lang="en-US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Cursive Looped" panose="02000000000000000000" pitchFamily="2" charset="0"/>
                <a:hlinkClick r:id="rId3"/>
              </a:rPr>
              <a:t>https://www.youtube.com/watch?v=LDMWJCrDVMI</a:t>
            </a:r>
            <a:endParaRPr lang="en-US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Cursive Looped" panose="02000000000000000000" pitchFamily="2" charset="0"/>
            </a:endParaRPr>
          </a:p>
          <a:p>
            <a:pPr algn="ctr"/>
            <a:endParaRPr lang="en-GB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322567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72D1E06-A36D-4D58-9931-3120A24C98C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2F7C6F36-BAA3-49EF-872A-0B7A1F47D73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 descr="Little Red Riding Hood by OSW on DeviantArt">
            <a:extLst>
              <a:ext uri="{FF2B5EF4-FFF2-40B4-BE49-F238E27FC236}">
                <a16:creationId xmlns:a16="http://schemas.microsoft.com/office/drawing/2014/main" xmlns="" id="{C4820C05-13A3-4971-A3A7-B11DAF28B2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4"/>
            <a:ext cx="12192000" cy="6894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76BB85D4-AC5E-4F45-BE6E-8B4FD4F3C304}"/>
              </a:ext>
            </a:extLst>
          </p:cNvPr>
          <p:cNvSpPr/>
          <p:nvPr/>
        </p:nvSpPr>
        <p:spPr>
          <a:xfrm>
            <a:off x="1595666" y="219759"/>
            <a:ext cx="9000667" cy="707886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4000" b="0" cap="none" spc="0" dirty="0">
                <a:ln w="0"/>
                <a:solidFill>
                  <a:schemeClr val="tx1"/>
                </a:solidFill>
                <a:latin typeface="Twinkl Cursive Looped" panose="02000000000000000000" pitchFamily="2" charset="0"/>
              </a:rPr>
              <a:t>What are the main events of the story?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9E563CB0-968C-4DB6-8E72-6A458B20AE49}"/>
              </a:ext>
            </a:extLst>
          </p:cNvPr>
          <p:cNvSpPr/>
          <p:nvPr/>
        </p:nvSpPr>
        <p:spPr>
          <a:xfrm>
            <a:off x="173120" y="1183918"/>
            <a:ext cx="11845758" cy="4359591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marL="742950" indent="-742950" algn="ctr">
              <a:buAutoNum type="arabicPeriod"/>
            </a:pPr>
            <a:r>
              <a:rPr lang="en-GB" sz="2000" b="0" cap="none" spc="0" dirty="0">
                <a:ln w="0"/>
                <a:solidFill>
                  <a:schemeClr val="tx1"/>
                </a:solidFill>
                <a:latin typeface="Twinkl Cursive Looped" panose="02000000000000000000" pitchFamily="2" charset="0"/>
              </a:rPr>
              <a:t>Little Red Riding Hood is sent to her Grandma’s house </a:t>
            </a:r>
          </a:p>
          <a:p>
            <a:pPr algn="ctr"/>
            <a:r>
              <a:rPr lang="en-GB" sz="2000" b="0" cap="none" spc="0" dirty="0">
                <a:ln w="0"/>
                <a:solidFill>
                  <a:schemeClr val="tx1"/>
                </a:solidFill>
                <a:latin typeface="Twinkl Cursive Looped" panose="02000000000000000000" pitchFamily="2" charset="0"/>
              </a:rPr>
              <a:t>with food.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ln w="0"/>
                <a:latin typeface="Twinkl Cursive Looped" panose="02000000000000000000" pitchFamily="2" charset="0"/>
              </a:rPr>
              <a:t>2. On her way she meets the Big Bad Wolf.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ln w="0"/>
                <a:latin typeface="Twinkl Cursive Looped" panose="02000000000000000000" pitchFamily="2" charset="0"/>
              </a:rPr>
              <a:t>3. The Big Bad Wolf ran through the forest to Grandma’s Cottage.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ln w="0"/>
                <a:latin typeface="Twinkl Cursive Looped" panose="02000000000000000000" pitchFamily="2" charset="0"/>
              </a:rPr>
              <a:t>4. The Wolf ate Grandma and then pretended to be Grandma.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ln w="0"/>
                <a:latin typeface="Twinkl Cursive Looped" panose="02000000000000000000" pitchFamily="2" charset="0"/>
              </a:rPr>
              <a:t>5. The Wolf tricked Little Red and ate her too.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ln w="0"/>
                <a:latin typeface="Twinkl Cursive Looped" panose="02000000000000000000" pitchFamily="2" charset="0"/>
              </a:rPr>
              <a:t>6. A woodsman heard a scream so came running into the cottage he turned the wolf upside down and Little Red and Grandma came tumbling out.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ln w="0"/>
                <a:latin typeface="Twinkl Cursive Looped" panose="02000000000000000000" pitchFamily="2" charset="0"/>
              </a:rPr>
              <a:t>7. The woodsman, Little Red and Grandma all chased the Big Bad Wolf out of the cottage.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ln w="0"/>
                <a:latin typeface="Twinkl Cursive Looped" panose="02000000000000000000" pitchFamily="2" charset="0"/>
              </a:rPr>
              <a:t>8. The Big Bad Wolf was never seen again.</a:t>
            </a:r>
          </a:p>
        </p:txBody>
      </p:sp>
    </p:spTree>
    <p:extLst>
      <p:ext uri="{BB962C8B-B14F-4D97-AF65-F5344CB8AC3E}">
        <p14:creationId xmlns:p14="http://schemas.microsoft.com/office/powerpoint/2010/main" val="2178419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72D1E06-A36D-4D58-9931-3120A24C98C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2F7C6F36-BAA3-49EF-872A-0B7A1F47D73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 descr="Little Red Riding Hood by OSW on DeviantArt">
            <a:extLst>
              <a:ext uri="{FF2B5EF4-FFF2-40B4-BE49-F238E27FC236}">
                <a16:creationId xmlns:a16="http://schemas.microsoft.com/office/drawing/2014/main" xmlns="" id="{C4820C05-13A3-4971-A3A7-B11DAF28B2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4"/>
            <a:ext cx="12192000" cy="6894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D2A5D6B7-368E-4D62-AE36-D348AEBAF878}"/>
              </a:ext>
            </a:extLst>
          </p:cNvPr>
          <p:cNvSpPr/>
          <p:nvPr/>
        </p:nvSpPr>
        <p:spPr>
          <a:xfrm>
            <a:off x="201595" y="947638"/>
            <a:ext cx="11788810" cy="2308324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3600" b="0" cap="none" spc="0" dirty="0">
                <a:ln w="0"/>
                <a:solidFill>
                  <a:schemeClr val="tx1"/>
                </a:solidFill>
                <a:latin typeface="Twinkl Cursive Looped" panose="02000000000000000000" pitchFamily="2" charset="0"/>
              </a:rPr>
              <a:t>Your Task: Today you will be pretending that you are the </a:t>
            </a:r>
          </a:p>
          <a:p>
            <a:pPr algn="ctr"/>
            <a:r>
              <a:rPr lang="en-GB" sz="3600" b="0" cap="none" spc="0" dirty="0">
                <a:ln w="0"/>
                <a:solidFill>
                  <a:schemeClr val="tx1"/>
                </a:solidFill>
                <a:latin typeface="Twinkl Cursive Looped" panose="02000000000000000000" pitchFamily="2" charset="0"/>
              </a:rPr>
              <a:t>Big Bad Wolf and have just been chased away by the other characters. You will be writing a diary all about what happened that day.</a:t>
            </a:r>
          </a:p>
        </p:txBody>
      </p:sp>
    </p:spTree>
    <p:extLst>
      <p:ext uri="{BB962C8B-B14F-4D97-AF65-F5344CB8AC3E}">
        <p14:creationId xmlns:p14="http://schemas.microsoft.com/office/powerpoint/2010/main" val="19218949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Little Red Riding Hood by OSW on DeviantArt">
            <a:extLst>
              <a:ext uri="{FF2B5EF4-FFF2-40B4-BE49-F238E27FC236}">
                <a16:creationId xmlns:a16="http://schemas.microsoft.com/office/drawing/2014/main" xmlns="" id="{0DB24EE7-0E02-45B4-AA27-A94E55FA02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4"/>
            <a:ext cx="12192000" cy="6894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4049087" y="2214693"/>
            <a:ext cx="5813571" cy="3322041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solidFill>
                  <a:schemeClr val="bg1"/>
                </a:solidFill>
                <a:latin typeface="Twinkl Cursive Looped" panose="02000000000000000000" pitchFamily="2" charset="0"/>
              </a:rPr>
              <a:t>Writing a Diary Entry</a:t>
            </a:r>
            <a:endParaRPr lang="en-GB" sz="3600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9537" y="1724774"/>
            <a:ext cx="3368515" cy="426160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976238" y="2285917"/>
            <a:ext cx="488272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Comic Sans MS" panose="030F0702030302020204" pitchFamily="66" charset="0"/>
              </a:rPr>
              <a:t>When you write a diary entry, you are writing about a day in the life of a real person or character. </a:t>
            </a:r>
          </a:p>
          <a:p>
            <a:pPr algn="ctr"/>
            <a:r>
              <a:rPr lang="en-US" dirty="0">
                <a:solidFill>
                  <a:schemeClr val="bg1"/>
                </a:solidFill>
                <a:latin typeface="Comic Sans MS" panose="030F0702030302020204" pitchFamily="66" charset="0"/>
              </a:rPr>
              <a:t>The diary entry needs to sound as if the person or character has written it, so it needs to be written from their point of view. </a:t>
            </a:r>
          </a:p>
          <a:p>
            <a:pPr algn="ctr"/>
            <a:r>
              <a:rPr lang="en-US" dirty="0">
                <a:solidFill>
                  <a:schemeClr val="bg1"/>
                </a:solidFill>
                <a:latin typeface="Comic Sans MS" panose="030F0702030302020204" pitchFamily="66" charset="0"/>
              </a:rPr>
              <a:t>It also needs to be exciting</a:t>
            </a:r>
            <a:br>
              <a:rPr lang="en-US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n-US" dirty="0">
                <a:solidFill>
                  <a:schemeClr val="bg1"/>
                </a:solidFill>
                <a:latin typeface="Comic Sans MS" panose="030F0702030302020204" pitchFamily="66" charset="0"/>
              </a:rPr>
              <a:t>and interesting to read. </a:t>
            </a:r>
          </a:p>
          <a:p>
            <a:pPr algn="ctr"/>
            <a:r>
              <a:rPr lang="en-US" dirty="0">
                <a:solidFill>
                  <a:schemeClr val="bg1"/>
                </a:solidFill>
                <a:latin typeface="Comic Sans MS" panose="030F0702030302020204" pitchFamily="66" charset="0"/>
              </a:rPr>
              <a:t>To get this right,</a:t>
            </a:r>
            <a:br>
              <a:rPr lang="en-US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n-US" dirty="0">
                <a:solidFill>
                  <a:schemeClr val="bg1"/>
                </a:solidFill>
                <a:latin typeface="Comic Sans MS" panose="030F0702030302020204" pitchFamily="66" charset="0"/>
              </a:rPr>
              <a:t>just follow a few easy steps...</a:t>
            </a:r>
          </a:p>
        </p:txBody>
      </p:sp>
    </p:spTree>
    <p:extLst>
      <p:ext uri="{BB962C8B-B14F-4D97-AF65-F5344CB8AC3E}">
        <p14:creationId xmlns:p14="http://schemas.microsoft.com/office/powerpoint/2010/main" val="3427748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Little Red Riding Hood by OSW on DeviantArt">
            <a:extLst>
              <a:ext uri="{FF2B5EF4-FFF2-40B4-BE49-F238E27FC236}">
                <a16:creationId xmlns:a16="http://schemas.microsoft.com/office/drawing/2014/main" xmlns="" id="{E2B630AC-1168-4F9E-BACE-DB102C63A2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257"/>
            <a:ext cx="12192000" cy="6894513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3" name="Title 20"/>
          <p:cNvSpPr txBox="1">
            <a:spLocks/>
          </p:cNvSpPr>
          <p:nvPr/>
        </p:nvSpPr>
        <p:spPr>
          <a:xfrm>
            <a:off x="1981197" y="67988"/>
            <a:ext cx="8220075" cy="994306"/>
          </a:xfrm>
          <a:prstGeom prst="roundRect">
            <a:avLst>
              <a:gd name="adj" fmla="val 9641"/>
            </a:avLst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Diary Writing Must...</a:t>
            </a:r>
            <a:endParaRPr lang="en-GB" sz="36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591499" y="2076644"/>
            <a:ext cx="7009002" cy="110799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latin typeface="Comic Sans MS" panose="030F0702030302020204" pitchFamily="66" charset="0"/>
              </a:rPr>
              <a:t>These words are special because they tell us the diary is being</a:t>
            </a:r>
            <a:br>
              <a:rPr lang="en-US" sz="1600" dirty="0">
                <a:latin typeface="Comic Sans MS" panose="030F0702030302020204" pitchFamily="66" charset="0"/>
              </a:rPr>
            </a:br>
            <a:r>
              <a:rPr lang="en-US" sz="1600" dirty="0">
                <a:latin typeface="Comic Sans MS" panose="030F0702030302020204" pitchFamily="66" charset="0"/>
              </a:rPr>
              <a:t>written </a:t>
            </a:r>
            <a:r>
              <a:rPr lang="en-US" sz="1600" b="1" dirty="0">
                <a:latin typeface="Comic Sans MS" panose="030F0702030302020204" pitchFamily="66" charset="0"/>
              </a:rPr>
              <a:t>by</a:t>
            </a:r>
            <a:r>
              <a:rPr lang="en-US" sz="1600" dirty="0">
                <a:latin typeface="Comic Sans MS" panose="030F0702030302020204" pitchFamily="66" charset="0"/>
              </a:rPr>
              <a:t> someone and they are talking about </a:t>
            </a:r>
            <a:r>
              <a:rPr lang="en-US" sz="1600" b="1" dirty="0">
                <a:latin typeface="Comic Sans MS" panose="030F0702030302020204" pitchFamily="66" charset="0"/>
              </a:rPr>
              <a:t>themselves</a:t>
            </a:r>
            <a:r>
              <a:rPr lang="en-US" sz="1600" dirty="0">
                <a:latin typeface="Comic Sans MS" panose="030F0702030302020204" pitchFamily="66" charset="0"/>
              </a:rPr>
              <a:t>.</a:t>
            </a:r>
          </a:p>
          <a:p>
            <a:pPr algn="ctr"/>
            <a:r>
              <a:rPr lang="en-US" sz="1600" dirty="0">
                <a:latin typeface="Comic Sans MS" panose="030F0702030302020204" pitchFamily="66" charset="0"/>
              </a:rPr>
              <a:t>We call this kind of writing ‘</a:t>
            </a:r>
            <a:r>
              <a:rPr lang="en-US" sz="1600" b="1" dirty="0">
                <a:latin typeface="Comic Sans MS" panose="030F0702030302020204" pitchFamily="66" charset="0"/>
              </a:rPr>
              <a:t>first person</a:t>
            </a:r>
            <a:r>
              <a:rPr lang="en-US" sz="1600" dirty="0">
                <a:latin typeface="Comic Sans MS" panose="030F0702030302020204" pitchFamily="66" charset="0"/>
              </a:rPr>
              <a:t>’. Look at these two examples. Which one uses the correct words to be written in </a:t>
            </a:r>
            <a:r>
              <a:rPr lang="en-US" dirty="0">
                <a:latin typeface="Comic Sans MS" panose="030F0702030302020204" pitchFamily="66" charset="0"/>
              </a:rPr>
              <a:t>‘</a:t>
            </a:r>
            <a:r>
              <a:rPr lang="en-US" b="1" dirty="0">
                <a:latin typeface="Comic Sans MS" panose="030F0702030302020204" pitchFamily="66" charset="0"/>
              </a:rPr>
              <a:t>first person</a:t>
            </a:r>
            <a:r>
              <a:rPr lang="en-US" dirty="0">
                <a:latin typeface="Comic Sans MS" panose="030F0702030302020204" pitchFamily="66" charset="0"/>
              </a:rPr>
              <a:t>’?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328418" y="3489614"/>
            <a:ext cx="7412603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1600" b="1" dirty="0">
                <a:latin typeface="Comic Sans MS" panose="030F0702030302020204" pitchFamily="66" charset="0"/>
              </a:rPr>
              <a:t>I</a:t>
            </a:r>
            <a:r>
              <a:rPr lang="en-US" sz="1600" dirty="0">
                <a:latin typeface="Comic Sans MS" panose="030F0702030302020204" pitchFamily="66" charset="0"/>
              </a:rPr>
              <a:t> looked around my temporary new home.</a:t>
            </a:r>
            <a:br>
              <a:rPr lang="en-US" sz="1600" dirty="0">
                <a:latin typeface="Comic Sans MS" panose="030F0702030302020204" pitchFamily="66" charset="0"/>
              </a:rPr>
            </a:br>
            <a:r>
              <a:rPr lang="en-US" sz="1600" dirty="0">
                <a:latin typeface="Comic Sans MS" panose="030F0702030302020204" pitchFamily="66" charset="0"/>
              </a:rPr>
              <a:t>When the small girl comes through the door </a:t>
            </a:r>
            <a:r>
              <a:rPr lang="en-US" sz="1600" b="1" dirty="0">
                <a:latin typeface="Comic Sans MS" panose="030F0702030302020204" pitchFamily="66" charset="0"/>
              </a:rPr>
              <a:t>I</a:t>
            </a:r>
            <a:r>
              <a:rPr lang="en-US" sz="1600" dirty="0">
                <a:latin typeface="Comic Sans MS" panose="030F0702030302020204" pitchFamily="66" charset="0"/>
              </a:rPr>
              <a:t> feel very excited to see her.</a:t>
            </a:r>
            <a:endParaRPr lang="en-US" sz="1600" b="1" dirty="0">
              <a:solidFill>
                <a:schemeClr val="accent5"/>
              </a:solidFill>
              <a:latin typeface="Comic Sans MS" panose="030F0702030302020204" pitchFamily="66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551580" y="1122537"/>
            <a:ext cx="4966282" cy="707886"/>
            <a:chOff x="1476034" y="1167715"/>
            <a:chExt cx="4001549" cy="707886"/>
          </a:xfrm>
        </p:grpSpPr>
        <p:sp>
          <p:nvSpPr>
            <p:cNvPr id="5" name="Rectangle 4"/>
            <p:cNvSpPr/>
            <p:nvPr/>
          </p:nvSpPr>
          <p:spPr>
            <a:xfrm>
              <a:off x="1476034" y="1167715"/>
              <a:ext cx="4001549" cy="662730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1608385" y="1167715"/>
              <a:ext cx="3736846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latin typeface="Comic Sans MS" panose="030F0702030302020204" pitchFamily="66" charset="0"/>
                </a:rPr>
                <a:t>use the words ‘I’, ‘my’, ‘we’ and ‘our’</a:t>
              </a:r>
            </a:p>
          </p:txBody>
        </p:sp>
      </p:grpSp>
      <p:sp>
        <p:nvSpPr>
          <p:cNvPr id="24" name="Rectangle 23"/>
          <p:cNvSpPr/>
          <p:nvPr/>
        </p:nvSpPr>
        <p:spPr>
          <a:xfrm>
            <a:off x="9901108" y="3597336"/>
            <a:ext cx="1556973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chemeClr val="accent5"/>
                </a:solidFill>
                <a:latin typeface="Twinkl Cursive Looped" panose="02000000000000000000" pitchFamily="2" charset="0"/>
              </a:rPr>
              <a:t>First person!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2566134" y="4620326"/>
            <a:ext cx="6937172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1600" b="1" dirty="0">
                <a:latin typeface="Comic Sans MS" panose="030F0702030302020204" pitchFamily="66" charset="0"/>
              </a:rPr>
              <a:t>He </a:t>
            </a:r>
            <a:r>
              <a:rPr lang="en-US" sz="1600" dirty="0">
                <a:latin typeface="Comic Sans MS" panose="030F0702030302020204" pitchFamily="66" charset="0"/>
              </a:rPr>
              <a:t>looked around </a:t>
            </a:r>
            <a:r>
              <a:rPr lang="en-US" sz="1600" b="1" dirty="0">
                <a:latin typeface="Comic Sans MS" panose="030F0702030302020204" pitchFamily="66" charset="0"/>
              </a:rPr>
              <a:t>his </a:t>
            </a:r>
            <a:r>
              <a:rPr lang="en-US" sz="1600" dirty="0">
                <a:latin typeface="Comic Sans MS" panose="030F0702030302020204" pitchFamily="66" charset="0"/>
              </a:rPr>
              <a:t>temporary</a:t>
            </a:r>
            <a:r>
              <a:rPr lang="en-US" sz="1600" b="1" dirty="0">
                <a:latin typeface="Comic Sans MS" panose="030F0702030302020204" pitchFamily="66" charset="0"/>
              </a:rPr>
              <a:t> </a:t>
            </a:r>
            <a:r>
              <a:rPr lang="en-US" sz="1600" dirty="0">
                <a:latin typeface="Comic Sans MS" panose="030F0702030302020204" pitchFamily="66" charset="0"/>
              </a:rPr>
              <a:t>new home</a:t>
            </a:r>
            <a:r>
              <a:rPr lang="en-US" sz="1600" b="1" dirty="0">
                <a:latin typeface="Comic Sans MS" panose="030F0702030302020204" pitchFamily="66" charset="0"/>
              </a:rPr>
              <a:t>. </a:t>
            </a:r>
            <a:r>
              <a:rPr lang="en-US" sz="1600" dirty="0">
                <a:latin typeface="Comic Sans MS" panose="030F0702030302020204" pitchFamily="66" charset="0"/>
              </a:rPr>
              <a:t>When the small girl comes through the door he feels very excited.</a:t>
            </a:r>
            <a:r>
              <a:rPr lang="en-US" sz="1600" b="1" dirty="0">
                <a:solidFill>
                  <a:schemeClr val="bg1"/>
                </a:solidFill>
              </a:rPr>
              <a:t>t first person!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9797537" y="4728047"/>
            <a:ext cx="1824538" cy="3693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chemeClr val="accent5"/>
                </a:solidFill>
                <a:latin typeface="Twinkl Cursive Looped" panose="02000000000000000000" pitchFamily="2" charset="0"/>
              </a:rPr>
              <a:t>Not first person!</a:t>
            </a:r>
            <a:endParaRPr lang="en-GB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0084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Little Red Riding Hood by OSW on DeviantArt">
            <a:extLst>
              <a:ext uri="{FF2B5EF4-FFF2-40B4-BE49-F238E27FC236}">
                <a16:creationId xmlns:a16="http://schemas.microsoft.com/office/drawing/2014/main" xmlns="" id="{F6F38948-9322-4DC2-B7AE-5372A0DECC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35" y="0"/>
            <a:ext cx="12192000" cy="6894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le 20"/>
          <p:cNvSpPr txBox="1">
            <a:spLocks/>
          </p:cNvSpPr>
          <p:nvPr/>
        </p:nvSpPr>
        <p:spPr>
          <a:xfrm>
            <a:off x="1981197" y="249656"/>
            <a:ext cx="8220075" cy="758240"/>
          </a:xfrm>
          <a:prstGeom prst="roundRect">
            <a:avLst>
              <a:gd name="adj" fmla="val 9641"/>
            </a:avLst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Diary Writing Must...</a:t>
            </a:r>
            <a:endParaRPr lang="en-GB" sz="36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408370" y="2113665"/>
            <a:ext cx="7365728" cy="9233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Comic Sans MS" panose="030F0702030302020204" pitchFamily="66" charset="0"/>
              </a:rPr>
              <a:t>A diary is usually describing lots of events.</a:t>
            </a:r>
            <a:br>
              <a:rPr lang="en-US" dirty="0">
                <a:latin typeface="Comic Sans MS" panose="030F0702030302020204" pitchFamily="66" charset="0"/>
              </a:rPr>
            </a:br>
            <a:r>
              <a:rPr lang="en-US" dirty="0">
                <a:latin typeface="Comic Sans MS" panose="030F0702030302020204" pitchFamily="66" charset="0"/>
              </a:rPr>
              <a:t>To make sense of when these events happened it is helpful to include time linking words, such as ‘next’, ‘first’ and ‘then’.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3382597" y="1119258"/>
            <a:ext cx="6295181" cy="707886"/>
            <a:chOff x="1912691" y="1252283"/>
            <a:chExt cx="3671513" cy="707886"/>
          </a:xfrm>
        </p:grpSpPr>
        <p:sp>
          <p:nvSpPr>
            <p:cNvPr id="5" name="Rectangle 4"/>
            <p:cNvSpPr/>
            <p:nvPr/>
          </p:nvSpPr>
          <p:spPr>
            <a:xfrm>
              <a:off x="1912691" y="1275127"/>
              <a:ext cx="3671513" cy="662730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2027271" y="1252283"/>
              <a:ext cx="3556933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latin typeface="Comic Sans MS" panose="030F0702030302020204" pitchFamily="66" charset="0"/>
                </a:rPr>
                <a:t>use time linking words, e.g. ‘next’, ‘first’ and ‘then’</a:t>
              </a:r>
            </a:p>
          </p:txBody>
        </p:sp>
      </p:grpSp>
      <p:sp>
        <p:nvSpPr>
          <p:cNvPr id="7" name="Oval 6"/>
          <p:cNvSpPr/>
          <p:nvPr/>
        </p:nvSpPr>
        <p:spPr>
          <a:xfrm>
            <a:off x="2397652" y="903049"/>
            <a:ext cx="1111542" cy="1111542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7" name="Rectangle 26"/>
          <p:cNvSpPr/>
          <p:nvPr/>
        </p:nvSpPr>
        <p:spPr>
          <a:xfrm>
            <a:off x="2595886" y="3201614"/>
            <a:ext cx="7009258" cy="70788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latin typeface="Comic Sans MS" panose="030F0702030302020204" pitchFamily="66" charset="0"/>
              </a:rPr>
              <a:t>If we just use one word, such as ‘and’ to link the events</a:t>
            </a:r>
            <a:br>
              <a:rPr lang="en-US" sz="2000" dirty="0">
                <a:latin typeface="Comic Sans MS" panose="030F0702030302020204" pitchFamily="66" charset="0"/>
              </a:rPr>
            </a:br>
            <a:r>
              <a:rPr lang="en-US" sz="2000" dirty="0">
                <a:latin typeface="Comic Sans MS" panose="030F0702030302020204" pitchFamily="66" charset="0"/>
              </a:rPr>
              <a:t>in our diary it can get very boring!</a:t>
            </a:r>
          </a:p>
        </p:txBody>
      </p:sp>
      <p:sp>
        <p:nvSpPr>
          <p:cNvPr id="2" name="Rectangle 1"/>
          <p:cNvSpPr/>
          <p:nvPr/>
        </p:nvSpPr>
        <p:spPr>
          <a:xfrm>
            <a:off x="1879529" y="4096947"/>
            <a:ext cx="8423410" cy="129266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latin typeface="Comic Sans MS" panose="030F0702030302020204" pitchFamily="66" charset="0"/>
              </a:rPr>
              <a:t>Look at the example below. Can you think of different time words the writer could use at the start of each sentence to make their diary entry more interesting?</a:t>
            </a:r>
            <a:endParaRPr lang="en-US" dirty="0">
              <a:latin typeface="Comic Sans MS" panose="030F0702030302020204" pitchFamily="66" charset="0"/>
            </a:endParaRPr>
          </a:p>
          <a:p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2352" t="4620" r="-32352" b="6508"/>
          <a:stretch/>
        </p:blipFill>
        <p:spPr>
          <a:xfrm>
            <a:off x="2397652" y="914656"/>
            <a:ext cx="1111542" cy="1098545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172223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27" grpId="0" animBg="1"/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Little Red Riding Hood by OSW on DeviantArt">
            <a:extLst>
              <a:ext uri="{FF2B5EF4-FFF2-40B4-BE49-F238E27FC236}">
                <a16:creationId xmlns:a16="http://schemas.microsoft.com/office/drawing/2014/main" xmlns="" id="{291F6864-6E05-45A1-9171-473999E78A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4"/>
            <a:ext cx="12192000" cy="6894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le 20"/>
          <p:cNvSpPr txBox="1">
            <a:spLocks/>
          </p:cNvSpPr>
          <p:nvPr/>
        </p:nvSpPr>
        <p:spPr>
          <a:xfrm>
            <a:off x="1981199" y="356063"/>
            <a:ext cx="8220075" cy="701093"/>
          </a:xfrm>
          <a:prstGeom prst="roundRect">
            <a:avLst>
              <a:gd name="adj" fmla="val 9641"/>
            </a:avLst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Diary Writing Must...</a:t>
            </a:r>
            <a:endParaRPr lang="en-GB" sz="36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770918" y="2056906"/>
            <a:ext cx="4650167" cy="120032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When we write a diary, we have to make the reader think we were really there.</a:t>
            </a:r>
          </a:p>
        </p:txBody>
      </p:sp>
      <p:sp>
        <p:nvSpPr>
          <p:cNvPr id="2" name="Rectangle 1"/>
          <p:cNvSpPr/>
          <p:nvPr/>
        </p:nvSpPr>
        <p:spPr>
          <a:xfrm>
            <a:off x="3294556" y="3519609"/>
            <a:ext cx="5593360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We can do this by including lots of detail and description.</a:t>
            </a:r>
          </a:p>
        </p:txBody>
      </p:sp>
      <p:sp>
        <p:nvSpPr>
          <p:cNvPr id="8" name="Rectangle 7"/>
          <p:cNvSpPr/>
          <p:nvPr/>
        </p:nvSpPr>
        <p:spPr>
          <a:xfrm>
            <a:off x="3062668" y="4681220"/>
            <a:ext cx="6057136" cy="156966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What extra detail and description could you add to make it sound as if it was written by someone who was really there?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903931" y="1229949"/>
            <a:ext cx="6614720" cy="662730"/>
            <a:chOff x="1912690" y="1275127"/>
            <a:chExt cx="4001549" cy="662730"/>
          </a:xfrm>
        </p:grpSpPr>
        <p:sp>
          <p:nvSpPr>
            <p:cNvPr id="5" name="Rectangle 4"/>
            <p:cNvSpPr/>
            <p:nvPr/>
          </p:nvSpPr>
          <p:spPr>
            <a:xfrm>
              <a:off x="1912690" y="1275127"/>
              <a:ext cx="4001549" cy="662730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2213659" y="1421076"/>
              <a:ext cx="3556933" cy="40011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latin typeface="Comic Sans MS" panose="030F0702030302020204" pitchFamily="66" charset="0"/>
                </a:rPr>
                <a:t>write as if you were there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7546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Little Red Riding Hood by OSW on DeviantArt">
            <a:extLst>
              <a:ext uri="{FF2B5EF4-FFF2-40B4-BE49-F238E27FC236}">
                <a16:creationId xmlns:a16="http://schemas.microsoft.com/office/drawing/2014/main" xmlns="" id="{18F5C73F-1EDE-409F-9C3B-0EF446D63A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3296"/>
            <a:ext cx="12192000" cy="6894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le 20"/>
          <p:cNvSpPr txBox="1">
            <a:spLocks/>
          </p:cNvSpPr>
          <p:nvPr/>
        </p:nvSpPr>
        <p:spPr>
          <a:xfrm>
            <a:off x="1981199" y="478895"/>
            <a:ext cx="8220075" cy="648847"/>
          </a:xfrm>
          <a:prstGeom prst="roundRect">
            <a:avLst>
              <a:gd name="adj" fmla="val 9641"/>
            </a:avLst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Diary Writing Must...</a:t>
            </a:r>
            <a:endParaRPr lang="en-GB" sz="36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313651" y="2270344"/>
            <a:ext cx="7555167" cy="86177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2500" dirty="0">
                <a:latin typeface="Comic Sans MS" panose="030F0702030302020204" pitchFamily="66" charset="0"/>
              </a:rPr>
              <a:t>A diary is usually a secret place to write how you feel about what has happened to you in the day.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3408855" y="1291239"/>
            <a:ext cx="5364760" cy="662730"/>
            <a:chOff x="1912690" y="1275127"/>
            <a:chExt cx="4001549" cy="662730"/>
          </a:xfrm>
        </p:grpSpPr>
        <p:sp>
          <p:nvSpPr>
            <p:cNvPr id="5" name="Rectangle 4"/>
            <p:cNvSpPr/>
            <p:nvPr/>
          </p:nvSpPr>
          <p:spPr>
            <a:xfrm>
              <a:off x="1912690" y="1275127"/>
              <a:ext cx="4001549" cy="662730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2111751" y="1401787"/>
              <a:ext cx="3556933" cy="40011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latin typeface="Comic Sans MS" panose="030F0702030302020204" pitchFamily="66" charset="0"/>
                </a:rPr>
                <a:t>describe feelings</a:t>
              </a:r>
            </a:p>
          </p:txBody>
        </p:sp>
      </p:grpSp>
      <p:sp>
        <p:nvSpPr>
          <p:cNvPr id="25" name="Rectangle 24"/>
          <p:cNvSpPr/>
          <p:nvPr/>
        </p:nvSpPr>
        <p:spPr>
          <a:xfrm>
            <a:off x="2282484" y="3448493"/>
            <a:ext cx="7555167" cy="230832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In a diary, you might include feelings, hopes or fears that you wouldn’t want anyone to know about.</a:t>
            </a:r>
          </a:p>
          <a:p>
            <a:pPr algn="ctr"/>
            <a:endParaRPr lang="en-US" sz="2400" dirty="0">
              <a:latin typeface="Comic Sans MS" panose="030F0702030302020204" pitchFamily="66" charset="0"/>
            </a:endParaRPr>
          </a:p>
          <a:p>
            <a:pPr algn="ctr"/>
            <a:r>
              <a:rPr lang="en-US" sz="2400" i="1" dirty="0">
                <a:latin typeface="Comic Sans MS" panose="030F0702030302020204" pitchFamily="66" charset="0"/>
              </a:rPr>
              <a:t>Question: What might the tree feel if it saw someone with an axe? </a:t>
            </a:r>
          </a:p>
          <a:p>
            <a:pPr algn="ctr"/>
            <a:r>
              <a:rPr lang="en-US" sz="2400" i="1" dirty="0">
                <a:latin typeface="Comic Sans MS" panose="030F0702030302020204" pitchFamily="66" charset="0"/>
              </a:rPr>
              <a:t>How might it feel if the man walked away?</a:t>
            </a:r>
          </a:p>
        </p:txBody>
      </p:sp>
    </p:spTree>
    <p:extLst>
      <p:ext uri="{BB962C8B-B14F-4D97-AF65-F5344CB8AC3E}">
        <p14:creationId xmlns:p14="http://schemas.microsoft.com/office/powerpoint/2010/main" val="1602277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2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ittle Red Riding Hood by OSW on DeviantArt">
            <a:extLst>
              <a:ext uri="{FF2B5EF4-FFF2-40B4-BE49-F238E27FC236}">
                <a16:creationId xmlns:a16="http://schemas.microsoft.com/office/drawing/2014/main" xmlns="" id="{7A852365-91FB-4BCC-8242-5FC9EC420D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2" y="0"/>
            <a:ext cx="12192000" cy="6894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69F22418-54BB-4751-8FA0-C017E47B58CC}"/>
              </a:ext>
            </a:extLst>
          </p:cNvPr>
          <p:cNvSpPr txBox="1"/>
          <p:nvPr/>
        </p:nvSpPr>
        <p:spPr>
          <a:xfrm>
            <a:off x="430376" y="559558"/>
            <a:ext cx="11318544" cy="57445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en-GB" sz="2000" dirty="0">
                <a:latin typeface="Twinkl Cursive Looped" panose="02000000000000000000" pitchFamily="2" charset="0"/>
              </a:rPr>
              <a:t>Tuesday 4</a:t>
            </a:r>
            <a:r>
              <a:rPr lang="en-GB" sz="2000" baseline="30000" dirty="0">
                <a:latin typeface="Twinkl Cursive Looped" panose="02000000000000000000" pitchFamily="2" charset="0"/>
              </a:rPr>
              <a:t>th</a:t>
            </a:r>
            <a:r>
              <a:rPr lang="en-GB" sz="2000" dirty="0">
                <a:latin typeface="Twinkl Cursive Looped" panose="02000000000000000000" pitchFamily="2" charset="0"/>
              </a:rPr>
              <a:t> May 2021</a:t>
            </a:r>
          </a:p>
          <a:p>
            <a:r>
              <a:rPr lang="en-GB" sz="2000" dirty="0">
                <a:latin typeface="Twinkl Cursive Looped" panose="02000000000000000000" pitchFamily="2" charset="0"/>
              </a:rPr>
              <a:t>Dear Diary,</a:t>
            </a:r>
          </a:p>
          <a:p>
            <a:pPr>
              <a:lnSpc>
                <a:spcPct val="150000"/>
              </a:lnSpc>
            </a:pPr>
            <a:endParaRPr lang="en-GB" sz="2000" dirty="0">
              <a:latin typeface="Twinkl Cursive Looped" panose="02000000000000000000" pitchFamily="2" charset="0"/>
            </a:endParaRPr>
          </a:p>
          <a:p>
            <a:pPr algn="just">
              <a:lnSpc>
                <a:spcPct val="150000"/>
              </a:lnSpc>
            </a:pPr>
            <a:r>
              <a:rPr lang="en-GB" sz="2000" dirty="0">
                <a:latin typeface="Twinkl Cursive Looped" panose="02000000000000000000" pitchFamily="2" charset="0"/>
              </a:rPr>
              <a:t>I have had a very rough day. I woke up this morning and went for a long walk in the woods. My tummy started to rumble so I looked  all over for something to eat, but all I could find were some berries.</a:t>
            </a:r>
          </a:p>
          <a:p>
            <a:pPr algn="just">
              <a:lnSpc>
                <a:spcPct val="150000"/>
              </a:lnSpc>
            </a:pPr>
            <a:r>
              <a:rPr lang="en-GB" sz="2000" dirty="0">
                <a:latin typeface="Twinkl Cursive Looped" panose="02000000000000000000" pitchFamily="2" charset="0"/>
              </a:rPr>
              <a:t>Then I heard someone coming, so I hid behind a tree. I was worried it was a huntsman looking for me but I was very happy to see it was a delicious smelling little girl wearing a bright red cloak.</a:t>
            </a:r>
          </a:p>
          <a:p>
            <a:pPr algn="just">
              <a:lnSpc>
                <a:spcPct val="150000"/>
              </a:lnSpc>
            </a:pPr>
            <a:r>
              <a:rPr lang="en-GB" sz="2000" dirty="0">
                <a:latin typeface="Twinkl Cursive Looped" panose="02000000000000000000" pitchFamily="2" charset="0"/>
              </a:rPr>
              <a:t>Next I went over to talk to her, she told me that she was on her way to see her Grandma, my tummy growled again so I came up with a plan to go to her Grandma’s house. </a:t>
            </a:r>
          </a:p>
          <a:p>
            <a:pPr algn="just">
              <a:lnSpc>
                <a:spcPct val="150000"/>
              </a:lnSpc>
            </a:pPr>
            <a:r>
              <a:rPr lang="en-GB" sz="2000" dirty="0">
                <a:latin typeface="Twinkl Cursive Looped" panose="02000000000000000000" pitchFamily="2" charset="0"/>
              </a:rPr>
              <a:t>I ran as fast as I could and snuck into the tiny cottage, I then saw the old lady lying in bed. I crept over and swallowed her whole, she was a bit stale and I was still hungry, I couldn’t wait for the delicious smelling girl to arrive. </a:t>
            </a:r>
          </a:p>
        </p:txBody>
      </p:sp>
    </p:spTree>
    <p:extLst>
      <p:ext uri="{BB962C8B-B14F-4D97-AF65-F5344CB8AC3E}">
        <p14:creationId xmlns:p14="http://schemas.microsoft.com/office/powerpoint/2010/main" val="24052693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C9FE96A-B682-4538-B6B3-7FD8D038C6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" name="Picture 2" descr="Little Red Riding Hood by OSW on DeviantArt">
            <a:extLst>
              <a:ext uri="{FF2B5EF4-FFF2-40B4-BE49-F238E27FC236}">
                <a16:creationId xmlns:a16="http://schemas.microsoft.com/office/drawing/2014/main" xmlns="" id="{CED14435-DB24-4C2E-9BD6-750D9DEAE2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4"/>
            <a:ext cx="12192000" cy="6894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9AA9F0D6-3377-46CD-8E77-9FBC02AF457E}"/>
              </a:ext>
            </a:extLst>
          </p:cNvPr>
          <p:cNvSpPr txBox="1"/>
          <p:nvPr/>
        </p:nvSpPr>
        <p:spPr>
          <a:xfrm>
            <a:off x="430376" y="217285"/>
            <a:ext cx="11318544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Twinkl Cursive Looped" panose="02000000000000000000" pitchFamily="2" charset="0"/>
              </a:rPr>
              <a:t>Use the main events of the story to help you remember what happens</a:t>
            </a:r>
            <a:r>
              <a:rPr lang="en-GB" sz="2000" dirty="0">
                <a:latin typeface="Twinkl Cursive Looped" panose="02000000000000000000" pitchFamily="2" charset="0"/>
              </a:rPr>
              <a:t>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987E9565-DDFC-41AE-905E-0D128CE2BFF1}"/>
              </a:ext>
            </a:extLst>
          </p:cNvPr>
          <p:cNvSpPr/>
          <p:nvPr/>
        </p:nvSpPr>
        <p:spPr>
          <a:xfrm>
            <a:off x="173121" y="1619456"/>
            <a:ext cx="11845758" cy="4359591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marL="742950" indent="-742950" algn="ctr">
              <a:buAutoNum type="arabicPeriod"/>
            </a:pPr>
            <a:r>
              <a:rPr lang="en-GB" sz="2000" b="0" cap="none" spc="0" dirty="0">
                <a:ln w="0"/>
                <a:solidFill>
                  <a:schemeClr val="tx1"/>
                </a:solidFill>
                <a:latin typeface="Twinkl Cursive Looped" panose="02000000000000000000" pitchFamily="2" charset="0"/>
              </a:rPr>
              <a:t>Little Red Riding Hood is sent to her Grandma’s house </a:t>
            </a:r>
          </a:p>
          <a:p>
            <a:pPr algn="ctr"/>
            <a:r>
              <a:rPr lang="en-GB" sz="2000" b="0" cap="none" spc="0" dirty="0">
                <a:ln w="0"/>
                <a:solidFill>
                  <a:schemeClr val="tx1"/>
                </a:solidFill>
                <a:latin typeface="Twinkl Cursive Looped" panose="02000000000000000000" pitchFamily="2" charset="0"/>
              </a:rPr>
              <a:t>with food.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ln w="0"/>
                <a:latin typeface="Twinkl Cursive Looped" panose="02000000000000000000" pitchFamily="2" charset="0"/>
              </a:rPr>
              <a:t>2. On her way she meets the Big Bad Wolf.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ln w="0"/>
                <a:latin typeface="Twinkl Cursive Looped" panose="02000000000000000000" pitchFamily="2" charset="0"/>
              </a:rPr>
              <a:t>3. The Big Bad Wolf ran through the forest to Grandma’s Cottage.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ln w="0"/>
                <a:latin typeface="Twinkl Cursive Looped" panose="02000000000000000000" pitchFamily="2" charset="0"/>
              </a:rPr>
              <a:t>4. The Wolf ate Grandma and then pretended to be Grandma.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ln w="0"/>
                <a:latin typeface="Twinkl Cursive Looped" panose="02000000000000000000" pitchFamily="2" charset="0"/>
              </a:rPr>
              <a:t>5. The Wolf tricked Little Red and ate her too.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ln w="0"/>
                <a:latin typeface="Twinkl Cursive Looped" panose="02000000000000000000" pitchFamily="2" charset="0"/>
              </a:rPr>
              <a:t>6. A woodsman heard a scream so came running into the cottage he turned the wolf upside down and Little Red and Grandma came tumbling out.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ln w="0"/>
                <a:latin typeface="Twinkl Cursive Looped" panose="02000000000000000000" pitchFamily="2" charset="0"/>
              </a:rPr>
              <a:t>7. The woodsman, Little Red and Grandma all chased the Big Bad Wolf out of the cottage.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ln w="0"/>
                <a:latin typeface="Twinkl Cursive Looped" panose="02000000000000000000" pitchFamily="2" charset="0"/>
              </a:rPr>
              <a:t>8. The Big Bad Wolf was never seen again.</a:t>
            </a:r>
          </a:p>
        </p:txBody>
      </p:sp>
    </p:spTree>
    <p:extLst>
      <p:ext uri="{BB962C8B-B14F-4D97-AF65-F5344CB8AC3E}">
        <p14:creationId xmlns:p14="http://schemas.microsoft.com/office/powerpoint/2010/main" val="1638501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887</Words>
  <Application>Microsoft Office PowerPoint</Application>
  <PresentationFormat>Custom</PresentationFormat>
  <Paragraphs>65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Writing a Diary Entry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Liz King</cp:lastModifiedBy>
  <cp:revision>10</cp:revision>
  <dcterms:created xsi:type="dcterms:W3CDTF">2021-05-01T12:17:31Z</dcterms:created>
  <dcterms:modified xsi:type="dcterms:W3CDTF">2021-05-03T18:38:54Z</dcterms:modified>
</cp:coreProperties>
</file>