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ti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94" r:id="rId3"/>
    <p:sldId id="310" r:id="rId4"/>
    <p:sldId id="311" r:id="rId5"/>
    <p:sldId id="312" r:id="rId6"/>
    <p:sldId id="306" r:id="rId7"/>
    <p:sldId id="313" r:id="rId8"/>
    <p:sldId id="314" r:id="rId9"/>
    <p:sldId id="315" r:id="rId10"/>
    <p:sldId id="307" r:id="rId11"/>
    <p:sldId id="316" r:id="rId12"/>
    <p:sldId id="322" r:id="rId13"/>
    <p:sldId id="323" r:id="rId14"/>
    <p:sldId id="324" r:id="rId15"/>
    <p:sldId id="325" r:id="rId16"/>
    <p:sldId id="309" r:id="rId17"/>
    <p:sldId id="317" r:id="rId18"/>
    <p:sldId id="318" r:id="rId19"/>
    <p:sldId id="319" r:id="rId20"/>
    <p:sldId id="320" r:id="rId21"/>
    <p:sldId id="321" r:id="rId22"/>
    <p:sldId id="308" r:id="rId23"/>
    <p:sldId id="267" r:id="rId24"/>
  </p:sldIdLst>
  <p:sldSz cx="9144000" cy="6858000" type="screen4x3"/>
  <p:notesSz cx="6858000" cy="9144000"/>
  <p:embeddedFontLst>
    <p:embeddedFont>
      <p:font typeface="Tuffy-TTF" panose="020B0603060100000000" charset="0"/>
      <p:regular r:id="rId27"/>
      <p:bold r:id="rId28"/>
      <p:italic r:id="rId29"/>
      <p:boldItalic r:id="rId30"/>
    </p:embeddedFont>
    <p:embeddedFont>
      <p:font typeface="Twinkl" pitchFamily="2" charset="0"/>
      <p:regular r:id="rId31"/>
      <p:bold r:id="rId32"/>
    </p:embeddedFont>
    <p:embeddedFont>
      <p:font typeface="Twinkl SemiBold" pitchFamily="2" charset="0"/>
      <p:bold r:id="rId33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3E"/>
    <a:srgbClr val="DE1E5A"/>
    <a:srgbClr val="D82233"/>
    <a:srgbClr val="AEE9EC"/>
    <a:srgbClr val="D83A5E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howGuides="1">
      <p:cViewPr varScale="1">
        <p:scale>
          <a:sx n="114" d="100"/>
          <a:sy n="114" d="100"/>
        </p:scale>
        <p:origin x="1560" y="11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20/04/2020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20/04/2020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C48283-2588-4AA5-AB63-C726861FDEB3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4711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C48283-2588-4AA5-AB63-C726861FDEB3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1498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Edit Master text styles</a:t>
            </a:r>
          </a:p>
          <a:p>
            <a:pPr lvl="1"/>
            <a:r>
              <a:rPr lang="en-GB" altLang="en-US" dirty="0"/>
              <a:t>Second level</a:t>
            </a:r>
          </a:p>
          <a:p>
            <a:pPr lvl="2"/>
            <a:r>
              <a:rPr lang="en-GB" altLang="en-US" dirty="0"/>
              <a:t>Third level</a:t>
            </a:r>
          </a:p>
          <a:p>
            <a:pPr lvl="3"/>
            <a:r>
              <a:rPr lang="en-GB" altLang="en-US" dirty="0"/>
              <a:t>Fourth level</a:t>
            </a:r>
          </a:p>
          <a:p>
            <a:pPr lvl="4"/>
            <a:r>
              <a:rPr lang="en-GB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Relationship Id="rId27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t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9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slide" Target="slide12.xml"/><Relationship Id="rId10" Type="http://schemas.openxmlformats.org/officeDocument/2006/relationships/image" Target="../media/image52.png"/><Relationship Id="rId4" Type="http://schemas.openxmlformats.org/officeDocument/2006/relationships/image" Target="../media/image47.png"/><Relationship Id="rId9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1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0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slide" Target="slide14.xml"/><Relationship Id="rId5" Type="http://schemas.openxmlformats.org/officeDocument/2006/relationships/image" Target="../media/image49.png"/><Relationship Id="rId4" Type="http://schemas.openxmlformats.org/officeDocument/2006/relationships/image" Target="../media/image47.png"/><Relationship Id="rId9" Type="http://schemas.openxmlformats.org/officeDocument/2006/relationships/image" Target="../media/image5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1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slide" Target="slide15.xml"/><Relationship Id="rId5" Type="http://schemas.openxmlformats.org/officeDocument/2006/relationships/image" Target="../media/image49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53.png"/><Relationship Id="rId5" Type="http://schemas.openxmlformats.org/officeDocument/2006/relationships/image" Target="../media/image49.png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58.png"/><Relationship Id="rId7" Type="http://schemas.openxmlformats.org/officeDocument/2006/relationships/image" Target="../media/image64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Relationship Id="rId9" Type="http://schemas.openxmlformats.org/officeDocument/2006/relationships/image" Target="../media/image6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00" name="v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673133" y="2210477"/>
            <a:ext cx="1008454" cy="3035574"/>
            <a:chOff x="771000" y="2195536"/>
            <a:chExt cx="1008454" cy="3035574"/>
          </a:xfrm>
        </p:grpSpPr>
        <p:pic>
          <p:nvPicPr>
            <p:cNvPr id="101" name="jelly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000" y="3806355"/>
              <a:ext cx="1008454" cy="1424755"/>
            </a:xfrm>
            <a:prstGeom prst="rect">
              <a:avLst/>
            </a:prstGeom>
          </p:spPr>
        </p:pic>
        <p:sp>
          <p:nvSpPr>
            <p:cNvPr id="102" name="v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789" y="2195536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v</a:t>
              </a:r>
              <a:endParaRPr lang="en-GB" altLang="en-US" sz="13800" b="1" dirty="0"/>
            </a:p>
          </p:txBody>
        </p:sp>
      </p:grpSp>
      <p:grpSp>
        <p:nvGrpSpPr>
          <p:cNvPr id="104" name="w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60527" y="2188347"/>
            <a:ext cx="1737813" cy="2703838"/>
            <a:chOff x="2011954" y="2277197"/>
            <a:chExt cx="1737813" cy="2703838"/>
          </a:xfrm>
        </p:grpSpPr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1954" y="4330825"/>
              <a:ext cx="1737813" cy="650210"/>
            </a:xfrm>
            <a:prstGeom prst="rect">
              <a:avLst/>
            </a:prstGeom>
          </p:spPr>
        </p:pic>
        <p:sp>
          <p:nvSpPr>
            <p:cNvPr id="105" name="w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363270" y="2277197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</a:p>
          </p:txBody>
        </p:sp>
      </p:grpSp>
      <p:grpSp>
        <p:nvGrpSpPr>
          <p:cNvPr id="107" name="x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46422" y="2309156"/>
            <a:ext cx="1371084" cy="2876999"/>
            <a:chOff x="2220949" y="2271903"/>
            <a:chExt cx="1371084" cy="2876999"/>
          </a:xfrm>
        </p:grpSpPr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949" y="3965066"/>
              <a:ext cx="1371084" cy="1183836"/>
            </a:xfrm>
            <a:prstGeom prst="rect">
              <a:avLst/>
            </a:prstGeom>
          </p:spPr>
        </p:pic>
        <p:sp>
          <p:nvSpPr>
            <p:cNvPr id="109" name="x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</a:p>
          </p:txBody>
        </p:sp>
      </p:grpSp>
      <p:grpSp>
        <p:nvGrpSpPr>
          <p:cNvPr id="110" name="y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737348" y="2369215"/>
            <a:ext cx="818530" cy="2929124"/>
            <a:chOff x="2511364" y="2271903"/>
            <a:chExt cx="818530" cy="2929124"/>
          </a:xfrm>
        </p:grpSpPr>
        <p:pic>
          <p:nvPicPr>
            <p:cNvPr id="111" name="Picture 110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1364" y="3783676"/>
              <a:ext cx="751484" cy="1417351"/>
            </a:xfrm>
            <a:prstGeom prst="rect">
              <a:avLst/>
            </a:prstGeom>
          </p:spPr>
        </p:pic>
        <p:sp>
          <p:nvSpPr>
            <p:cNvPr id="112" name="y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</a:p>
          </p:txBody>
        </p:sp>
      </p:grpSp>
      <p:grpSp>
        <p:nvGrpSpPr>
          <p:cNvPr id="113" name="z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09977" y="2293338"/>
            <a:ext cx="1249016" cy="2985526"/>
            <a:chOff x="2256622" y="2271903"/>
            <a:chExt cx="1249016" cy="2985526"/>
          </a:xfrm>
        </p:grpSpPr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6622" y="3897654"/>
              <a:ext cx="1249016" cy="1359775"/>
            </a:xfrm>
            <a:prstGeom prst="rect">
              <a:avLst/>
            </a:prstGeom>
          </p:spPr>
        </p:pic>
        <p:sp>
          <p:nvSpPr>
            <p:cNvPr id="115" name="z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</a:p>
          </p:txBody>
        </p:sp>
      </p:grpSp>
      <p:grpSp>
        <p:nvGrpSpPr>
          <p:cNvPr id="116" name="qu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79982" y="2259545"/>
            <a:ext cx="1977303" cy="2903722"/>
            <a:chOff x="1895752" y="2210455"/>
            <a:chExt cx="1977303" cy="2903722"/>
          </a:xfrm>
        </p:grpSpPr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5752" y="3975958"/>
              <a:ext cx="1977303" cy="1138219"/>
            </a:xfrm>
            <a:prstGeom prst="rect">
              <a:avLst/>
            </a:prstGeom>
          </p:spPr>
        </p:pic>
        <p:sp>
          <p:nvSpPr>
            <p:cNvPr id="118" name="qu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137879" y="2210455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8800" b="1" dirty="0"/>
            </a:p>
          </p:txBody>
        </p:sp>
      </p:grpSp>
      <p:grpSp>
        <p:nvGrpSpPr>
          <p:cNvPr id="48" name="c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8365" y="2278209"/>
            <a:ext cx="1364476" cy="2946472"/>
            <a:chOff x="2230874" y="2278209"/>
            <a:chExt cx="1364476" cy="2946472"/>
          </a:xfrm>
        </p:grpSpPr>
        <p:sp>
          <p:nvSpPr>
            <p:cNvPr id="49" name="c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30874" y="2278209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858" y="3945938"/>
              <a:ext cx="1091653" cy="1278743"/>
            </a:xfrm>
            <a:prstGeom prst="rect">
              <a:avLst/>
            </a:prstGeom>
          </p:spPr>
        </p:pic>
      </p:grpSp>
      <p:grpSp>
        <p:nvGrpSpPr>
          <p:cNvPr id="119" name="s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82680" y="2362145"/>
            <a:ext cx="1882840" cy="2532265"/>
            <a:chOff x="1978637" y="2261884"/>
            <a:chExt cx="1882840" cy="2532265"/>
          </a:xfrm>
        </p:grpSpPr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8637" y="4206639"/>
              <a:ext cx="1882840" cy="587510"/>
            </a:xfrm>
            <a:prstGeom prst="rect">
              <a:avLst/>
            </a:prstGeom>
          </p:spPr>
        </p:pic>
        <p:sp>
          <p:nvSpPr>
            <p:cNvPr id="121" name="s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8800" b="1" dirty="0"/>
            </a:p>
          </p:txBody>
        </p:sp>
      </p:grpSp>
      <p:grpSp>
        <p:nvGrpSpPr>
          <p:cNvPr id="122" name="t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97811" y="2369215"/>
            <a:ext cx="1339687" cy="2769001"/>
            <a:chOff x="2231506" y="2261884"/>
            <a:chExt cx="1339687" cy="2769001"/>
          </a:xfrm>
        </p:grpSpPr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506" y="3817482"/>
              <a:ext cx="1273185" cy="1213403"/>
            </a:xfrm>
            <a:prstGeom prst="rect">
              <a:avLst/>
            </a:prstGeom>
          </p:spPr>
        </p:pic>
        <p:sp>
          <p:nvSpPr>
            <p:cNvPr id="124" name="t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8800" b="1" dirty="0"/>
            </a:p>
          </p:txBody>
        </p:sp>
      </p:grpSp>
      <p:grpSp>
        <p:nvGrpSpPr>
          <p:cNvPr id="126" name="ng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18392" y="2268106"/>
            <a:ext cx="1457450" cy="2913215"/>
            <a:chOff x="2288470" y="2261884"/>
            <a:chExt cx="1457450" cy="2913215"/>
          </a:xfrm>
        </p:grpSpPr>
        <p:pic>
          <p:nvPicPr>
            <p:cNvPr id="127" name="Picture 12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5286" y="3954654"/>
              <a:ext cx="920808" cy="1220445"/>
            </a:xfrm>
            <a:prstGeom prst="rect">
              <a:avLst/>
            </a:prstGeom>
          </p:spPr>
        </p:pic>
        <p:sp>
          <p:nvSpPr>
            <p:cNvPr id="128" name="ng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</p:grpSp>
      <p:grpSp>
        <p:nvGrpSpPr>
          <p:cNvPr id="129" name="ai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94113" y="2356432"/>
            <a:ext cx="1222149" cy="2835750"/>
            <a:chOff x="2288470" y="2261884"/>
            <a:chExt cx="1222149" cy="2835750"/>
          </a:xfrm>
        </p:grpSpPr>
        <p:pic>
          <p:nvPicPr>
            <p:cNvPr id="130" name="Picture 12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2269" y="3954348"/>
              <a:ext cx="1118350" cy="1143286"/>
            </a:xfrm>
            <a:prstGeom prst="rect">
              <a:avLst/>
            </a:prstGeom>
          </p:spPr>
        </p:pic>
        <p:sp>
          <p:nvSpPr>
            <p:cNvPr id="131" name="ai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</p:grpSp>
      <p:grpSp>
        <p:nvGrpSpPr>
          <p:cNvPr id="132" name="ee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7520" y="2331942"/>
            <a:ext cx="1399001" cy="2713219"/>
            <a:chOff x="2247614" y="2261884"/>
            <a:chExt cx="1399001" cy="2713219"/>
          </a:xfrm>
        </p:grpSpPr>
        <p:pic>
          <p:nvPicPr>
            <p:cNvPr id="133" name="Picture 13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7614" y="4104210"/>
              <a:ext cx="1399001" cy="870893"/>
            </a:xfrm>
            <a:prstGeom prst="rect">
              <a:avLst/>
            </a:prstGeom>
          </p:spPr>
        </p:pic>
        <p:sp>
          <p:nvSpPr>
            <p:cNvPr id="134" name="ee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</p:grpSp>
      <p:grpSp>
        <p:nvGrpSpPr>
          <p:cNvPr id="135" name="ig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21858" y="2367423"/>
            <a:ext cx="1808508" cy="2854537"/>
            <a:chOff x="2015267" y="2245411"/>
            <a:chExt cx="1808508" cy="2854537"/>
          </a:xfrm>
        </p:grpSpPr>
        <p:pic>
          <p:nvPicPr>
            <p:cNvPr id="136" name="Picture 13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7626" y="3774131"/>
              <a:ext cx="1102908" cy="1325817"/>
            </a:xfrm>
            <a:prstGeom prst="rect">
              <a:avLst/>
            </a:prstGeom>
          </p:spPr>
        </p:pic>
        <p:sp>
          <p:nvSpPr>
            <p:cNvPr id="137" name="ig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015267" y="2245411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</p:grpSp>
      <p:grpSp>
        <p:nvGrpSpPr>
          <p:cNvPr id="138" name="oa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395847" y="2391172"/>
            <a:ext cx="1468273" cy="2808405"/>
            <a:chOff x="2242459" y="2242862"/>
            <a:chExt cx="1468273" cy="2808405"/>
          </a:xfrm>
        </p:grpSpPr>
        <p:pic>
          <p:nvPicPr>
            <p:cNvPr id="139" name="Picture 138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9200" y="4031631"/>
              <a:ext cx="1401532" cy="1019636"/>
            </a:xfrm>
            <a:prstGeom prst="rect">
              <a:avLst/>
            </a:prstGeom>
          </p:spPr>
        </p:pic>
        <p:sp>
          <p:nvSpPr>
            <p:cNvPr id="140" name="oa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</p:grpSp>
      <p:grpSp>
        <p:nvGrpSpPr>
          <p:cNvPr id="141" name="oo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6917" y="2374472"/>
            <a:ext cx="1417854" cy="2666608"/>
            <a:chOff x="2226567" y="2242862"/>
            <a:chExt cx="1417854" cy="2666608"/>
          </a:xfrm>
        </p:grpSpPr>
        <p:pic>
          <p:nvPicPr>
            <p:cNvPr id="142" name="Picture 141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6567" y="4008522"/>
              <a:ext cx="1417854" cy="900948"/>
            </a:xfrm>
            <a:prstGeom prst="rect">
              <a:avLst/>
            </a:prstGeom>
          </p:spPr>
        </p:pic>
        <p:sp>
          <p:nvSpPr>
            <p:cNvPr id="143" name="oo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grpSp>
        <p:nvGrpSpPr>
          <p:cNvPr id="144" name="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24642" y="2298259"/>
            <a:ext cx="1319592" cy="2818048"/>
            <a:chOff x="2242459" y="2242862"/>
            <a:chExt cx="1319592" cy="2818048"/>
          </a:xfrm>
        </p:grpSpPr>
        <p:pic>
          <p:nvPicPr>
            <p:cNvPr id="145" name="Picture 144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3643" y="3872678"/>
              <a:ext cx="1251118" cy="1188232"/>
            </a:xfrm>
            <a:prstGeom prst="rect">
              <a:avLst/>
            </a:prstGeom>
          </p:spPr>
        </p:pic>
        <p:sp>
          <p:nvSpPr>
            <p:cNvPr id="146" name="a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</p:grpSp>
      <p:grpSp>
        <p:nvGrpSpPr>
          <p:cNvPr id="147" name="o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34389" y="2372940"/>
            <a:ext cx="1843169" cy="2594056"/>
            <a:chOff x="1970423" y="2242862"/>
            <a:chExt cx="1843169" cy="2594056"/>
          </a:xfrm>
        </p:grpSpPr>
        <p:pic>
          <p:nvPicPr>
            <p:cNvPr id="148" name="Picture 147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0423" y="4145175"/>
              <a:ext cx="1843169" cy="691743"/>
            </a:xfrm>
            <a:prstGeom prst="rect">
              <a:avLst/>
            </a:prstGeom>
          </p:spPr>
        </p:pic>
        <p:sp>
          <p:nvSpPr>
            <p:cNvPr id="149" name="o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</p:grpSp>
      <p:grpSp>
        <p:nvGrpSpPr>
          <p:cNvPr id="150" name="u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85080" y="2353226"/>
            <a:ext cx="1327608" cy="2687854"/>
            <a:chOff x="2242459" y="2242862"/>
            <a:chExt cx="1327608" cy="2687854"/>
          </a:xfrm>
        </p:grpSpPr>
        <p:pic>
          <p:nvPicPr>
            <p:cNvPr id="151" name="Picture 150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0482" y="4002871"/>
              <a:ext cx="1137440" cy="927845"/>
            </a:xfrm>
            <a:prstGeom prst="rect">
              <a:avLst/>
            </a:prstGeom>
          </p:spPr>
        </p:pic>
        <p:sp>
          <p:nvSpPr>
            <p:cNvPr id="152" name="u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8800" b="1" dirty="0"/>
            </a:p>
          </p:txBody>
        </p:sp>
      </p:grpSp>
      <p:grpSp>
        <p:nvGrpSpPr>
          <p:cNvPr id="71" name="ow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284253" y="2335414"/>
            <a:ext cx="1711393" cy="2686512"/>
            <a:chOff x="371166" y="2244560"/>
            <a:chExt cx="1711393" cy="2686512"/>
          </a:xfrm>
        </p:grpSpPr>
        <p:pic>
          <p:nvPicPr>
            <p:cNvPr id="72" name="picture b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638" y="4146210"/>
              <a:ext cx="1668921" cy="784862"/>
            </a:xfrm>
            <a:prstGeom prst="rect">
              <a:avLst/>
            </a:prstGeom>
          </p:spPr>
        </p:pic>
        <p:sp>
          <p:nvSpPr>
            <p:cNvPr id="73" name="b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ow</a:t>
              </a:r>
              <a:endParaRPr lang="en-GB" altLang="en-US" sz="13800" b="1" dirty="0"/>
            </a:p>
          </p:txBody>
        </p:sp>
      </p:grpSp>
      <p:grpSp>
        <p:nvGrpSpPr>
          <p:cNvPr id="153" name="oi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603648" y="2427268"/>
            <a:ext cx="1135247" cy="2720722"/>
            <a:chOff x="2353590" y="2261470"/>
            <a:chExt cx="1135247" cy="2720722"/>
          </a:xfrm>
        </p:grpSpPr>
        <p:pic>
          <p:nvPicPr>
            <p:cNvPr id="154" name="Picture 153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1504" y="4115448"/>
              <a:ext cx="860385" cy="866744"/>
            </a:xfrm>
            <a:prstGeom prst="rect">
              <a:avLst/>
            </a:prstGeom>
          </p:spPr>
        </p:pic>
        <p:sp>
          <p:nvSpPr>
            <p:cNvPr id="155" name="oi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353590" y="2261470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</p:grpSp>
      <p:grpSp>
        <p:nvGrpSpPr>
          <p:cNvPr id="156" name="e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81846" y="2394765"/>
            <a:ext cx="1854995" cy="2878343"/>
            <a:chOff x="1998996" y="2248548"/>
            <a:chExt cx="1854995" cy="2878343"/>
          </a:xfrm>
        </p:grpSpPr>
        <p:pic>
          <p:nvPicPr>
            <p:cNvPr id="157" name="Picture 15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161" y="3885584"/>
              <a:ext cx="874020" cy="1241307"/>
            </a:xfrm>
            <a:prstGeom prst="rect">
              <a:avLst/>
            </a:prstGeom>
          </p:spPr>
        </p:pic>
        <p:sp>
          <p:nvSpPr>
            <p:cNvPr id="158" name="ea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85499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ear</a:t>
              </a:r>
            </a:p>
          </p:txBody>
        </p:sp>
      </p:grpSp>
      <p:grpSp>
        <p:nvGrpSpPr>
          <p:cNvPr id="159" name="ai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45336" y="2255946"/>
            <a:ext cx="1670650" cy="3020614"/>
            <a:chOff x="1998996" y="2248548"/>
            <a:chExt cx="1670650" cy="3020614"/>
          </a:xfrm>
        </p:grpSpPr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9622" y="3862717"/>
              <a:ext cx="841088" cy="1406445"/>
            </a:xfrm>
            <a:prstGeom prst="rect">
              <a:avLst/>
            </a:prstGeom>
          </p:spPr>
        </p:pic>
        <p:sp>
          <p:nvSpPr>
            <p:cNvPr id="161" name="ai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6706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air</a:t>
              </a:r>
            </a:p>
          </p:txBody>
        </p:sp>
      </p:grpSp>
      <p:grpSp>
        <p:nvGrpSpPr>
          <p:cNvPr id="162" name="ure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67355" y="2211168"/>
            <a:ext cx="1863011" cy="2687494"/>
            <a:chOff x="1871894" y="2255950"/>
            <a:chExt cx="1863011" cy="2687494"/>
          </a:xfrm>
        </p:grpSpPr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484" y="4272042"/>
              <a:ext cx="1294819" cy="671402"/>
            </a:xfrm>
            <a:prstGeom prst="rect">
              <a:avLst/>
            </a:prstGeom>
          </p:spPr>
        </p:pic>
        <p:sp>
          <p:nvSpPr>
            <p:cNvPr id="164" name="ure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871894" y="2255950"/>
              <a:ext cx="18630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ure</a:t>
              </a:r>
              <a:endParaRPr lang="en-GB" sz="8800" b="1" dirty="0"/>
            </a:p>
          </p:txBody>
        </p:sp>
      </p:grpSp>
      <p:grpSp>
        <p:nvGrpSpPr>
          <p:cNvPr id="165" name="e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73239" y="2207779"/>
            <a:ext cx="1212191" cy="3011666"/>
            <a:chOff x="2269767" y="2243133"/>
            <a:chExt cx="1212191" cy="3011666"/>
          </a:xfrm>
        </p:grpSpPr>
        <p:pic>
          <p:nvPicPr>
            <p:cNvPr id="166" name="Picture 16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3185" y="3916342"/>
              <a:ext cx="585700" cy="1338457"/>
            </a:xfrm>
            <a:prstGeom prst="rect">
              <a:avLst/>
            </a:prstGeom>
          </p:spPr>
        </p:pic>
        <p:sp>
          <p:nvSpPr>
            <p:cNvPr id="167" name="e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69767" y="2243133"/>
              <a:ext cx="121219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er</a:t>
              </a:r>
              <a:endParaRPr lang="en-GB" sz="8800" b="1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8" name="Speech Bubble">
            <a:extLst>
              <a:ext uri="{FF2B5EF4-FFF2-40B4-BE49-F238E27FC236}">
                <a16:creationId xmlns:a16="http://schemas.microsoft.com/office/drawing/2014/main" id="{656ACA77-DD06-4B76-A9F3-FA692455DBA6}"/>
              </a:ext>
            </a:extLst>
          </p:cNvPr>
          <p:cNvSpPr/>
          <p:nvPr/>
        </p:nvSpPr>
        <p:spPr>
          <a:xfrm>
            <a:off x="2015716" y="836219"/>
            <a:ext cx="5112568" cy="753331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Let’s practise Sam’s Sounds and Tricky Words!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089792-BBE2-4261-A08E-396FE6DC6F37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60" y="1772816"/>
            <a:ext cx="1296144" cy="4034117"/>
          </a:xfrm>
          <a:prstGeom prst="rect">
            <a:avLst/>
          </a:prstGeom>
        </p:spPr>
      </p:pic>
      <p:sp>
        <p:nvSpPr>
          <p:cNvPr id="10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1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15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97" name="j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696539" y="2268106"/>
            <a:ext cx="881256" cy="3008993"/>
            <a:chOff x="775369" y="2193366"/>
            <a:chExt cx="881256" cy="3008993"/>
          </a:xfrm>
        </p:grpSpPr>
        <p:pic>
          <p:nvPicPr>
            <p:cNvPr id="98" name="jelly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369" y="3721421"/>
              <a:ext cx="881256" cy="1480938"/>
            </a:xfrm>
            <a:prstGeom prst="rect">
              <a:avLst/>
            </a:prstGeom>
          </p:spPr>
        </p:pic>
        <p:sp>
          <p:nvSpPr>
            <p:cNvPr id="99" name="j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50366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j</a:t>
              </a:r>
              <a:endParaRPr lang="en-GB" altLang="en-US" sz="13800" b="1" dirty="0"/>
            </a:p>
          </p:txBody>
        </p:sp>
      </p:grpSp>
      <p:sp>
        <p:nvSpPr>
          <p:cNvPr id="85" name="are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0463" y="3207584"/>
            <a:ext cx="158759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are</a:t>
            </a:r>
          </a:p>
        </p:txBody>
      </p:sp>
      <p:sp>
        <p:nvSpPr>
          <p:cNvPr id="86" name="all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4409" y="3207584"/>
            <a:ext cx="13397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all</a:t>
            </a:r>
          </a:p>
        </p:txBody>
      </p:sp>
      <p:sp>
        <p:nvSpPr>
          <p:cNvPr id="87" name="they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5472" y="3207584"/>
            <a:ext cx="203757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they</a:t>
            </a:r>
          </a:p>
        </p:txBody>
      </p:sp>
      <p:sp>
        <p:nvSpPr>
          <p:cNvPr id="88" name="her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1058" y="3207584"/>
            <a:ext cx="208124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here</a:t>
            </a:r>
          </a:p>
        </p:txBody>
      </p:sp>
      <p:sp>
        <p:nvSpPr>
          <p:cNvPr id="89" name="you">
            <a:extLst>
              <a:ext uri="{FF2B5EF4-FFF2-40B4-BE49-F238E27FC236}">
                <a16:creationId xmlns:a16="http://schemas.microsoft.com/office/drawing/2014/main" id="{3BA73105-4E30-4DB8-A655-9ECFD979F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0974" y="3207584"/>
            <a:ext cx="174657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you</a:t>
            </a:r>
          </a:p>
        </p:txBody>
      </p:sp>
      <p:sp>
        <p:nvSpPr>
          <p:cNvPr id="90" name="my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4143" y="3207584"/>
            <a:ext cx="152023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my</a:t>
            </a:r>
          </a:p>
        </p:txBody>
      </p:sp>
      <p:sp>
        <p:nvSpPr>
          <p:cNvPr id="91" name="was">
            <a:extLst>
              <a:ext uri="{FF2B5EF4-FFF2-40B4-BE49-F238E27FC236}">
                <a16:creationId xmlns:a16="http://schemas.microsoft.com/office/drawing/2014/main" id="{8E1A8539-5057-46B8-9571-D3B3F511EA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3612" y="3207584"/>
            <a:ext cx="188129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was</a:t>
            </a:r>
          </a:p>
        </p:txBody>
      </p:sp>
      <p:sp>
        <p:nvSpPr>
          <p:cNvPr id="92" name="be">
            <a:extLst>
              <a:ext uri="{FF2B5EF4-FFF2-40B4-BE49-F238E27FC236}">
                <a16:creationId xmlns:a16="http://schemas.microsoft.com/office/drawing/2014/main" id="{99490B72-2630-4EAA-B09B-7F73956AE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5813" y="3207584"/>
            <a:ext cx="119689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be</a:t>
            </a:r>
          </a:p>
        </p:txBody>
      </p:sp>
      <p:sp>
        <p:nvSpPr>
          <p:cNvPr id="93" name="me">
            <a:extLst>
              <a:ext uri="{FF2B5EF4-FFF2-40B4-BE49-F238E27FC236}">
                <a16:creationId xmlns:a16="http://schemas.microsoft.com/office/drawing/2014/main" id="{707502CE-F4B8-4FE2-8D83-D3265AD14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9171" y="3207584"/>
            <a:ext cx="145018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me</a:t>
            </a:r>
          </a:p>
        </p:txBody>
      </p:sp>
      <p:sp>
        <p:nvSpPr>
          <p:cNvPr id="94" name="we">
            <a:extLst>
              <a:ext uri="{FF2B5EF4-FFF2-40B4-BE49-F238E27FC236}">
                <a16:creationId xmlns:a16="http://schemas.microsoft.com/office/drawing/2014/main" id="{7C7047A7-24B0-4726-8B06-BBCDD4E48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5338" y="3207584"/>
            <a:ext cx="141784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we</a:t>
            </a:r>
          </a:p>
        </p:txBody>
      </p:sp>
      <p:sp>
        <p:nvSpPr>
          <p:cNvPr id="95" name="she">
            <a:extLst>
              <a:ext uri="{FF2B5EF4-FFF2-40B4-BE49-F238E27FC236}">
                <a16:creationId xmlns:a16="http://schemas.microsoft.com/office/drawing/2014/main" id="{FEC113C6-0AC0-4D04-9AF0-C377C80335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2379" y="3207584"/>
            <a:ext cx="160376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she</a:t>
            </a:r>
          </a:p>
        </p:txBody>
      </p:sp>
      <p:sp>
        <p:nvSpPr>
          <p:cNvPr id="96" name="he">
            <a:extLst>
              <a:ext uri="{FF2B5EF4-FFF2-40B4-BE49-F238E27FC236}">
                <a16:creationId xmlns:a16="http://schemas.microsoft.com/office/drawing/2014/main" id="{2F4519AC-2B43-4F91-B321-35F9729A4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3688" y="3207584"/>
            <a:ext cx="122114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he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7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7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5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2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25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275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75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750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25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25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1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375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575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85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925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125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75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6750"/>
                            </p:stCondLst>
                            <p:childTnLst>
                              <p:par>
                                <p:cTn id="14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75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9500"/>
                            </p:stCondLst>
                            <p:childTnLst>
                              <p:par>
                                <p:cTn id="14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25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2250"/>
                            </p:stCondLst>
                            <p:childTnLst>
                              <p:par>
                                <p:cTn id="15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500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575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7750"/>
                            </p:stCondLst>
                            <p:childTnLst>
                              <p:par>
                                <p:cTn id="17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85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60500"/>
                            </p:stCondLst>
                            <p:childTnLst>
                              <p:par>
                                <p:cTn id="18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125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63250"/>
                            </p:stCondLst>
                            <p:childTnLst>
                              <p:par>
                                <p:cTn id="18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4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6000"/>
                            </p:stCondLst>
                            <p:childTnLst>
                              <p:par>
                                <p:cTn id="19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66750"/>
                            </p:stCondLst>
                            <p:childTnLst>
                              <p:par>
                                <p:cTn id="2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00"/>
                            </p:stCondLst>
                            <p:childTnLst>
                              <p:par>
                                <p:cTn id="2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500"/>
                            </p:stCondLst>
                            <p:childTnLst>
                              <p:par>
                                <p:cTn id="2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7500"/>
                            </p:stCondLst>
                            <p:childTnLst>
                              <p:par>
                                <p:cTn id="2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80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7500"/>
                            </p:stCondLst>
                            <p:childTnLst>
                              <p:par>
                                <p:cTn id="2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20500"/>
                            </p:stCondLst>
                            <p:childTnLst>
                              <p:par>
                                <p:cTn id="2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22500"/>
                            </p:stCondLst>
                            <p:childTnLst>
                              <p:par>
                                <p:cTn id="27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23000"/>
                            </p:stCondLst>
                            <p:childTnLst>
                              <p:par>
                                <p:cTn id="2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25000"/>
                            </p:stCondLst>
                            <p:childTnLst>
                              <p:par>
                                <p:cTn id="28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25500"/>
                            </p:stCondLst>
                            <p:childTnLst>
                              <p:par>
                                <p:cTn id="2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27500"/>
                            </p:stCondLst>
                            <p:childTnLst>
                              <p:par>
                                <p:cTn id="29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28000"/>
                            </p:stCondLst>
                            <p:childTnLst>
                              <p:par>
                                <p:cTn id="2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5" grpId="0"/>
      <p:bldP spid="85" grpId="1"/>
      <p:bldP spid="86" grpId="0"/>
      <p:bldP spid="86" grpId="1"/>
      <p:bldP spid="87" grpId="0"/>
      <p:bldP spid="87" grpId="1"/>
      <p:bldP spid="88" grpId="0"/>
      <p:bldP spid="88" grpId="1"/>
      <p:bldP spid="89" grpId="0"/>
      <p:bldP spid="89" grpId="1"/>
      <p:bldP spid="90" grpId="0"/>
      <p:bldP spid="90" grpId="1"/>
      <p:bldP spid="91" grpId="0"/>
      <p:bldP spid="91" grpId="1"/>
      <p:bldP spid="92" grpId="0"/>
      <p:bldP spid="92" grpId="1"/>
      <p:bldP spid="93" grpId="0"/>
      <p:bldP spid="93" grpId="1"/>
      <p:bldP spid="94" grpId="0"/>
      <p:bldP spid="94" grpId="1"/>
      <p:bldP spid="95" grpId="0"/>
      <p:bldP spid="95" grpId="1"/>
      <p:bldP spid="96" grpId="0"/>
      <p:bldP spid="9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peech Bubble">
            <a:extLst>
              <a:ext uri="{FF2B5EF4-FFF2-40B4-BE49-F238E27FC236}">
                <a16:creationId xmlns:a16="http://schemas.microsoft.com/office/drawing/2014/main" id="{656ACA77-DD06-4B76-A9F3-FA692455DBA6}"/>
              </a:ext>
            </a:extLst>
          </p:cNvPr>
          <p:cNvSpPr/>
          <p:nvPr/>
        </p:nvSpPr>
        <p:spPr>
          <a:xfrm>
            <a:off x="1489224" y="1288137"/>
            <a:ext cx="5112568" cy="1060743"/>
          </a:xfrm>
          <a:prstGeom prst="wedgeRoundRectCallout">
            <a:avLst>
              <a:gd name="adj1" fmla="val 54055"/>
              <a:gd name="adj2" fmla="val 10613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week, we meet our next tricky words:</a:t>
            </a:r>
          </a:p>
          <a:p>
            <a:pPr algn="ctr"/>
            <a:r>
              <a:rPr lang="en-GB" altLang="en-US" sz="2400" dirty="0">
                <a:solidFill>
                  <a:srgbClr val="DE1E5A"/>
                </a:solidFill>
                <a:ea typeface="Tuffy" panose="020B0603060100000000" pitchFamily="34" charset="0"/>
                <a:cs typeface="Tuffy" panose="020B0603060100000000" pitchFamily="34" charset="0"/>
              </a:rPr>
              <a:t>said</a:t>
            </a:r>
            <a:endParaRPr lang="en-GB" altLang="en-US" sz="2400" dirty="0">
              <a:solidFill>
                <a:schemeClr val="tx1"/>
              </a:solidFill>
              <a:ea typeface="Tuffy" panose="020B0603060100000000" pitchFamily="34" charset="0"/>
              <a:cs typeface="Tuffy" panose="020B0603060100000000" pitchFamily="34" charset="0"/>
            </a:endParaRPr>
          </a:p>
          <a:p>
            <a:pPr algn="ctr"/>
            <a:r>
              <a:rPr lang="en-GB" altLang="en-US" sz="2400" dirty="0">
                <a:solidFill>
                  <a:srgbClr val="DE1E5A"/>
                </a:solidFill>
                <a:ea typeface="Tuffy" panose="020B0603060100000000" pitchFamily="34" charset="0"/>
                <a:cs typeface="Tuffy" panose="020B0603060100000000" pitchFamily="34" charset="0"/>
              </a:rPr>
              <a:t>so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148" y="2060013"/>
            <a:ext cx="1310902" cy="4034117"/>
          </a:xfrm>
          <a:prstGeom prst="rect">
            <a:avLst/>
          </a:prstGeom>
        </p:spPr>
      </p:pic>
      <p:sp>
        <p:nvSpPr>
          <p:cNvPr id="12" name="Speech Bubble">
            <a:extLst>
              <a:ext uri="{FF2B5EF4-FFF2-40B4-BE49-F238E27FC236}">
                <a16:creationId xmlns:a16="http://schemas.microsoft.com/office/drawing/2014/main" id="{656ACA77-DD06-4B76-A9F3-FA692455DBA6}"/>
              </a:ext>
            </a:extLst>
          </p:cNvPr>
          <p:cNvSpPr/>
          <p:nvPr/>
        </p:nvSpPr>
        <p:spPr>
          <a:xfrm>
            <a:off x="755576" y="4077072"/>
            <a:ext cx="5846216" cy="1152128"/>
          </a:xfrm>
          <a:prstGeom prst="wedgeRoundRectCallout">
            <a:avLst>
              <a:gd name="adj1" fmla="val 55214"/>
              <a:gd name="adj2" fmla="val -14461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Remember, tricky words are words that can’t be sounded out. We just have to learn them off by heart!</a:t>
            </a:r>
          </a:p>
        </p:txBody>
      </p:sp>
    </p:spTree>
    <p:extLst>
      <p:ext uri="{BB962C8B-B14F-4D97-AF65-F5344CB8AC3E}">
        <p14:creationId xmlns:p14="http://schemas.microsoft.com/office/powerpoint/2010/main" val="407751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Hidden Chicks</a:t>
            </a:r>
          </a:p>
        </p:txBody>
      </p:sp>
      <p:sp>
        <p:nvSpPr>
          <p:cNvPr id="14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809000" y="1473200"/>
            <a:ext cx="7516474" cy="59949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on the eggs to reveal the tricky words and chicks.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690" y="2924944"/>
            <a:ext cx="871835" cy="8088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44" y="2918830"/>
            <a:ext cx="792088" cy="8869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28" y="2764210"/>
            <a:ext cx="792088" cy="10513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01240" y="4644077"/>
            <a:ext cx="779859" cy="10332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196" y="4717210"/>
            <a:ext cx="792088" cy="88694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649" y="4795332"/>
            <a:ext cx="871835" cy="80882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367644" y="2814442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said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951820" y="2814442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so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76173" y="2780526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so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42419" y="4691270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said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463988" y="4717210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said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147577" y="4644077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so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466975"/>
            <a:ext cx="1152128" cy="15108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501481"/>
            <a:ext cx="1152128" cy="15108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500164"/>
            <a:ext cx="1152128" cy="15108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405271"/>
            <a:ext cx="1152128" cy="15108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406588"/>
            <a:ext cx="1152128" cy="15108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372082"/>
            <a:ext cx="1152128" cy="1510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0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395536" y="731453"/>
            <a:ext cx="8280920" cy="176144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b="0" kern="0" dirty="0">
              <a:latin typeface="Twinkl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573016"/>
            <a:ext cx="1431162" cy="2564904"/>
          </a:xfrm>
          <a:prstGeom prst="rect">
            <a:avLst/>
          </a:prstGeom>
        </p:spPr>
      </p:pic>
      <p:sp>
        <p:nvSpPr>
          <p:cNvPr id="8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809000" y="935761"/>
            <a:ext cx="7516474" cy="1269103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kern="0" dirty="0">
                <a:solidFill>
                  <a:schemeClr val="tx1"/>
                </a:solidFill>
                <a:latin typeface="Twinkl" pitchFamily="50" charset="0"/>
              </a:rPr>
              <a:t>Today, we are learning to read words that contain</a:t>
            </a:r>
            <a:br>
              <a:rPr lang="en-GB" sz="2400" kern="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2400" b="1" kern="0" dirty="0">
                <a:solidFill>
                  <a:schemeClr val="tx1"/>
                </a:solidFill>
                <a:latin typeface="Twinkl" pitchFamily="50" charset="0"/>
              </a:rPr>
              <a:t>final consonant blends.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492896"/>
            <a:ext cx="1184465" cy="364502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3089792-BBE2-4261-A08E-396FE6DC6F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492896"/>
            <a:ext cx="11711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4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04664"/>
            <a:ext cx="8220074" cy="5976663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611560" y="4869160"/>
            <a:ext cx="7920880" cy="1368152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were visiting Gran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and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Grandad.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They had all b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out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for a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walk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and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were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reading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Sam’s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library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about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Stone Age.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564728"/>
            <a:ext cx="1944216" cy="20513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991487"/>
            <a:ext cx="1215011" cy="37890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024" y="991487"/>
            <a:ext cx="1258454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70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04664"/>
            <a:ext cx="8220074" cy="5976663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611560" y="4869160"/>
            <a:ext cx="7920880" cy="1368152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L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“Stone Age people lived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caves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and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wore animal skins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clothes!”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can’t imagine what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would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like,” shivered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Sam.</a:t>
            </a:r>
            <a:endParaRPr lang="en-GB" sz="2400" dirty="0">
              <a:solidFill>
                <a:schemeClr val="bg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572124"/>
            <a:ext cx="1944216" cy="203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22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04664"/>
            <a:ext cx="8220074" cy="5976663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75" y="494998"/>
            <a:ext cx="7252626" cy="4700951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869160"/>
            <a:ext cx="7920880" cy="1368152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They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looked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 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picture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of a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cave boy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 the b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“What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 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saying?” asked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They are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some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 of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caveman sounds,” laughed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11595"/>
            <a:ext cx="1000532" cy="3140968"/>
          </a:xfrm>
          <a:prstGeom prst="rect">
            <a:avLst/>
          </a:prstGeom>
        </p:spPr>
      </p:pic>
      <p:sp>
        <p:nvSpPr>
          <p:cNvPr id="13" name="Speech Bubble">
            <a:extLst>
              <a:ext uri="{FF2B5EF4-FFF2-40B4-BE49-F238E27FC236}">
                <a16:creationId xmlns:a16="http://schemas.microsoft.com/office/drawing/2014/main" id="{656ACA77-DD06-4B76-A9F3-FA692455DBA6}"/>
              </a:ext>
            </a:extLst>
          </p:cNvPr>
          <p:cNvSpPr/>
          <p:nvPr/>
        </p:nvSpPr>
        <p:spPr>
          <a:xfrm>
            <a:off x="2800153" y="2164150"/>
            <a:ext cx="1339799" cy="969355"/>
          </a:xfrm>
          <a:prstGeom prst="wedgeRoundRectCallout">
            <a:avLst>
              <a:gd name="adj1" fmla="val -81930"/>
              <a:gd name="adj2" fmla="val -7204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>
                <a:solidFill>
                  <a:schemeClr val="tx1"/>
                </a:solidFill>
                <a:latin typeface="Twinkl" pitchFamily="50" charset="0"/>
              </a:rPr>
              <a:t>nk</a:t>
            </a:r>
            <a:endParaRPr lang="en-GB" sz="3600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4" name="Speech Bubble">
            <a:extLst>
              <a:ext uri="{FF2B5EF4-FFF2-40B4-BE49-F238E27FC236}">
                <a16:creationId xmlns:a16="http://schemas.microsoft.com/office/drawing/2014/main" id="{656ACA77-DD06-4B76-A9F3-FA692455DBA6}"/>
              </a:ext>
            </a:extLst>
          </p:cNvPr>
          <p:cNvSpPr/>
          <p:nvPr/>
        </p:nvSpPr>
        <p:spPr>
          <a:xfrm>
            <a:off x="4847401" y="3165943"/>
            <a:ext cx="1339799" cy="969355"/>
          </a:xfrm>
          <a:prstGeom prst="wedgeRoundRectCallout">
            <a:avLst>
              <a:gd name="adj1" fmla="val 84901"/>
              <a:gd name="adj2" fmla="val -15939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>
                <a:solidFill>
                  <a:schemeClr val="tx1"/>
                </a:solidFill>
                <a:latin typeface="Twinkl" pitchFamily="50" charset="0"/>
              </a:rPr>
              <a:t>mp</a:t>
            </a:r>
            <a:endParaRPr lang="en-GB" sz="36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542" y="1229823"/>
            <a:ext cx="1000532" cy="314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9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04665"/>
            <a:ext cx="8220074" cy="5976664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sp>
        <p:nvSpPr>
          <p:cNvPr id="19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809000" y="620767"/>
            <a:ext cx="7516474" cy="941452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cave boy in the book can only make caveman sounds! Say the caveman sounds as they appear on the cave wall.</a:t>
            </a:r>
          </a:p>
        </p:txBody>
      </p:sp>
      <p:grpSp>
        <p:nvGrpSpPr>
          <p:cNvPr id="20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21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23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065488"/>
            <a:ext cx="3829472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guttural sounds made by final consonant blends can be taught as ‘caveman sounds’!</a:t>
            </a:r>
          </a:p>
        </p:txBody>
      </p:sp>
      <p:sp>
        <p:nvSpPr>
          <p:cNvPr id="24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075684" y="3981896"/>
            <a:ext cx="284162" cy="284163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grpSp>
        <p:nvGrpSpPr>
          <p:cNvPr id="16" name="Group 1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17" name="Oval 1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2" name="Rectangle 1"/>
          <p:cNvSpPr/>
          <p:nvPr/>
        </p:nvSpPr>
        <p:spPr>
          <a:xfrm>
            <a:off x="6012160" y="1628800"/>
            <a:ext cx="10963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 err="1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50" charset="0"/>
              </a:rPr>
              <a:t>nk</a:t>
            </a:r>
            <a:endParaRPr lang="en-GB" sz="6000" b="1" dirty="0">
              <a:ln w="12700">
                <a:solidFill>
                  <a:schemeClr val="tx1"/>
                </a:solidFill>
              </a:ln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123728" y="2644463"/>
            <a:ext cx="1857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 err="1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50" charset="0"/>
              </a:rPr>
              <a:t>mp</a:t>
            </a:r>
            <a:endParaRPr lang="en-GB" sz="6000" b="1" dirty="0">
              <a:ln w="12700">
                <a:solidFill>
                  <a:schemeClr val="tx1"/>
                </a:solidFill>
              </a:ln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68443" y="1756394"/>
            <a:ext cx="1857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 err="1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50" charset="0"/>
              </a:rPr>
              <a:t>nd</a:t>
            </a:r>
            <a:endParaRPr lang="en-GB" sz="6000" b="1" dirty="0">
              <a:ln w="12700">
                <a:solidFill>
                  <a:schemeClr val="tx1"/>
                </a:solidFill>
              </a:ln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87816" y="1919349"/>
            <a:ext cx="1857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 err="1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50" charset="0"/>
              </a:rPr>
              <a:t>sk</a:t>
            </a:r>
            <a:endParaRPr lang="en-GB" sz="6000" b="1" dirty="0">
              <a:ln w="12700">
                <a:solidFill>
                  <a:schemeClr val="tx1"/>
                </a:solidFill>
              </a:ln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413076" y="2540727"/>
            <a:ext cx="1857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 err="1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50" charset="0"/>
              </a:rPr>
              <a:t>nt</a:t>
            </a:r>
            <a:endParaRPr lang="en-GB" sz="6000" b="1" dirty="0">
              <a:ln w="12700">
                <a:solidFill>
                  <a:schemeClr val="tx1"/>
                </a:solidFill>
              </a:ln>
              <a:solidFill>
                <a:schemeClr val="bg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15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  <p:bldP spid="2" grpId="0"/>
      <p:bldP spid="2" grpId="1"/>
      <p:bldP spid="25" grpId="0"/>
      <p:bldP spid="25" grpId="1"/>
      <p:bldP spid="26" grpId="0"/>
      <p:bldP spid="26" grpId="1"/>
      <p:bldP spid="27" grpId="0"/>
      <p:bldP spid="27" grpId="1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7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Caveman Sounds</a:t>
            </a:r>
          </a:p>
        </p:txBody>
      </p:sp>
      <p:sp>
        <p:nvSpPr>
          <p:cNvPr id="11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809000" y="1473200"/>
            <a:ext cx="7516474" cy="87568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word is the cave boy saying? Click the boy to hear the word and then click on the picture that matches.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971" y="2636912"/>
            <a:ext cx="1000532" cy="314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12" name="Bo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52736"/>
            <a:ext cx="1512168" cy="4747146"/>
          </a:xfrm>
          <a:prstGeom prst="rect">
            <a:avLst/>
          </a:prstGeom>
        </p:spPr>
      </p:pic>
      <p:pic>
        <p:nvPicPr>
          <p:cNvPr id="2" name="Lamp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759970"/>
            <a:ext cx="1224136" cy="2422059"/>
          </a:xfrm>
          <a:prstGeom prst="rect">
            <a:avLst/>
          </a:prstGeom>
        </p:spPr>
      </p:pic>
      <p:pic>
        <p:nvPicPr>
          <p:cNvPr id="3" name="Hand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239" y="3170032"/>
            <a:ext cx="1479112" cy="2054547"/>
          </a:xfrm>
          <a:prstGeom prst="rect">
            <a:avLst/>
          </a:prstGeom>
        </p:spPr>
      </p:pic>
      <p:pic>
        <p:nvPicPr>
          <p:cNvPr id="4" name="Whisk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21794" y="1166424"/>
            <a:ext cx="2558617" cy="1698875"/>
          </a:xfrm>
          <a:prstGeom prst="rect">
            <a:avLst/>
          </a:prstGeom>
        </p:spPr>
      </p:pic>
      <p:pic>
        <p:nvPicPr>
          <p:cNvPr id="5" name="Sink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304" y="3219920"/>
            <a:ext cx="1458649" cy="2708920"/>
          </a:xfrm>
          <a:prstGeom prst="rect">
            <a:avLst/>
          </a:prstGeom>
        </p:spPr>
      </p:pic>
      <p:pic>
        <p:nvPicPr>
          <p:cNvPr id="6" name="Te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564" y="4223449"/>
            <a:ext cx="2512361" cy="1624091"/>
          </a:xfrm>
          <a:prstGeom prst="rect">
            <a:avLst/>
          </a:prstGeom>
        </p:spPr>
      </p:pic>
      <p:pic>
        <p:nvPicPr>
          <p:cNvPr id="15" name="lam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33271" y="21328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8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11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12" name="Bo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52736"/>
            <a:ext cx="1512168" cy="4747146"/>
          </a:xfrm>
          <a:prstGeom prst="rect">
            <a:avLst/>
          </a:prstGeom>
        </p:spPr>
      </p:pic>
      <p:pic>
        <p:nvPicPr>
          <p:cNvPr id="3" name="Hand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239" y="3170032"/>
            <a:ext cx="1479112" cy="2054547"/>
          </a:xfrm>
          <a:prstGeom prst="rect">
            <a:avLst/>
          </a:prstGeom>
        </p:spPr>
      </p:pic>
      <p:pic>
        <p:nvPicPr>
          <p:cNvPr id="4" name="Whisk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21794" y="1166424"/>
            <a:ext cx="2558617" cy="1698875"/>
          </a:xfrm>
          <a:prstGeom prst="rect">
            <a:avLst/>
          </a:prstGeom>
        </p:spPr>
      </p:pic>
      <p:pic>
        <p:nvPicPr>
          <p:cNvPr id="5" name="Sin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304" y="3219920"/>
            <a:ext cx="1458649" cy="2708920"/>
          </a:xfrm>
          <a:prstGeom prst="rect">
            <a:avLst/>
          </a:prstGeom>
        </p:spPr>
      </p:pic>
      <p:pic>
        <p:nvPicPr>
          <p:cNvPr id="6" name="Tent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564" y="4223449"/>
            <a:ext cx="2512361" cy="1624091"/>
          </a:xfrm>
          <a:prstGeom prst="rect">
            <a:avLst/>
          </a:prstGeom>
        </p:spPr>
      </p:pic>
      <p:pic>
        <p:nvPicPr>
          <p:cNvPr id="2" name="ten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83964" y="28906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8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7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12" name="Bo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52736"/>
            <a:ext cx="1512168" cy="4747146"/>
          </a:xfrm>
          <a:prstGeom prst="rect">
            <a:avLst/>
          </a:prstGeom>
        </p:spPr>
      </p:pic>
      <p:pic>
        <p:nvPicPr>
          <p:cNvPr id="3" name="Hand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239" y="3170032"/>
            <a:ext cx="1479112" cy="2054547"/>
          </a:xfrm>
          <a:prstGeom prst="rect">
            <a:avLst/>
          </a:prstGeom>
        </p:spPr>
      </p:pic>
      <p:pic>
        <p:nvPicPr>
          <p:cNvPr id="4" name="Whisk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21794" y="1166424"/>
            <a:ext cx="2558617" cy="1698875"/>
          </a:xfrm>
          <a:prstGeom prst="rect">
            <a:avLst/>
          </a:prstGeom>
        </p:spPr>
      </p:pic>
      <p:pic>
        <p:nvPicPr>
          <p:cNvPr id="5" name="Sink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304" y="3219920"/>
            <a:ext cx="1458649" cy="2708920"/>
          </a:xfrm>
          <a:prstGeom prst="rect">
            <a:avLst/>
          </a:prstGeom>
        </p:spPr>
      </p:pic>
      <p:pic>
        <p:nvPicPr>
          <p:cNvPr id="2" name="whis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608" y="35877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18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1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12" name="Bo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52736"/>
            <a:ext cx="1512168" cy="4747146"/>
          </a:xfrm>
          <a:prstGeom prst="rect">
            <a:avLst/>
          </a:prstGeom>
        </p:spPr>
      </p:pic>
      <p:pic>
        <p:nvPicPr>
          <p:cNvPr id="3" name="Hand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239" y="3170032"/>
            <a:ext cx="1479112" cy="2054547"/>
          </a:xfrm>
          <a:prstGeom prst="rect">
            <a:avLst/>
          </a:prstGeom>
        </p:spPr>
      </p:pic>
      <p:pic>
        <p:nvPicPr>
          <p:cNvPr id="5" name="Sink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304" y="3219920"/>
            <a:ext cx="1458649" cy="2708920"/>
          </a:xfrm>
          <a:prstGeom prst="rect">
            <a:avLst/>
          </a:prstGeom>
        </p:spPr>
      </p:pic>
      <p:pic>
        <p:nvPicPr>
          <p:cNvPr id="2" name="sin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070311" y="35877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13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8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12" name="Bo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52736"/>
            <a:ext cx="1512168" cy="4747146"/>
          </a:xfrm>
          <a:prstGeom prst="rect">
            <a:avLst/>
          </a:prstGeom>
        </p:spPr>
      </p:pic>
      <p:pic>
        <p:nvPicPr>
          <p:cNvPr id="3" name="Hand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239" y="3170032"/>
            <a:ext cx="1479112" cy="2054547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275856" y="1056267"/>
            <a:ext cx="4320480" cy="1224136"/>
          </a:xfrm>
          <a:prstGeom prst="wedgeRoundRectCallout">
            <a:avLst>
              <a:gd name="adj1" fmla="val -64533"/>
              <a:gd name="adj2" fmla="val 3691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Well done.</a:t>
            </a:r>
          </a:p>
        </p:txBody>
      </p:sp>
      <p:pic>
        <p:nvPicPr>
          <p:cNvPr id="4" name="ha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56592" y="42930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61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1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04664"/>
            <a:ext cx="8220074" cy="5976663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498" y="1429792"/>
            <a:ext cx="1346707" cy="4054759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577" y="1412776"/>
            <a:ext cx="1412139" cy="4054759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5301208"/>
            <a:ext cx="7920880" cy="93610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Gran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and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Grandad came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back in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carrying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 box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“Here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are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some very special presents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you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both,”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they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700808"/>
            <a:ext cx="958572" cy="19498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468" y="1700807"/>
            <a:ext cx="1006249" cy="1949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04664"/>
            <a:ext cx="8220074" cy="5976663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700808"/>
            <a:ext cx="958572" cy="19498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468" y="1700807"/>
            <a:ext cx="1006249" cy="19498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23282">
            <a:off x="1684385" y="2938240"/>
            <a:ext cx="1459832" cy="17720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5008">
            <a:off x="4095667" y="3027456"/>
            <a:ext cx="1041298" cy="17294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6181">
            <a:off x="6133512" y="2814681"/>
            <a:ext cx="851553" cy="1935661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4946795"/>
            <a:ext cx="7920880" cy="1290517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opened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 box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Inside were some old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objects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–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watch,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 map and a b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“What do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do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these?”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sounded disappointed.</a:t>
            </a:r>
          </a:p>
        </p:txBody>
      </p:sp>
    </p:spTree>
    <p:extLst>
      <p:ext uri="{BB962C8B-B14F-4D97-AF65-F5344CB8AC3E}">
        <p14:creationId xmlns:p14="http://schemas.microsoft.com/office/powerpoint/2010/main" val="35268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Sentence Time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499"/>
          <a:stretch/>
        </p:blipFill>
        <p:spPr>
          <a:xfrm>
            <a:off x="2987824" y="1988840"/>
            <a:ext cx="2952328" cy="4365821"/>
          </a:xfrm>
          <a:prstGeom prst="rect">
            <a:avLst/>
          </a:prstGeom>
        </p:spPr>
      </p:pic>
      <p:sp>
        <p:nvSpPr>
          <p:cNvPr id="14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809000" y="1473200"/>
            <a:ext cx="7516474" cy="87568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special about the objects in the box? Read the sentence then click ‘Show’ to reveal the answer!</a:t>
            </a:r>
          </a:p>
        </p:txBody>
      </p:sp>
      <p:grpSp>
        <p:nvGrpSpPr>
          <p:cNvPr id="19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20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22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065488"/>
            <a:ext cx="3829472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‘Sound Buttons On/Off’ to select whether you want show sound buttons under the sentence.</a:t>
            </a:r>
          </a:p>
        </p:txBody>
      </p:sp>
      <p:sp>
        <p:nvSpPr>
          <p:cNvPr id="23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075684" y="3981896"/>
            <a:ext cx="284162" cy="284163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52969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347" y="2668867"/>
            <a:ext cx="2457956" cy="1581209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3" name="Speech Bubble">
            <a:extLst>
              <a:ext uri="{FF2B5EF4-FFF2-40B4-BE49-F238E27FC236}">
                <a16:creationId xmlns:a16="http://schemas.microsoft.com/office/drawing/2014/main" id="{B0288A3D-4903-446A-9F9F-C5E99AF2DE15}"/>
              </a:ext>
            </a:extLst>
          </p:cNvPr>
          <p:cNvSpPr/>
          <p:nvPr/>
        </p:nvSpPr>
        <p:spPr>
          <a:xfrm>
            <a:off x="1619672" y="4437112"/>
            <a:ext cx="5904656" cy="1368152"/>
          </a:xfrm>
          <a:prstGeom prst="wedgeRoundRectCallout">
            <a:avLst>
              <a:gd name="adj1" fmla="val 20479"/>
              <a:gd name="adj2" fmla="val -486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You can think of a land or a person to go and see.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23282">
            <a:off x="1091700" y="2084991"/>
            <a:ext cx="1459832" cy="177208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5008">
            <a:off x="4051351" y="2158153"/>
            <a:ext cx="1041298" cy="172947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6181">
            <a:off x="6991612" y="1961430"/>
            <a:ext cx="851553" cy="1935661"/>
          </a:xfrm>
          <a:prstGeom prst="rect">
            <a:avLst/>
          </a:prstGeom>
        </p:spPr>
      </p:pic>
      <p:grpSp>
        <p:nvGrpSpPr>
          <p:cNvPr id="24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13080" y="5534675"/>
            <a:ext cx="1499293" cy="666848"/>
            <a:chOff x="6914614" y="5534675"/>
            <a:chExt cx="1499293" cy="666848"/>
          </a:xfrm>
        </p:grpSpPr>
        <p:sp>
          <p:nvSpPr>
            <p:cNvPr id="25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7" name="Sound Buttons On"/>
          <p:cNvSpPr/>
          <p:nvPr/>
        </p:nvSpPr>
        <p:spPr>
          <a:xfrm>
            <a:off x="623356" y="5022841"/>
            <a:ext cx="1152128" cy="1152128"/>
          </a:xfrm>
          <a:prstGeom prst="ellipse">
            <a:avLst/>
          </a:prstGeom>
          <a:solidFill>
            <a:srgbClr val="00963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Sound Buttons On/Off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394" y="1093151"/>
            <a:ext cx="2035925" cy="22882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064" y="2463941"/>
            <a:ext cx="1902772" cy="111135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616" y="995544"/>
            <a:ext cx="1351327" cy="1374879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2765357" y="5074300"/>
            <a:ext cx="4278166" cy="600106"/>
            <a:chOff x="2765357" y="5074300"/>
            <a:chExt cx="4278166" cy="600106"/>
          </a:xfrm>
        </p:grpSpPr>
        <p:grpSp>
          <p:nvGrpSpPr>
            <p:cNvPr id="12" name="Group 11"/>
            <p:cNvGrpSpPr/>
            <p:nvPr/>
          </p:nvGrpSpPr>
          <p:grpSpPr>
            <a:xfrm>
              <a:off x="2765357" y="5074300"/>
              <a:ext cx="4278166" cy="600106"/>
              <a:chOff x="2765357" y="5074300"/>
              <a:chExt cx="4278166" cy="600106"/>
            </a:xfrm>
          </p:grpSpPr>
          <p:grpSp>
            <p:nvGrpSpPr>
              <p:cNvPr id="3" name="Group 2"/>
              <p:cNvGrpSpPr/>
              <p:nvPr/>
            </p:nvGrpSpPr>
            <p:grpSpPr>
              <a:xfrm>
                <a:off x="2765357" y="5074300"/>
                <a:ext cx="4278166" cy="600106"/>
                <a:chOff x="2765357" y="5074300"/>
                <a:chExt cx="4278166" cy="600106"/>
              </a:xfrm>
            </p:grpSpPr>
            <p:sp>
              <p:nvSpPr>
                <p:cNvPr id="2" name="Oval 1"/>
                <p:cNvSpPr/>
                <p:nvPr/>
              </p:nvSpPr>
              <p:spPr>
                <a:xfrm>
                  <a:off x="2878594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Oval 26"/>
                <p:cNvSpPr/>
                <p:nvPr/>
              </p:nvSpPr>
              <p:spPr>
                <a:xfrm>
                  <a:off x="3059832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Oval 27"/>
                <p:cNvSpPr/>
                <p:nvPr/>
              </p:nvSpPr>
              <p:spPr>
                <a:xfrm>
                  <a:off x="3280808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" name="Oval 28"/>
                <p:cNvSpPr/>
                <p:nvPr/>
              </p:nvSpPr>
              <p:spPr>
                <a:xfrm>
                  <a:off x="3995936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" name="Oval 29"/>
                <p:cNvSpPr/>
                <p:nvPr/>
              </p:nvSpPr>
              <p:spPr>
                <a:xfrm>
                  <a:off x="4168873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" name="Oval 30"/>
                <p:cNvSpPr/>
                <p:nvPr/>
              </p:nvSpPr>
              <p:spPr>
                <a:xfrm>
                  <a:off x="4384397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Oval 31"/>
                <p:cNvSpPr/>
                <p:nvPr/>
              </p:nvSpPr>
              <p:spPr>
                <a:xfrm>
                  <a:off x="5187295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" name="Oval 32"/>
                <p:cNvSpPr/>
                <p:nvPr/>
              </p:nvSpPr>
              <p:spPr>
                <a:xfrm>
                  <a:off x="5481405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" name="Oval 33"/>
                <p:cNvSpPr/>
                <p:nvPr/>
              </p:nvSpPr>
              <p:spPr>
                <a:xfrm>
                  <a:off x="5654342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" name="Oval 34"/>
                <p:cNvSpPr/>
                <p:nvPr/>
              </p:nvSpPr>
              <p:spPr>
                <a:xfrm>
                  <a:off x="5875318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" name="Oval 35"/>
                <p:cNvSpPr/>
                <p:nvPr/>
              </p:nvSpPr>
              <p:spPr>
                <a:xfrm>
                  <a:off x="6090842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" name="Oval 36"/>
                <p:cNvSpPr/>
                <p:nvPr/>
              </p:nvSpPr>
              <p:spPr>
                <a:xfrm>
                  <a:off x="6952904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" name="Oval 37"/>
                <p:cNvSpPr/>
                <p:nvPr/>
              </p:nvSpPr>
              <p:spPr>
                <a:xfrm>
                  <a:off x="2765357" y="5583787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" name="Oval 38"/>
                <p:cNvSpPr/>
                <p:nvPr/>
              </p:nvSpPr>
              <p:spPr>
                <a:xfrm>
                  <a:off x="3306344" y="5581275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" name="Oval 39"/>
                <p:cNvSpPr/>
                <p:nvPr/>
              </p:nvSpPr>
              <p:spPr>
                <a:xfrm>
                  <a:off x="3491480" y="5581275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677292" y="5581274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" name="Oval 41"/>
                <p:cNvSpPr/>
                <p:nvPr/>
              </p:nvSpPr>
              <p:spPr>
                <a:xfrm>
                  <a:off x="5094374" y="5581274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" name="Oval 42"/>
                <p:cNvSpPr/>
                <p:nvPr/>
              </p:nvSpPr>
              <p:spPr>
                <a:xfrm>
                  <a:off x="5315350" y="5581273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" name="Oval 43"/>
                <p:cNvSpPr/>
                <p:nvPr/>
              </p:nvSpPr>
              <p:spPr>
                <a:xfrm>
                  <a:off x="5536326" y="5581272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" name="Oval 44"/>
                <p:cNvSpPr/>
                <p:nvPr/>
              </p:nvSpPr>
              <p:spPr>
                <a:xfrm>
                  <a:off x="5861964" y="5581271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1" name="Rounded Rectangle 10"/>
              <p:cNvSpPr/>
              <p:nvPr/>
            </p:nvSpPr>
            <p:spPr>
              <a:xfrm>
                <a:off x="3639603" y="5084289"/>
                <a:ext cx="246636" cy="80630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Rounded Rectangle 48"/>
              <p:cNvSpPr/>
              <p:nvPr/>
            </p:nvSpPr>
            <p:spPr>
              <a:xfrm>
                <a:off x="6443864" y="5079294"/>
                <a:ext cx="246636" cy="80630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0" name="Rounded Rectangle 49"/>
              <p:cNvSpPr/>
              <p:nvPr/>
            </p:nvSpPr>
            <p:spPr>
              <a:xfrm>
                <a:off x="2950532" y="5591260"/>
                <a:ext cx="246636" cy="80630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Rounded Rectangle 50"/>
              <p:cNvSpPr/>
              <p:nvPr/>
            </p:nvSpPr>
            <p:spPr>
              <a:xfrm>
                <a:off x="6041473" y="5591260"/>
                <a:ext cx="246636" cy="80630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2" name="Oval 51"/>
            <p:cNvSpPr/>
            <p:nvPr/>
          </p:nvSpPr>
          <p:spPr>
            <a:xfrm>
              <a:off x="4704143" y="5142949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4855100" y="5142949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24869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04664"/>
            <a:ext cx="8220074" cy="5976663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941864"/>
            <a:ext cx="1401413" cy="455374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546" y="1013872"/>
            <a:ext cx="1456357" cy="448173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4653137"/>
            <a:ext cx="7920880" cy="158417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I’m not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sure,”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givi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watch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wind.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don’t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ink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even works!” </a:t>
            </a:r>
          </a:p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It l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ks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old enough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be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from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Stone Age!” laughed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3075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04663"/>
            <a:ext cx="8220074" cy="5976663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04664"/>
            <a:ext cx="8220074" cy="5976663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941864"/>
            <a:ext cx="1401413" cy="455374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027" y="1035974"/>
            <a:ext cx="1553119" cy="4365524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4653137"/>
            <a:ext cx="7920880" cy="158417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“Woah! What’s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happeni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?”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said Kit,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as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 r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 began to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fade.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don’t know!”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said 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Did you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say…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Stone Age?”</a:t>
            </a:r>
          </a:p>
        </p:txBody>
      </p:sp>
    </p:spTree>
    <p:extLst>
      <p:ext uri="{BB962C8B-B14F-4D97-AF65-F5344CB8AC3E}">
        <p14:creationId xmlns:p14="http://schemas.microsoft.com/office/powerpoint/2010/main" val="174705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683568" y="1628800"/>
            <a:ext cx="792088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50" charset="0"/>
              </a:rPr>
              <a:t>Final Consonant Blends</a:t>
            </a:r>
          </a:p>
          <a:p>
            <a:pPr algn="ctr"/>
            <a:r>
              <a:rPr lang="en-GB" sz="4400" dirty="0" err="1">
                <a:latin typeface="Twinkl" pitchFamily="50" charset="0"/>
              </a:rPr>
              <a:t>nk</a:t>
            </a:r>
            <a:r>
              <a:rPr lang="en-GB" sz="4400" dirty="0">
                <a:latin typeface="Twinkl" pitchFamily="50" charset="0"/>
              </a:rPr>
              <a:t>, </a:t>
            </a:r>
            <a:r>
              <a:rPr lang="en-GB" sz="4400" dirty="0" err="1">
                <a:latin typeface="Twinkl" pitchFamily="50" charset="0"/>
              </a:rPr>
              <a:t>mp</a:t>
            </a:r>
            <a:r>
              <a:rPr lang="en-GB" sz="4400" dirty="0">
                <a:latin typeface="Twinkl" pitchFamily="50" charset="0"/>
              </a:rPr>
              <a:t>, </a:t>
            </a:r>
            <a:r>
              <a:rPr lang="en-GB" sz="4400" dirty="0" err="1">
                <a:latin typeface="Twinkl" pitchFamily="50" charset="0"/>
              </a:rPr>
              <a:t>nd</a:t>
            </a:r>
            <a:r>
              <a:rPr lang="en-GB" sz="4400" dirty="0">
                <a:latin typeface="Twinkl" pitchFamily="50" charset="0"/>
              </a:rPr>
              <a:t>, </a:t>
            </a:r>
            <a:r>
              <a:rPr lang="en-GB" sz="4400" dirty="0" err="1">
                <a:latin typeface="Twinkl" pitchFamily="50" charset="0"/>
              </a:rPr>
              <a:t>sk</a:t>
            </a:r>
            <a:r>
              <a:rPr lang="en-GB" sz="4400" dirty="0">
                <a:latin typeface="Twinkl" pitchFamily="50" charset="0"/>
              </a:rPr>
              <a:t>, </a:t>
            </a:r>
            <a:r>
              <a:rPr lang="en-GB" sz="4400" dirty="0" err="1">
                <a:latin typeface="Twinkl" pitchFamily="50" charset="0"/>
              </a:rPr>
              <a:t>nt</a:t>
            </a:r>
            <a:endParaRPr lang="en-GB" sz="4400" dirty="0">
              <a:latin typeface="Twinkl" pitchFamily="50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learnt…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589139"/>
            <a:ext cx="2376264" cy="25072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75856" y="558924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adventure continues next lesson!</a:t>
            </a:r>
          </a:p>
        </p:txBody>
      </p:sp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728</TotalTime>
  <Words>543</Words>
  <Application>Microsoft Office PowerPoint</Application>
  <PresentationFormat>On-screen Show (4:3)</PresentationFormat>
  <Paragraphs>109</Paragraphs>
  <Slides>23</Slides>
  <Notes>2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Twinkl SemiBold</vt:lpstr>
      <vt:lpstr>Arial</vt:lpstr>
      <vt:lpstr>Twinkl</vt:lpstr>
      <vt:lpstr>Tuffy-TTF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Walker</dc:creator>
  <cp:lastModifiedBy>Monique Davis</cp:lastModifiedBy>
  <cp:revision>43</cp:revision>
  <dcterms:created xsi:type="dcterms:W3CDTF">2018-07-30T10:45:49Z</dcterms:created>
  <dcterms:modified xsi:type="dcterms:W3CDTF">2020-04-20T21:59:16Z</dcterms:modified>
</cp:coreProperties>
</file>