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12" r:id="rId13"/>
    <p:sldId id="313" r:id="rId14"/>
    <p:sldId id="299" r:id="rId15"/>
    <p:sldId id="316" r:id="rId16"/>
    <p:sldId id="317" r:id="rId17"/>
    <p:sldId id="318" r:id="rId18"/>
    <p:sldId id="308" r:id="rId19"/>
    <p:sldId id="319" r:id="rId20"/>
    <p:sldId id="320" r:id="rId21"/>
    <p:sldId id="305" r:id="rId22"/>
    <p:sldId id="32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5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5" Type="http://schemas.openxmlformats.org/officeDocument/2006/relationships/image" Target="../media/image17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13.png"/><Relationship Id="rId5" Type="http://schemas.openxmlformats.org/officeDocument/2006/relationships/image" Target="../media/image17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1117" y="2255213"/>
            <a:ext cx="680372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next? </a:t>
            </a:r>
            <a:r>
              <a:rPr lang="en-GB" sz="2800" dirty="0">
                <a:latin typeface="Comic Sans MS" panose="030F0702030302020204" pitchFamily="66" charset="0"/>
              </a:rPr>
              <a:t>8</a:t>
            </a:r>
            <a:r>
              <a:rPr lang="en-GB" sz="2800" dirty="0" smtClean="0">
                <a:latin typeface="Comic Sans MS" panose="030F0702030302020204" pitchFamily="66" charset="0"/>
              </a:rPr>
              <a:t>, 9, 10,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1 ten and 4 ones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from 12 to 17?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How many straws?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191" y="3997491"/>
            <a:ext cx="871585" cy="10786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372" y="4171543"/>
            <a:ext cx="636829" cy="7948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3584" y="4171543"/>
            <a:ext cx="636829" cy="79489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2776" y="4171543"/>
            <a:ext cx="636829" cy="79489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180" y="4171543"/>
            <a:ext cx="636829" cy="79489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986" y="4171543"/>
            <a:ext cx="636829" cy="794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83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next? </a:t>
            </a:r>
            <a:r>
              <a:rPr lang="en-GB" sz="2800" dirty="0">
                <a:latin typeface="Comic Sans MS" panose="030F0702030302020204" pitchFamily="66" charset="0"/>
              </a:rPr>
              <a:t>8</a:t>
            </a:r>
            <a:r>
              <a:rPr lang="en-GB" sz="2800" dirty="0" smtClean="0">
                <a:latin typeface="Comic Sans MS" panose="030F0702030302020204" pitchFamily="66" charset="0"/>
              </a:rPr>
              <a:t>, 9, 10,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1 ten and 4 ones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 smtClean="0">
                <a:latin typeface="Comic Sans MS" panose="030F0702030302020204" pitchFamily="66" charset="0"/>
              </a:rPr>
              <a:t> ____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from 12 to 17?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How many straws?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04609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58061" y="3395663"/>
            <a:ext cx="40571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12, 13, 14, 15, 16, 17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45366" y="16036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191" y="3997491"/>
            <a:ext cx="871585" cy="10786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372" y="4171543"/>
            <a:ext cx="636829" cy="7948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3584" y="4171543"/>
            <a:ext cx="636829" cy="79489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312874" y="417154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2776" y="4171543"/>
            <a:ext cx="636829" cy="79489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180" y="4171543"/>
            <a:ext cx="636829" cy="79489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986" y="4171543"/>
            <a:ext cx="636829" cy="7948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722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04878" y="1173579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 </a:t>
            </a:r>
            <a:r>
              <a:rPr lang="en-GB" sz="3200" smtClean="0">
                <a:latin typeface="Comic Sans MS" panose="030F0702030302020204" pitchFamily="66" charset="0"/>
              </a:rPr>
              <a:t>is fun!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4" name="Picture 7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822" y="3715574"/>
            <a:ext cx="1321952" cy="1867791"/>
          </a:xfrm>
          <a:prstGeom prst="rect">
            <a:avLst/>
          </a:prstGeom>
        </p:spPr>
      </p:pic>
      <p:sp>
        <p:nvSpPr>
          <p:cNvPr id="75" name="TextBox 74"/>
          <p:cNvSpPr txBox="1"/>
          <p:nvPr/>
        </p:nvSpPr>
        <p:spPr>
          <a:xfrm>
            <a:off x="3603504" y="3392409"/>
            <a:ext cx="16099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 </a:t>
            </a:r>
            <a:r>
              <a:rPr lang="en-GB" sz="36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3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3528090" y="4135011"/>
            <a:ext cx="8375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365612" y="4135615"/>
            <a:ext cx="17901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7, 8, 9 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3517776" y="4135335"/>
            <a:ext cx="2524341" cy="627612"/>
          </a:xfrm>
          <a:prstGeom prst="wedgeRoundRectCallout">
            <a:avLst>
              <a:gd name="adj1" fmla="val -72584"/>
              <a:gd name="adj2" fmla="val 34230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42856" y="1226273"/>
            <a:ext cx="3077782" cy="30213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371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6" grpId="0"/>
      <p:bldP spid="77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04878" y="1173579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on </a:t>
            </a:r>
            <a:r>
              <a:rPr lang="en-GB" sz="3200" smtClean="0">
                <a:latin typeface="Comic Sans MS" panose="030F0702030302020204" pitchFamily="66" charset="0"/>
              </a:rPr>
              <a:t>is fun!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3" name="Picture 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911277" y="1197877"/>
            <a:ext cx="3014725" cy="2959481"/>
          </a:xfrm>
          <a:prstGeom prst="rect">
            <a:avLst/>
          </a:prstGeom>
        </p:spPr>
      </p:pic>
      <p:pic>
        <p:nvPicPr>
          <p:cNvPr id="74" name="Picture 73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822" y="3715574"/>
            <a:ext cx="1321952" cy="1867791"/>
          </a:xfrm>
          <a:prstGeom prst="rect">
            <a:avLst/>
          </a:prstGeom>
        </p:spPr>
      </p:pic>
      <p:sp>
        <p:nvSpPr>
          <p:cNvPr id="75" name="TextBox 74"/>
          <p:cNvSpPr txBox="1"/>
          <p:nvPr/>
        </p:nvSpPr>
        <p:spPr>
          <a:xfrm>
            <a:off x="3603504" y="3392409"/>
            <a:ext cx="16099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2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3528090" y="4135011"/>
            <a:ext cx="8375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 </a:t>
            </a:r>
            <a:endParaRPr lang="en-GB" sz="36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260065" y="4125813"/>
            <a:ext cx="17901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3517776" y="4135335"/>
            <a:ext cx="2524341" cy="627612"/>
          </a:xfrm>
          <a:prstGeom prst="wedgeRoundRectCallout">
            <a:avLst>
              <a:gd name="adj1" fmla="val -72584"/>
              <a:gd name="adj2" fmla="val 34230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179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6" grpId="0"/>
      <p:bldP spid="77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40507" y="1395587"/>
            <a:ext cx="57795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way did you count on?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15" y="1228001"/>
            <a:ext cx="2994561" cy="2939686"/>
          </a:xfrm>
          <a:prstGeom prst="rect">
            <a:avLst/>
          </a:prstGeom>
        </p:spPr>
      </p:pic>
      <p:sp>
        <p:nvSpPr>
          <p:cNvPr id="75" name="TextBox 74"/>
          <p:cNvSpPr txBox="1"/>
          <p:nvPr/>
        </p:nvSpPr>
        <p:spPr>
          <a:xfrm>
            <a:off x="1292177" y="3453672"/>
            <a:ext cx="16099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 </a:t>
            </a:r>
            <a:r>
              <a:rPr lang="en-GB" sz="36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6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91846" y="4360388"/>
            <a:ext cx="837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630493" y="4336416"/>
            <a:ext cx="2728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5, 6,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, 8, 9, 10 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1206449" y="4279967"/>
            <a:ext cx="3122664" cy="627612"/>
          </a:xfrm>
          <a:prstGeom prst="wedgeRoundRectCallout">
            <a:avLst>
              <a:gd name="adj1" fmla="val 1561"/>
              <a:gd name="adj2" fmla="val 127566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069151" y="1260652"/>
            <a:ext cx="2994561" cy="293968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761460" y="3396037"/>
            <a:ext cx="16099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6 </a:t>
            </a:r>
            <a:r>
              <a:rPr lang="en-GB" sz="3600" dirty="0" smtClean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4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443548" y="4332675"/>
            <a:ext cx="837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ounded Rectangular Callout 20"/>
          <p:cNvSpPr/>
          <p:nvPr/>
        </p:nvSpPr>
        <p:spPr>
          <a:xfrm>
            <a:off x="5494553" y="4262187"/>
            <a:ext cx="2524341" cy="627612"/>
          </a:xfrm>
          <a:prstGeom prst="wedgeRoundRectCallout">
            <a:avLst>
              <a:gd name="adj1" fmla="val -41455"/>
              <a:gd name="adj2" fmla="val 123014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3" name="TextBox 22"/>
          <p:cNvSpPr txBox="1"/>
          <p:nvPr/>
        </p:nvSpPr>
        <p:spPr>
          <a:xfrm>
            <a:off x="5855005" y="4345127"/>
            <a:ext cx="21830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7, 8, 9, 10 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4" name="Picture 2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36644" y="5038378"/>
            <a:ext cx="1124816" cy="87500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92697" y="5038378"/>
            <a:ext cx="1250012" cy="87500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357320" y="1761262"/>
            <a:ext cx="1944426" cy="19087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2665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5" grpId="0"/>
      <p:bldP spid="76" grpId="0"/>
      <p:bldP spid="77" grpId="0"/>
      <p:bldP spid="7" grpId="0" animBg="1"/>
      <p:bldP spid="18" grpId="0"/>
      <p:bldP spid="19" grpId="0"/>
      <p:bldP spid="21" grpId="0" animBg="1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this activity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48085" y="735821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Counting on is fun!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4482804" y="1444860"/>
            <a:ext cx="1070881" cy="1131376"/>
            <a:chOff x="5484962" y="4674385"/>
            <a:chExt cx="1070881" cy="1131376"/>
          </a:xfrm>
        </p:grpSpPr>
        <p:sp>
          <p:nvSpPr>
            <p:cNvPr id="8" name="Rounded Rectangle 7"/>
            <p:cNvSpPr/>
            <p:nvPr/>
          </p:nvSpPr>
          <p:spPr>
            <a:xfrm>
              <a:off x="5586450" y="467438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484962" y="4914672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 smtClean="0">
                  <a:latin typeface="Comic Sans MS" panose="030F0702030302020204" pitchFamily="66" charset="0"/>
                </a:rPr>
                <a:t>18</a:t>
              </a:r>
              <a:endParaRPr lang="en-GB" sz="45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584291" y="1444860"/>
            <a:ext cx="867906" cy="1131376"/>
            <a:chOff x="3272387" y="1456124"/>
            <a:chExt cx="867906" cy="1131376"/>
          </a:xfrm>
        </p:grpSpPr>
        <p:sp>
          <p:nvSpPr>
            <p:cNvPr id="11" name="Rounded Rectangle 10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 smtClean="0">
                  <a:latin typeface="Comic Sans MS" panose="030F0702030302020204" pitchFamily="66" charset="0"/>
                </a:rPr>
                <a:t>5</a:t>
              </a:r>
              <a:endParaRPr lang="en-GB" sz="5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482804" y="1444860"/>
            <a:ext cx="1070881" cy="1131376"/>
            <a:chOff x="6586702" y="5495226"/>
            <a:chExt cx="1070881" cy="1131376"/>
          </a:xfrm>
        </p:grpSpPr>
        <p:sp>
          <p:nvSpPr>
            <p:cNvPr id="14" name="Rounded Rectangle 13"/>
            <p:cNvSpPr/>
            <p:nvPr/>
          </p:nvSpPr>
          <p:spPr>
            <a:xfrm>
              <a:off x="6688190" y="5495226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586702" y="5735513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2</a:t>
              </a:r>
              <a:r>
                <a:rPr lang="en-GB" sz="4500" dirty="0" smtClean="0">
                  <a:latin typeface="Comic Sans MS" panose="030F0702030302020204" pitchFamily="66" charset="0"/>
                </a:rPr>
                <a:t>0</a:t>
              </a:r>
              <a:endParaRPr lang="en-GB" sz="45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584291" y="1444860"/>
            <a:ext cx="867906" cy="1131376"/>
            <a:chOff x="3272387" y="1456124"/>
            <a:chExt cx="867906" cy="1131376"/>
          </a:xfrm>
        </p:grpSpPr>
        <p:sp>
          <p:nvSpPr>
            <p:cNvPr id="17" name="Rounded Rectangle 16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 smtClean="0">
                  <a:latin typeface="Comic Sans MS" panose="030F0702030302020204" pitchFamily="66" charset="0"/>
                </a:rPr>
                <a:t>1</a:t>
              </a:r>
              <a:endParaRPr lang="en-GB" sz="5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584291" y="1444860"/>
            <a:ext cx="867906" cy="1131376"/>
            <a:chOff x="3272387" y="1456124"/>
            <a:chExt cx="867906" cy="1131376"/>
          </a:xfrm>
        </p:grpSpPr>
        <p:sp>
          <p:nvSpPr>
            <p:cNvPr id="20" name="Rounded Rectangle 19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 smtClean="0">
                  <a:latin typeface="Comic Sans MS" panose="030F0702030302020204" pitchFamily="66" charset="0"/>
                </a:rPr>
                <a:t>2</a:t>
              </a:r>
              <a:endParaRPr lang="en-GB" sz="5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482804" y="1444860"/>
            <a:ext cx="1070881" cy="1131376"/>
            <a:chOff x="825318" y="5359148"/>
            <a:chExt cx="1070881" cy="1131376"/>
          </a:xfrm>
        </p:grpSpPr>
        <p:sp>
          <p:nvSpPr>
            <p:cNvPr id="23" name="Rounded Rectangle 22"/>
            <p:cNvSpPr/>
            <p:nvPr/>
          </p:nvSpPr>
          <p:spPr>
            <a:xfrm>
              <a:off x="926806" y="5359148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25318" y="5599435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 smtClean="0">
                  <a:latin typeface="Comic Sans MS" panose="030F0702030302020204" pitchFamily="66" charset="0"/>
                </a:rPr>
                <a:t>13</a:t>
              </a:r>
              <a:endParaRPr lang="en-GB" sz="45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482804" y="1444860"/>
            <a:ext cx="1070881" cy="1131376"/>
            <a:chOff x="7122143" y="1462825"/>
            <a:chExt cx="1070881" cy="1131376"/>
          </a:xfrm>
        </p:grpSpPr>
        <p:sp>
          <p:nvSpPr>
            <p:cNvPr id="26" name="Rounded Rectangle 25"/>
            <p:cNvSpPr/>
            <p:nvPr/>
          </p:nvSpPr>
          <p:spPr>
            <a:xfrm>
              <a:off x="7223631" y="146282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122143" y="1703112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 smtClean="0">
                  <a:latin typeface="Comic Sans MS" panose="030F0702030302020204" pitchFamily="66" charset="0"/>
                </a:rPr>
                <a:t>16</a:t>
              </a:r>
              <a:endParaRPr lang="en-GB" sz="45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64" name="Rounded Rectangle 63"/>
          <p:cNvSpPr/>
          <p:nvPr/>
        </p:nvSpPr>
        <p:spPr>
          <a:xfrm>
            <a:off x="4584020" y="1444860"/>
            <a:ext cx="867906" cy="113137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685" y="2859336"/>
            <a:ext cx="1464065" cy="1363095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521" y="2388582"/>
            <a:ext cx="1899774" cy="2167347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4735549" y="4548095"/>
            <a:ext cx="837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16 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258295" y="4545454"/>
            <a:ext cx="2728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17, 18, 19 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3" name="Rounded Rectangular Callout 72"/>
          <p:cNvSpPr/>
          <p:nvPr/>
        </p:nvSpPr>
        <p:spPr>
          <a:xfrm>
            <a:off x="4766839" y="4495899"/>
            <a:ext cx="3122664" cy="627612"/>
          </a:xfrm>
          <a:prstGeom prst="wedgeRoundRectCallout">
            <a:avLst>
              <a:gd name="adj1" fmla="val -57878"/>
              <a:gd name="adj2" fmla="val 121042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64825" y="5132409"/>
            <a:ext cx="1250012" cy="875008"/>
          </a:xfrm>
          <a:prstGeom prst="rect">
            <a:avLst/>
          </a:prstGeom>
        </p:spPr>
      </p:pic>
      <p:sp>
        <p:nvSpPr>
          <p:cNvPr id="75" name="TextBox 74"/>
          <p:cNvSpPr txBox="1"/>
          <p:nvPr/>
        </p:nvSpPr>
        <p:spPr>
          <a:xfrm>
            <a:off x="748085" y="1773816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Choose a card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748085" y="3240399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Roll the dice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48085" y="4554561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Count on 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1205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70" grpId="0"/>
      <p:bldP spid="72" grpId="0"/>
      <p:bldP spid="73" grpId="0" animBg="1"/>
      <p:bldP spid="75" grpId="0"/>
      <p:bldP spid="76" grpId="0"/>
      <p:bldP spid="7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5998" y="2859336"/>
            <a:ext cx="1464065" cy="1363095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4482804" y="1444860"/>
            <a:ext cx="1070881" cy="1131376"/>
            <a:chOff x="5484962" y="4674385"/>
            <a:chExt cx="1070881" cy="1131376"/>
          </a:xfrm>
        </p:grpSpPr>
        <p:sp>
          <p:nvSpPr>
            <p:cNvPr id="8" name="Rounded Rectangle 7"/>
            <p:cNvSpPr/>
            <p:nvPr/>
          </p:nvSpPr>
          <p:spPr>
            <a:xfrm>
              <a:off x="5586450" y="467438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484962" y="4914672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 smtClean="0">
                  <a:latin typeface="Comic Sans MS" panose="030F0702030302020204" pitchFamily="66" charset="0"/>
                </a:rPr>
                <a:t>18</a:t>
              </a:r>
              <a:endParaRPr lang="en-GB" sz="45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584291" y="1444860"/>
            <a:ext cx="867906" cy="1131376"/>
            <a:chOff x="3272387" y="1456124"/>
            <a:chExt cx="867906" cy="1131376"/>
          </a:xfrm>
        </p:grpSpPr>
        <p:sp>
          <p:nvSpPr>
            <p:cNvPr id="11" name="Rounded Rectangle 10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 smtClean="0">
                  <a:latin typeface="Comic Sans MS" panose="030F0702030302020204" pitchFamily="66" charset="0"/>
                </a:rPr>
                <a:t>5</a:t>
              </a:r>
              <a:endParaRPr lang="en-GB" sz="5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482804" y="1444860"/>
            <a:ext cx="1070881" cy="1131376"/>
            <a:chOff x="6586702" y="5495226"/>
            <a:chExt cx="1070881" cy="1131376"/>
          </a:xfrm>
        </p:grpSpPr>
        <p:sp>
          <p:nvSpPr>
            <p:cNvPr id="14" name="Rounded Rectangle 13"/>
            <p:cNvSpPr/>
            <p:nvPr/>
          </p:nvSpPr>
          <p:spPr>
            <a:xfrm>
              <a:off x="6688190" y="5495226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586702" y="5735513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2</a:t>
              </a:r>
              <a:r>
                <a:rPr lang="en-GB" sz="4500" dirty="0" smtClean="0">
                  <a:latin typeface="Comic Sans MS" panose="030F0702030302020204" pitchFamily="66" charset="0"/>
                </a:rPr>
                <a:t>0</a:t>
              </a:r>
              <a:endParaRPr lang="en-GB" sz="45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584291" y="1444860"/>
            <a:ext cx="867906" cy="1131376"/>
            <a:chOff x="3272387" y="1456124"/>
            <a:chExt cx="867906" cy="1131376"/>
          </a:xfrm>
        </p:grpSpPr>
        <p:sp>
          <p:nvSpPr>
            <p:cNvPr id="17" name="Rounded Rectangle 16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 smtClean="0">
                  <a:latin typeface="Comic Sans MS" panose="030F0702030302020204" pitchFamily="66" charset="0"/>
                </a:rPr>
                <a:t>1</a:t>
              </a:r>
              <a:endParaRPr lang="en-GB" sz="5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584291" y="1444860"/>
            <a:ext cx="867906" cy="1131376"/>
            <a:chOff x="3272387" y="1456124"/>
            <a:chExt cx="867906" cy="1131376"/>
          </a:xfrm>
        </p:grpSpPr>
        <p:sp>
          <p:nvSpPr>
            <p:cNvPr id="20" name="Rounded Rectangle 19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 smtClean="0">
                  <a:latin typeface="Comic Sans MS" panose="030F0702030302020204" pitchFamily="66" charset="0"/>
                </a:rPr>
                <a:t>2</a:t>
              </a:r>
              <a:endParaRPr lang="en-GB" sz="5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4482804" y="1444860"/>
            <a:ext cx="1070881" cy="1131376"/>
            <a:chOff x="825318" y="5359148"/>
            <a:chExt cx="1070881" cy="1131376"/>
          </a:xfrm>
        </p:grpSpPr>
        <p:sp>
          <p:nvSpPr>
            <p:cNvPr id="23" name="Rounded Rectangle 22"/>
            <p:cNvSpPr/>
            <p:nvPr/>
          </p:nvSpPr>
          <p:spPr>
            <a:xfrm>
              <a:off x="926806" y="5359148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25318" y="5599435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 smtClean="0">
                  <a:latin typeface="Comic Sans MS" panose="030F0702030302020204" pitchFamily="66" charset="0"/>
                </a:rPr>
                <a:t>13</a:t>
              </a:r>
              <a:endParaRPr lang="en-GB" sz="45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64" name="Rounded Rectangle 63"/>
          <p:cNvSpPr/>
          <p:nvPr/>
        </p:nvSpPr>
        <p:spPr>
          <a:xfrm>
            <a:off x="4598219" y="1433552"/>
            <a:ext cx="867906" cy="113137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521" y="2388582"/>
            <a:ext cx="1899774" cy="2167347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4385382" y="4548095"/>
            <a:ext cx="837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13 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076967" y="4545454"/>
            <a:ext cx="2909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14, 15, 16, 17, 18 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3" name="Rounded Rectangular Callout 72"/>
          <p:cNvSpPr/>
          <p:nvPr/>
        </p:nvSpPr>
        <p:spPr>
          <a:xfrm>
            <a:off x="4482804" y="4495899"/>
            <a:ext cx="3406699" cy="627612"/>
          </a:xfrm>
          <a:prstGeom prst="wedgeRoundRectCallout">
            <a:avLst>
              <a:gd name="adj1" fmla="val -57878"/>
              <a:gd name="adj2" fmla="val 121042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32601" y="5186411"/>
            <a:ext cx="1250012" cy="87500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48085" y="735821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Counting on is fun!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48085" y="1773816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Choose a card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48085" y="3240399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Roll the dice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48085" y="4554561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Count on 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604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70" grpId="0"/>
      <p:bldP spid="72" grpId="0"/>
      <p:bldP spid="73" grpId="0" animBg="1"/>
      <p:bldP spid="36" grpId="0"/>
      <p:bldP spid="37" grpId="0"/>
      <p:bldP spid="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95665" y="928149"/>
            <a:ext cx="3772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Try this yourself!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549397" y="2976193"/>
            <a:ext cx="1070881" cy="1131376"/>
            <a:chOff x="5484962" y="4674385"/>
            <a:chExt cx="1070881" cy="1131376"/>
          </a:xfrm>
        </p:grpSpPr>
        <p:sp>
          <p:nvSpPr>
            <p:cNvPr id="8" name="Rounded Rectangle 7"/>
            <p:cNvSpPr/>
            <p:nvPr/>
          </p:nvSpPr>
          <p:spPr>
            <a:xfrm>
              <a:off x="5586450" y="467438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484962" y="4914672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 smtClean="0">
                  <a:latin typeface="Comic Sans MS" panose="030F0702030302020204" pitchFamily="66" charset="0"/>
                </a:rPr>
                <a:t>18</a:t>
              </a:r>
              <a:endParaRPr lang="en-GB" sz="45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1650884" y="2976193"/>
            <a:ext cx="867906" cy="1131376"/>
            <a:chOff x="3272387" y="1456124"/>
            <a:chExt cx="867906" cy="1131376"/>
          </a:xfrm>
        </p:grpSpPr>
        <p:sp>
          <p:nvSpPr>
            <p:cNvPr id="11" name="Rounded Rectangle 10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 smtClean="0">
                  <a:latin typeface="Comic Sans MS" panose="030F0702030302020204" pitchFamily="66" charset="0"/>
                </a:rPr>
                <a:t>5</a:t>
              </a:r>
              <a:endParaRPr lang="en-GB" sz="5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549397" y="2976193"/>
            <a:ext cx="1070881" cy="1131376"/>
            <a:chOff x="6586702" y="5495226"/>
            <a:chExt cx="1070881" cy="1131376"/>
          </a:xfrm>
        </p:grpSpPr>
        <p:sp>
          <p:nvSpPr>
            <p:cNvPr id="14" name="Rounded Rectangle 13"/>
            <p:cNvSpPr/>
            <p:nvPr/>
          </p:nvSpPr>
          <p:spPr>
            <a:xfrm>
              <a:off x="6688190" y="5495226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586702" y="5735513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>
                  <a:latin typeface="Comic Sans MS" panose="030F0702030302020204" pitchFamily="66" charset="0"/>
                </a:rPr>
                <a:t>2</a:t>
              </a:r>
              <a:r>
                <a:rPr lang="en-GB" sz="4500" dirty="0" smtClean="0">
                  <a:latin typeface="Comic Sans MS" panose="030F0702030302020204" pitchFamily="66" charset="0"/>
                </a:rPr>
                <a:t>0</a:t>
              </a:r>
              <a:endParaRPr lang="en-GB" sz="45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650884" y="2976193"/>
            <a:ext cx="867906" cy="1131376"/>
            <a:chOff x="3272387" y="1456124"/>
            <a:chExt cx="867906" cy="1131376"/>
          </a:xfrm>
        </p:grpSpPr>
        <p:sp>
          <p:nvSpPr>
            <p:cNvPr id="17" name="Rounded Rectangle 16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 smtClean="0">
                  <a:latin typeface="Comic Sans MS" panose="030F0702030302020204" pitchFamily="66" charset="0"/>
                </a:rPr>
                <a:t>1</a:t>
              </a:r>
              <a:endParaRPr lang="en-GB" sz="5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650884" y="2976193"/>
            <a:ext cx="867906" cy="1131376"/>
            <a:chOff x="3272387" y="1456124"/>
            <a:chExt cx="867906" cy="1131376"/>
          </a:xfrm>
        </p:grpSpPr>
        <p:sp>
          <p:nvSpPr>
            <p:cNvPr id="20" name="Rounded Rectangle 19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342129" y="1556863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 smtClean="0">
                  <a:latin typeface="Comic Sans MS" panose="030F0702030302020204" pitchFamily="66" charset="0"/>
                </a:rPr>
                <a:t>2</a:t>
              </a:r>
              <a:endParaRPr lang="en-GB" sz="54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549397" y="2976193"/>
            <a:ext cx="1070881" cy="1131376"/>
            <a:chOff x="825318" y="5359148"/>
            <a:chExt cx="1070881" cy="1131376"/>
          </a:xfrm>
        </p:grpSpPr>
        <p:sp>
          <p:nvSpPr>
            <p:cNvPr id="23" name="Rounded Rectangle 22"/>
            <p:cNvSpPr/>
            <p:nvPr/>
          </p:nvSpPr>
          <p:spPr>
            <a:xfrm>
              <a:off x="926806" y="5359148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25318" y="5599435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 smtClean="0">
                  <a:latin typeface="Comic Sans MS" panose="030F0702030302020204" pitchFamily="66" charset="0"/>
                </a:rPr>
                <a:t>13</a:t>
              </a:r>
              <a:endParaRPr lang="en-GB" sz="45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 rot="19584820">
            <a:off x="1576478" y="1900198"/>
            <a:ext cx="1070881" cy="1131376"/>
            <a:chOff x="7122143" y="1462825"/>
            <a:chExt cx="1070881" cy="1131376"/>
          </a:xfrm>
        </p:grpSpPr>
        <p:sp>
          <p:nvSpPr>
            <p:cNvPr id="26" name="Rounded Rectangle 25"/>
            <p:cNvSpPr/>
            <p:nvPr/>
          </p:nvSpPr>
          <p:spPr>
            <a:xfrm>
              <a:off x="7223631" y="146282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122143" y="1703112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 smtClean="0">
                  <a:latin typeface="Comic Sans MS" panose="030F0702030302020204" pitchFamily="66" charset="0"/>
                </a:rPr>
                <a:t>16</a:t>
              </a:r>
              <a:endParaRPr lang="en-GB" sz="45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4236633" y="3003867"/>
            <a:ext cx="1070881" cy="1131376"/>
            <a:chOff x="4113296" y="4227772"/>
            <a:chExt cx="1070881" cy="1131376"/>
          </a:xfrm>
        </p:grpSpPr>
        <p:sp>
          <p:nvSpPr>
            <p:cNvPr id="38" name="Rounded Rectangle 37"/>
            <p:cNvSpPr/>
            <p:nvPr/>
          </p:nvSpPr>
          <p:spPr>
            <a:xfrm>
              <a:off x="4214784" y="4227772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113296" y="4468059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 smtClean="0">
                  <a:latin typeface="Comic Sans MS" panose="030F0702030302020204" pitchFamily="66" charset="0"/>
                </a:rPr>
                <a:t>12</a:t>
              </a:r>
              <a:endParaRPr lang="en-GB" sz="45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2757717" y="2141912"/>
            <a:ext cx="867906" cy="1131376"/>
            <a:chOff x="531831" y="4214470"/>
            <a:chExt cx="867906" cy="1131376"/>
          </a:xfrm>
        </p:grpSpPr>
        <p:sp>
          <p:nvSpPr>
            <p:cNvPr id="41" name="Rounded Rectangle 40"/>
            <p:cNvSpPr/>
            <p:nvPr/>
          </p:nvSpPr>
          <p:spPr>
            <a:xfrm>
              <a:off x="531831" y="4214470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6679" y="4285182"/>
              <a:ext cx="728421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latin typeface="Comic Sans MS" panose="030F0702030302020204" pitchFamily="66" charset="0"/>
                </a:rPr>
                <a:t>9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212408" y="3975666"/>
            <a:ext cx="1070881" cy="1131376"/>
            <a:chOff x="6185406" y="3082896"/>
            <a:chExt cx="1070881" cy="1131376"/>
          </a:xfrm>
        </p:grpSpPr>
        <p:sp>
          <p:nvSpPr>
            <p:cNvPr id="44" name="Rounded Rectangle 43"/>
            <p:cNvSpPr/>
            <p:nvPr/>
          </p:nvSpPr>
          <p:spPr>
            <a:xfrm>
              <a:off x="6286894" y="3082896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6185406" y="3323183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 smtClean="0">
                  <a:latin typeface="Comic Sans MS" panose="030F0702030302020204" pitchFamily="66" charset="0"/>
                </a:rPr>
                <a:t>17</a:t>
              </a:r>
              <a:endParaRPr lang="en-GB" sz="45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3747170" y="2022226"/>
            <a:ext cx="1070881" cy="1131376"/>
            <a:chOff x="2166459" y="5314771"/>
            <a:chExt cx="1070881" cy="1131376"/>
          </a:xfrm>
        </p:grpSpPr>
        <p:sp>
          <p:nvSpPr>
            <p:cNvPr id="47" name="Rounded Rectangle 46"/>
            <p:cNvSpPr/>
            <p:nvPr/>
          </p:nvSpPr>
          <p:spPr>
            <a:xfrm>
              <a:off x="2267947" y="5314771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2166459" y="5555058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 smtClean="0">
                  <a:latin typeface="Comic Sans MS" panose="030F0702030302020204" pitchFamily="66" charset="0"/>
                </a:rPr>
                <a:t>14</a:t>
              </a:r>
              <a:endParaRPr lang="en-GB" sz="45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 rot="2125618">
            <a:off x="3306848" y="2854901"/>
            <a:ext cx="887360" cy="1131376"/>
            <a:chOff x="3265079" y="1456124"/>
            <a:chExt cx="887360" cy="1131376"/>
          </a:xfrm>
        </p:grpSpPr>
        <p:sp>
          <p:nvSpPr>
            <p:cNvPr id="56" name="Rounded Rectangle 55"/>
            <p:cNvSpPr/>
            <p:nvPr/>
          </p:nvSpPr>
          <p:spPr>
            <a:xfrm>
              <a:off x="3272387" y="1456124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3265079" y="1556863"/>
              <a:ext cx="887360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 smtClean="0">
                  <a:latin typeface="Comic Sans MS" panose="030F0702030302020204" pitchFamily="66" charset="0"/>
                </a:rPr>
                <a:t>13</a:t>
              </a:r>
              <a:endParaRPr lang="en-GB" sz="45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2380600" y="3560911"/>
            <a:ext cx="1070881" cy="1131376"/>
            <a:chOff x="1566072" y="4183395"/>
            <a:chExt cx="1070881" cy="1131376"/>
          </a:xfrm>
        </p:grpSpPr>
        <p:sp>
          <p:nvSpPr>
            <p:cNvPr id="59" name="Rounded Rectangle 58"/>
            <p:cNvSpPr/>
            <p:nvPr/>
          </p:nvSpPr>
          <p:spPr>
            <a:xfrm>
              <a:off x="1667560" y="4183395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1566072" y="4423682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 smtClean="0">
                  <a:latin typeface="Comic Sans MS" panose="030F0702030302020204" pitchFamily="66" charset="0"/>
                </a:rPr>
                <a:t>10</a:t>
              </a:r>
              <a:endParaRPr lang="en-GB" sz="45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1" name="Group 60"/>
          <p:cNvGrpSpPr/>
          <p:nvPr/>
        </p:nvGrpSpPr>
        <p:grpSpPr>
          <a:xfrm rot="20294773">
            <a:off x="3456636" y="3734746"/>
            <a:ext cx="1070881" cy="1131376"/>
            <a:chOff x="3907469" y="5438747"/>
            <a:chExt cx="1070881" cy="1131376"/>
          </a:xfrm>
        </p:grpSpPr>
        <p:sp>
          <p:nvSpPr>
            <p:cNvPr id="62" name="Rounded Rectangle 61"/>
            <p:cNvSpPr/>
            <p:nvPr/>
          </p:nvSpPr>
          <p:spPr>
            <a:xfrm>
              <a:off x="4008957" y="5438747"/>
              <a:ext cx="867906" cy="113137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3907469" y="5679034"/>
              <a:ext cx="1070881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500" dirty="0" smtClean="0">
                  <a:latin typeface="Comic Sans MS" panose="030F0702030302020204" pitchFamily="66" charset="0"/>
                </a:rPr>
                <a:t>15</a:t>
              </a:r>
              <a:endParaRPr lang="en-GB" sz="45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71" name="Picture 7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311" y="2069928"/>
            <a:ext cx="1899774" cy="2167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</a:t>
            </a:r>
            <a:r>
              <a:rPr lang="en-GB" smtClean="0"/>
              <a:t>these activities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2316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8|11|13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5.9|9.3|1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1|10.6|4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5|7.6|2.3|3|3.8|8.3|4.5|4.6|2.9|4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3.2|4.3|1.8|6.4|6.6|7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.4|1.3|0.8|3.1|10.9|6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4575</TotalTime>
  <Words>247</Words>
  <Application>Microsoft Office PowerPoint</Application>
  <PresentationFormat>On-screen Show (4:3)</PresentationFormat>
  <Paragraphs>85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this activity</vt:lpstr>
      <vt:lpstr>PowerPoint Presentation</vt:lpstr>
      <vt:lpstr>PowerPoint Presentation</vt:lpstr>
      <vt:lpstr>PowerPoint Presentation</vt:lpstr>
      <vt:lpstr>Have a go at these activities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225</cp:revision>
  <dcterms:created xsi:type="dcterms:W3CDTF">2019-07-05T11:02:13Z</dcterms:created>
  <dcterms:modified xsi:type="dcterms:W3CDTF">2021-01-06T19:48:11Z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