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66" r:id="rId4"/>
    <p:sldId id="257" r:id="rId5"/>
    <p:sldId id="267" r:id="rId6"/>
    <p:sldId id="270" r:id="rId7"/>
    <p:sldId id="259"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7" d="100"/>
          <a:sy n="77" d="100"/>
        </p:scale>
        <p:origin x="-438"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18/06/2021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18/06/2021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18/06/2021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18/06/2021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6903" y="881181"/>
            <a:ext cx="9144000" cy="4476004"/>
          </a:xfrm>
        </p:spPr>
        <p:txBody>
          <a:bodyPr>
            <a:normAutofit/>
          </a:bodyPr>
          <a:lstStyle/>
          <a:p>
            <a:r>
              <a:rPr lang="en-GB" sz="4500" dirty="0">
                <a:latin typeface="Twinkl Precursive" panose="02000000000000000000" pitchFamily="2" charset="0"/>
              </a:rPr>
              <a:t>LO: write a description of the Beast’s journey under the sea. </a:t>
            </a:r>
            <a:br>
              <a:rPr lang="en-GB" sz="4500" dirty="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a:latin typeface="Twinkl Precursive" panose="02000000000000000000" pitchFamily="2" charset="0"/>
              </a:rPr>
              <a:t>Wednesday 23</a:t>
            </a:r>
            <a:r>
              <a:rPr lang="en-GB" sz="4500" baseline="30000" dirty="0">
                <a:latin typeface="Twinkl Precursive" panose="02000000000000000000" pitchFamily="2" charset="0"/>
              </a:rPr>
              <a:t>rd</a:t>
            </a:r>
            <a:r>
              <a:rPr lang="en-GB" sz="4500" dirty="0">
                <a:latin typeface="Twinkl Precursive" panose="02000000000000000000" pitchFamily="2" charset="0"/>
              </a:rPr>
              <a:t> June 2021 </a:t>
            </a:r>
          </a:p>
        </p:txBody>
      </p:sp>
    </p:spTree>
    <p:extLst>
      <p:ext uri="{BB962C8B-B14F-4D97-AF65-F5344CB8AC3E}">
        <p14:creationId xmlns:p14="http://schemas.microsoft.com/office/powerpoint/2010/main" val="98056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About this story. </a:t>
            </a:r>
          </a:p>
        </p:txBody>
      </p:sp>
      <p:sp>
        <p:nvSpPr>
          <p:cNvPr id="3" name="Content Placeholder 2"/>
          <p:cNvSpPr>
            <a:spLocks noGrp="1"/>
          </p:cNvSpPr>
          <p:nvPr>
            <p:ph idx="1"/>
          </p:nvPr>
        </p:nvSpPr>
        <p:spPr/>
        <p:txBody>
          <a:bodyPr>
            <a:normAutofit/>
          </a:bodyPr>
          <a:lstStyle/>
          <a:p>
            <a:pPr marL="0" indent="0">
              <a:buNone/>
            </a:pPr>
            <a:r>
              <a:rPr lang="en-GB" sz="3500" dirty="0">
                <a:latin typeface="Twinkl Precursive" panose="02000000000000000000" pitchFamily="2" charset="0"/>
              </a:rPr>
              <a:t>Have you heard of the Beasts? No. not many have. That’s because they are very rare. This is the tale of one such beast. Whose determination to overcome his loneliness leads him to undertake a daring and dangerous quest to find others like him. </a:t>
            </a:r>
          </a:p>
        </p:txBody>
      </p:sp>
    </p:spTree>
    <p:extLst>
      <p:ext uri="{BB962C8B-B14F-4D97-AF65-F5344CB8AC3E}">
        <p14:creationId xmlns:p14="http://schemas.microsoft.com/office/powerpoint/2010/main" val="1058431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Your Task</a:t>
            </a:r>
          </a:p>
        </p:txBody>
      </p:sp>
      <p:sp>
        <p:nvSpPr>
          <p:cNvPr id="3" name="Content Placeholder 2"/>
          <p:cNvSpPr>
            <a:spLocks noGrp="1"/>
          </p:cNvSpPr>
          <p:nvPr>
            <p:ph idx="1"/>
          </p:nvPr>
        </p:nvSpPr>
        <p:spPr/>
        <p:txBody>
          <a:bodyPr>
            <a:normAutofit/>
          </a:bodyPr>
          <a:lstStyle/>
          <a:p>
            <a:pPr marL="0" indent="0">
              <a:buNone/>
            </a:pPr>
            <a:r>
              <a:rPr lang="en-GB" sz="3500" dirty="0">
                <a:latin typeface="Twinkl Precursive" panose="02000000000000000000" pitchFamily="2" charset="0"/>
              </a:rPr>
              <a:t>You have sequenced the story already and thought of time words you can use and adjectives to describe the creatures he meets. </a:t>
            </a:r>
          </a:p>
          <a:p>
            <a:pPr marL="0" indent="0">
              <a:buNone/>
            </a:pPr>
            <a:endParaRPr lang="en-GB" sz="3500" dirty="0">
              <a:latin typeface="Twinkl Precursive" panose="02000000000000000000" pitchFamily="2" charset="0"/>
            </a:endParaRPr>
          </a:p>
          <a:p>
            <a:pPr marL="0" indent="0">
              <a:buNone/>
            </a:pPr>
            <a:r>
              <a:rPr lang="en-GB" sz="3500" dirty="0">
                <a:latin typeface="Twinkl Precursive" panose="02000000000000000000" pitchFamily="2" charset="0"/>
              </a:rPr>
              <a:t>Today you will be writing about his journey from his viewpoint. Use I (the first person)</a:t>
            </a:r>
          </a:p>
        </p:txBody>
      </p:sp>
    </p:spTree>
    <p:extLst>
      <p:ext uri="{BB962C8B-B14F-4D97-AF65-F5344CB8AC3E}">
        <p14:creationId xmlns:p14="http://schemas.microsoft.com/office/powerpoint/2010/main" val="695823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You will need to use ‘</a:t>
            </a:r>
            <a:r>
              <a:rPr lang="en-GB" dirty="0" err="1">
                <a:latin typeface="Twinkl Precursive" panose="02000000000000000000" pitchFamily="2" charset="0"/>
              </a:rPr>
              <a:t>ing</a:t>
            </a:r>
            <a:r>
              <a:rPr lang="en-GB" dirty="0">
                <a:latin typeface="Twinkl Precursive" panose="02000000000000000000" pitchFamily="2" charset="0"/>
              </a:rPr>
              <a:t>’ endings on your verbs. </a:t>
            </a:r>
          </a:p>
        </p:txBody>
      </p:sp>
      <p:sp>
        <p:nvSpPr>
          <p:cNvPr id="3" name="TextBox 2"/>
          <p:cNvSpPr txBox="1"/>
          <p:nvPr/>
        </p:nvSpPr>
        <p:spPr>
          <a:xfrm>
            <a:off x="838200" y="2078182"/>
            <a:ext cx="9698181" cy="1785104"/>
          </a:xfrm>
          <a:prstGeom prst="rect">
            <a:avLst/>
          </a:prstGeom>
          <a:noFill/>
        </p:spPr>
        <p:txBody>
          <a:bodyPr wrap="square" rtlCol="0">
            <a:spAutoFit/>
          </a:bodyPr>
          <a:lstStyle/>
          <a:p>
            <a:endParaRPr lang="en-GB" sz="2000" dirty="0">
              <a:latin typeface="Twinkl Precursive" panose="02000000000000000000" pitchFamily="2" charset="0"/>
            </a:endParaRPr>
          </a:p>
          <a:p>
            <a:r>
              <a:rPr lang="en-GB" sz="3000" dirty="0">
                <a:latin typeface="Twinkl Precursive" panose="02000000000000000000" pitchFamily="2" charset="0"/>
              </a:rPr>
              <a:t>What do each of the creatures do? How do they move? How do they act? </a:t>
            </a:r>
          </a:p>
          <a:p>
            <a:endParaRPr lang="en-GB" sz="3000" dirty="0">
              <a:latin typeface="Twinkl Precursive" panose="02000000000000000000" pitchFamily="2" charset="0"/>
            </a:endParaRPr>
          </a:p>
        </p:txBody>
      </p:sp>
      <p:pic>
        <p:nvPicPr>
          <p:cNvPr id="6" name="Picture 5"/>
          <p:cNvPicPr>
            <a:picLocks noChangeAspect="1"/>
          </p:cNvPicPr>
          <p:nvPr/>
        </p:nvPicPr>
        <p:blipFill>
          <a:blip r:embed="rId2"/>
          <a:stretch>
            <a:fillRect/>
          </a:stretch>
        </p:blipFill>
        <p:spPr>
          <a:xfrm>
            <a:off x="5945133" y="3475408"/>
            <a:ext cx="1785704" cy="1550743"/>
          </a:xfrm>
          <a:prstGeom prst="rect">
            <a:avLst/>
          </a:prstGeom>
        </p:spPr>
      </p:pic>
      <p:pic>
        <p:nvPicPr>
          <p:cNvPr id="7" name="Picture 6"/>
          <p:cNvPicPr>
            <a:picLocks noChangeAspect="1"/>
          </p:cNvPicPr>
          <p:nvPr/>
        </p:nvPicPr>
        <p:blipFill>
          <a:blip r:embed="rId3"/>
          <a:stretch>
            <a:fillRect/>
          </a:stretch>
        </p:blipFill>
        <p:spPr>
          <a:xfrm>
            <a:off x="3155861" y="3547920"/>
            <a:ext cx="1826051" cy="1478231"/>
          </a:xfrm>
          <a:prstGeom prst="rect">
            <a:avLst/>
          </a:prstGeom>
        </p:spPr>
      </p:pic>
      <p:pic>
        <p:nvPicPr>
          <p:cNvPr id="8" name="Picture 7"/>
          <p:cNvPicPr>
            <a:picLocks noChangeAspect="1"/>
          </p:cNvPicPr>
          <p:nvPr/>
        </p:nvPicPr>
        <p:blipFill>
          <a:blip r:embed="rId4"/>
          <a:stretch>
            <a:fillRect/>
          </a:stretch>
        </p:blipFill>
        <p:spPr>
          <a:xfrm>
            <a:off x="884321" y="3543262"/>
            <a:ext cx="1467131" cy="1573831"/>
          </a:xfrm>
          <a:prstGeom prst="rect">
            <a:avLst/>
          </a:prstGeom>
        </p:spPr>
      </p:pic>
      <p:pic>
        <p:nvPicPr>
          <p:cNvPr id="9" name="Picture 8"/>
          <p:cNvPicPr>
            <a:picLocks noChangeAspect="1"/>
          </p:cNvPicPr>
          <p:nvPr/>
        </p:nvPicPr>
        <p:blipFill>
          <a:blip r:embed="rId5"/>
          <a:stretch>
            <a:fillRect/>
          </a:stretch>
        </p:blipFill>
        <p:spPr>
          <a:xfrm>
            <a:off x="9011777" y="3384466"/>
            <a:ext cx="2134844" cy="1732627"/>
          </a:xfrm>
          <a:prstGeom prst="rect">
            <a:avLst/>
          </a:prstGeom>
        </p:spPr>
      </p:pic>
      <p:sp>
        <p:nvSpPr>
          <p:cNvPr id="10" name="TextBox 9"/>
          <p:cNvSpPr txBox="1"/>
          <p:nvPr/>
        </p:nvSpPr>
        <p:spPr>
          <a:xfrm>
            <a:off x="337512" y="5482185"/>
            <a:ext cx="2560748"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flapp</a:t>
            </a:r>
            <a:r>
              <a:rPr lang="en-GB" sz="3000" dirty="0">
                <a:solidFill>
                  <a:srgbClr val="00B050"/>
                </a:solidFill>
                <a:latin typeface="Twinkl Precursive" panose="02000000000000000000" pitchFamily="2" charset="0"/>
              </a:rPr>
              <a:t>ing</a:t>
            </a:r>
          </a:p>
          <a:p>
            <a:r>
              <a:rPr lang="en-GB" sz="3000" dirty="0">
                <a:solidFill>
                  <a:srgbClr val="0070C0"/>
                </a:solidFill>
                <a:latin typeface="Twinkl Precursive" panose="02000000000000000000" pitchFamily="2" charset="0"/>
              </a:rPr>
              <a:t>glid</a:t>
            </a:r>
            <a:r>
              <a:rPr lang="en-GB" sz="3000" dirty="0">
                <a:solidFill>
                  <a:srgbClr val="00B050"/>
                </a:solidFill>
                <a:latin typeface="Twinkl Precursive" panose="02000000000000000000" pitchFamily="2" charset="0"/>
              </a:rPr>
              <a:t>ing</a:t>
            </a:r>
          </a:p>
        </p:txBody>
      </p:sp>
      <p:sp>
        <p:nvSpPr>
          <p:cNvPr id="11" name="TextBox 10"/>
          <p:cNvSpPr txBox="1"/>
          <p:nvPr/>
        </p:nvSpPr>
        <p:spPr>
          <a:xfrm>
            <a:off x="3122721" y="5482185"/>
            <a:ext cx="2560748"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hold</a:t>
            </a:r>
            <a:r>
              <a:rPr lang="en-GB" sz="3000" dirty="0">
                <a:solidFill>
                  <a:srgbClr val="00B050"/>
                </a:solidFill>
                <a:latin typeface="Twinkl Precursive" panose="02000000000000000000" pitchFamily="2" charset="0"/>
              </a:rPr>
              <a:t>ing</a:t>
            </a:r>
          </a:p>
          <a:p>
            <a:r>
              <a:rPr lang="en-GB" sz="3000" dirty="0">
                <a:solidFill>
                  <a:srgbClr val="0070C0"/>
                </a:solidFill>
                <a:latin typeface="Twinkl Precursive" panose="02000000000000000000" pitchFamily="2" charset="0"/>
              </a:rPr>
              <a:t>clos</a:t>
            </a:r>
            <a:r>
              <a:rPr lang="en-GB" sz="3000" dirty="0">
                <a:solidFill>
                  <a:srgbClr val="00B050"/>
                </a:solidFill>
                <a:latin typeface="Twinkl Precursive" panose="02000000000000000000" pitchFamily="2" charset="0"/>
              </a:rPr>
              <a:t>ing</a:t>
            </a:r>
          </a:p>
        </p:txBody>
      </p:sp>
      <p:sp>
        <p:nvSpPr>
          <p:cNvPr id="12" name="TextBox 11"/>
          <p:cNvSpPr txBox="1"/>
          <p:nvPr/>
        </p:nvSpPr>
        <p:spPr>
          <a:xfrm>
            <a:off x="5945133" y="5482185"/>
            <a:ext cx="2560748"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sting</a:t>
            </a:r>
            <a:r>
              <a:rPr lang="en-GB" sz="3000" dirty="0">
                <a:solidFill>
                  <a:srgbClr val="00B050"/>
                </a:solidFill>
                <a:latin typeface="Twinkl Precursive" panose="02000000000000000000" pitchFamily="2" charset="0"/>
              </a:rPr>
              <a:t>ing</a:t>
            </a:r>
          </a:p>
          <a:p>
            <a:r>
              <a:rPr lang="en-GB" sz="3000" dirty="0">
                <a:solidFill>
                  <a:srgbClr val="0070C0"/>
                </a:solidFill>
                <a:latin typeface="Twinkl Precursive" panose="02000000000000000000" pitchFamily="2" charset="0"/>
              </a:rPr>
              <a:t>swirl</a:t>
            </a:r>
            <a:r>
              <a:rPr lang="en-GB" sz="3000" dirty="0">
                <a:solidFill>
                  <a:srgbClr val="00B050"/>
                </a:solidFill>
                <a:latin typeface="Twinkl Precursive" panose="02000000000000000000" pitchFamily="2" charset="0"/>
              </a:rPr>
              <a:t>ing</a:t>
            </a:r>
          </a:p>
        </p:txBody>
      </p:sp>
      <p:sp>
        <p:nvSpPr>
          <p:cNvPr id="13" name="TextBox 12"/>
          <p:cNvSpPr txBox="1"/>
          <p:nvPr/>
        </p:nvSpPr>
        <p:spPr>
          <a:xfrm>
            <a:off x="8895868" y="5482185"/>
            <a:ext cx="3281025"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coast</a:t>
            </a:r>
            <a:r>
              <a:rPr lang="en-GB" sz="3000" dirty="0">
                <a:solidFill>
                  <a:srgbClr val="00B050"/>
                </a:solidFill>
                <a:latin typeface="Twinkl Precursive" panose="02000000000000000000" pitchFamily="2" charset="0"/>
              </a:rPr>
              <a:t>ing</a:t>
            </a:r>
          </a:p>
          <a:p>
            <a:r>
              <a:rPr lang="en-GB" sz="3000" dirty="0">
                <a:solidFill>
                  <a:srgbClr val="0070C0"/>
                </a:solidFill>
                <a:latin typeface="Twinkl Precursive" panose="02000000000000000000" pitchFamily="2" charset="0"/>
              </a:rPr>
              <a:t>adventur</a:t>
            </a:r>
            <a:r>
              <a:rPr lang="en-GB" sz="3000" dirty="0">
                <a:solidFill>
                  <a:srgbClr val="00B050"/>
                </a:solidFill>
                <a:latin typeface="Twinkl Precursive" panose="02000000000000000000" pitchFamily="2" charset="0"/>
              </a:rPr>
              <a:t>ing</a:t>
            </a:r>
          </a:p>
        </p:txBody>
      </p:sp>
    </p:spTree>
    <p:extLst>
      <p:ext uri="{BB962C8B-B14F-4D97-AF65-F5344CB8AC3E}">
        <p14:creationId xmlns:p14="http://schemas.microsoft.com/office/powerpoint/2010/main" val="1367872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186" y="106528"/>
            <a:ext cx="10515600" cy="1325563"/>
          </a:xfrm>
        </p:spPr>
        <p:txBody>
          <a:bodyPr>
            <a:normAutofit/>
          </a:bodyPr>
          <a:lstStyle/>
          <a:p>
            <a:r>
              <a:rPr lang="en-GB" dirty="0">
                <a:latin typeface="Twinkl Precursive" panose="02000000000000000000" pitchFamily="2" charset="0"/>
              </a:rPr>
              <a:t>Look at these examples. </a:t>
            </a:r>
          </a:p>
        </p:txBody>
      </p:sp>
      <p:sp>
        <p:nvSpPr>
          <p:cNvPr id="8" name="TextBox 7"/>
          <p:cNvSpPr txBox="1"/>
          <p:nvPr/>
        </p:nvSpPr>
        <p:spPr>
          <a:xfrm>
            <a:off x="344099" y="3922850"/>
            <a:ext cx="5500887" cy="1477328"/>
          </a:xfrm>
          <a:prstGeom prst="rect">
            <a:avLst/>
          </a:prstGeom>
          <a:solidFill>
            <a:schemeClr val="bg1"/>
          </a:solidFill>
          <a:ln>
            <a:solidFill>
              <a:schemeClr val="tx1"/>
            </a:solidFill>
          </a:ln>
        </p:spPr>
        <p:txBody>
          <a:bodyPr wrap="square" rtlCol="0">
            <a:spAutoFit/>
          </a:bodyPr>
          <a:lstStyle/>
          <a:p>
            <a:r>
              <a:rPr lang="en-GB" sz="3000" dirty="0">
                <a:solidFill>
                  <a:srgbClr val="FFC000"/>
                </a:solidFill>
                <a:latin typeface="Twinkl Precursive" panose="02000000000000000000" pitchFamily="2" charset="0"/>
              </a:rPr>
              <a:t>First</a:t>
            </a:r>
            <a:r>
              <a:rPr lang="en-GB" sz="3000" dirty="0">
                <a:latin typeface="Twinkl Precursive" panose="02000000000000000000" pitchFamily="2" charset="0"/>
              </a:rPr>
              <a:t> a </a:t>
            </a:r>
            <a:r>
              <a:rPr lang="en-GB" sz="3000" dirty="0">
                <a:solidFill>
                  <a:srgbClr val="FF0000"/>
                </a:solidFill>
                <a:latin typeface="Twinkl Precursive" panose="02000000000000000000" pitchFamily="2" charset="0"/>
              </a:rPr>
              <a:t>naughty</a:t>
            </a:r>
            <a:r>
              <a:rPr lang="en-GB" sz="3000" dirty="0">
                <a:latin typeface="Twinkl Precursive" panose="02000000000000000000" pitchFamily="2" charset="0"/>
              </a:rPr>
              <a:t> seagull was </a:t>
            </a:r>
            <a:r>
              <a:rPr lang="en-GB" sz="3000" dirty="0">
                <a:solidFill>
                  <a:schemeClr val="tx2"/>
                </a:solidFill>
                <a:latin typeface="Twinkl Precursive" panose="02000000000000000000" pitchFamily="2" charset="0"/>
              </a:rPr>
              <a:t>flapp</a:t>
            </a:r>
            <a:r>
              <a:rPr lang="en-GB" sz="3000" dirty="0">
                <a:solidFill>
                  <a:srgbClr val="00B050"/>
                </a:solidFill>
                <a:latin typeface="Twinkl Precursive" panose="02000000000000000000" pitchFamily="2" charset="0"/>
              </a:rPr>
              <a:t>ing</a:t>
            </a:r>
            <a:r>
              <a:rPr lang="en-GB" sz="3000" dirty="0">
                <a:latin typeface="Twinkl Precursive" panose="02000000000000000000" pitchFamily="2" charset="0"/>
              </a:rPr>
              <a:t> around my head. </a:t>
            </a:r>
          </a:p>
        </p:txBody>
      </p:sp>
      <p:pic>
        <p:nvPicPr>
          <p:cNvPr id="43" name="Picture 42"/>
          <p:cNvPicPr>
            <a:picLocks noChangeAspect="1"/>
          </p:cNvPicPr>
          <p:nvPr/>
        </p:nvPicPr>
        <p:blipFill>
          <a:blip r:embed="rId2"/>
          <a:stretch>
            <a:fillRect/>
          </a:stretch>
        </p:blipFill>
        <p:spPr>
          <a:xfrm>
            <a:off x="620451" y="1518012"/>
            <a:ext cx="2053476" cy="1990615"/>
          </a:xfrm>
          <a:prstGeom prst="rect">
            <a:avLst/>
          </a:prstGeom>
        </p:spPr>
      </p:pic>
      <p:pic>
        <p:nvPicPr>
          <p:cNvPr id="44" name="Picture 43"/>
          <p:cNvPicPr>
            <a:picLocks noChangeAspect="1"/>
          </p:cNvPicPr>
          <p:nvPr/>
        </p:nvPicPr>
        <p:blipFill>
          <a:blip r:embed="rId3"/>
          <a:stretch>
            <a:fillRect/>
          </a:stretch>
        </p:blipFill>
        <p:spPr>
          <a:xfrm>
            <a:off x="7435842" y="1469652"/>
            <a:ext cx="2228663" cy="2087333"/>
          </a:xfrm>
          <a:prstGeom prst="rect">
            <a:avLst/>
          </a:prstGeom>
        </p:spPr>
      </p:pic>
      <p:sp>
        <p:nvSpPr>
          <p:cNvPr id="49" name="Cloud Callout 48"/>
          <p:cNvSpPr/>
          <p:nvPr/>
        </p:nvSpPr>
        <p:spPr>
          <a:xfrm>
            <a:off x="3086427" y="1323216"/>
            <a:ext cx="2349306" cy="1744394"/>
          </a:xfrm>
          <a:prstGeom prst="cloudCallout">
            <a:avLst>
              <a:gd name="adj1" fmla="val -64315"/>
              <a:gd name="adj2" fmla="val 4408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How could we describe the seagull? </a:t>
            </a:r>
          </a:p>
        </p:txBody>
      </p:sp>
      <p:sp>
        <p:nvSpPr>
          <p:cNvPr id="50" name="Cloud Callout 49"/>
          <p:cNvSpPr/>
          <p:nvPr/>
        </p:nvSpPr>
        <p:spPr>
          <a:xfrm>
            <a:off x="9603406" y="695351"/>
            <a:ext cx="2527495" cy="1817967"/>
          </a:xfrm>
          <a:prstGeom prst="cloudCallout">
            <a:avLst>
              <a:gd name="adj1" fmla="val -53700"/>
              <a:gd name="adj2" fmla="val 5758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How could we describe the dolphins? </a:t>
            </a:r>
          </a:p>
        </p:txBody>
      </p:sp>
      <p:sp>
        <p:nvSpPr>
          <p:cNvPr id="9" name="TextBox 8"/>
          <p:cNvSpPr txBox="1"/>
          <p:nvPr/>
        </p:nvSpPr>
        <p:spPr>
          <a:xfrm>
            <a:off x="6251874" y="3961319"/>
            <a:ext cx="5500887" cy="1938992"/>
          </a:xfrm>
          <a:prstGeom prst="rect">
            <a:avLst/>
          </a:prstGeom>
          <a:solidFill>
            <a:schemeClr val="bg1"/>
          </a:solidFill>
          <a:ln>
            <a:solidFill>
              <a:schemeClr val="tx1"/>
            </a:solidFill>
          </a:ln>
        </p:spPr>
        <p:txBody>
          <a:bodyPr wrap="square" rtlCol="0">
            <a:spAutoFit/>
          </a:bodyPr>
          <a:lstStyle/>
          <a:p>
            <a:r>
              <a:rPr lang="en-GB" sz="3000" dirty="0">
                <a:solidFill>
                  <a:srgbClr val="FFC000"/>
                </a:solidFill>
                <a:latin typeface="Twinkl Precursive" panose="02000000000000000000" pitchFamily="2" charset="0"/>
              </a:rPr>
              <a:t>Then</a:t>
            </a:r>
            <a:r>
              <a:rPr lang="en-GB" sz="3000" dirty="0">
                <a:latin typeface="Twinkl Precursive" panose="02000000000000000000" pitchFamily="2" charset="0"/>
              </a:rPr>
              <a:t> some </a:t>
            </a:r>
            <a:r>
              <a:rPr lang="en-GB" sz="3000" dirty="0">
                <a:solidFill>
                  <a:srgbClr val="FF0000"/>
                </a:solidFill>
                <a:latin typeface="Twinkl Precursive" panose="02000000000000000000" pitchFamily="2" charset="0"/>
              </a:rPr>
              <a:t>sleek</a:t>
            </a:r>
            <a:r>
              <a:rPr lang="en-GB" sz="3000" dirty="0">
                <a:latin typeface="Twinkl Precursive" panose="02000000000000000000" pitchFamily="2" charset="0"/>
              </a:rPr>
              <a:t> dolphins were </a:t>
            </a:r>
            <a:r>
              <a:rPr lang="en-GB" sz="3000" dirty="0">
                <a:solidFill>
                  <a:schemeClr val="tx2"/>
                </a:solidFill>
                <a:latin typeface="Twinkl Precursive" panose="02000000000000000000" pitchFamily="2" charset="0"/>
              </a:rPr>
              <a:t>jump</a:t>
            </a:r>
            <a:r>
              <a:rPr lang="en-GB" sz="3000" dirty="0">
                <a:solidFill>
                  <a:srgbClr val="00B050"/>
                </a:solidFill>
                <a:latin typeface="Twinkl Precursive" panose="02000000000000000000" pitchFamily="2" charset="0"/>
              </a:rPr>
              <a:t>ing</a:t>
            </a:r>
            <a:r>
              <a:rPr lang="en-GB" sz="3000" dirty="0">
                <a:latin typeface="Twinkl Precursive" panose="02000000000000000000" pitchFamily="2" charset="0"/>
              </a:rPr>
              <a:t> in the water with me. </a:t>
            </a:r>
          </a:p>
        </p:txBody>
      </p:sp>
    </p:spTree>
    <p:extLst>
      <p:ext uri="{BB962C8B-B14F-4D97-AF65-F5344CB8AC3E}">
        <p14:creationId xmlns:p14="http://schemas.microsoft.com/office/powerpoint/2010/main" val="382637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additive="base">
                                        <p:cTn id="13" dur="500" fill="hold"/>
                                        <p:tgtEl>
                                          <p:spTgt spid="49"/>
                                        </p:tgtEl>
                                        <p:attrNameLst>
                                          <p:attrName>ppt_x</p:attrName>
                                        </p:attrNameLst>
                                      </p:cBhvr>
                                      <p:tavLst>
                                        <p:tav tm="0">
                                          <p:val>
                                            <p:strVal val="#ppt_x"/>
                                          </p:val>
                                        </p:tav>
                                        <p:tav tm="100000">
                                          <p:val>
                                            <p:strVal val="#ppt_x"/>
                                          </p:val>
                                        </p:tav>
                                      </p:tavLst>
                                    </p:anim>
                                    <p:anim calcmode="lin" valueType="num">
                                      <p:cBhvr additive="base">
                                        <p:cTn id="1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9" grpId="0" animBg="1"/>
      <p:bldP spid="50"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196947" y="359081"/>
            <a:ext cx="6638925" cy="2295525"/>
          </a:xfrm>
          <a:prstGeom prst="rect">
            <a:avLst/>
          </a:prstGeom>
        </p:spPr>
      </p:pic>
      <p:sp>
        <p:nvSpPr>
          <p:cNvPr id="7" name="Cloud Callout 6"/>
          <p:cNvSpPr/>
          <p:nvPr/>
        </p:nvSpPr>
        <p:spPr>
          <a:xfrm>
            <a:off x="-9301" y="3350711"/>
            <a:ext cx="2523901" cy="1810752"/>
          </a:xfrm>
          <a:prstGeom prst="cloudCallout">
            <a:avLst>
              <a:gd name="adj1" fmla="val -14018"/>
              <a:gd name="adj2" fmla="val -9831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What word describes the octopus?</a:t>
            </a:r>
          </a:p>
        </p:txBody>
      </p:sp>
      <p:sp>
        <p:nvSpPr>
          <p:cNvPr id="9" name="Cloud Callout 8"/>
          <p:cNvSpPr/>
          <p:nvPr/>
        </p:nvSpPr>
        <p:spPr>
          <a:xfrm>
            <a:off x="7207764" y="55852"/>
            <a:ext cx="2490418" cy="1798010"/>
          </a:xfrm>
          <a:prstGeom prst="cloudCallout">
            <a:avLst>
              <a:gd name="adj1" fmla="val -65367"/>
              <a:gd name="adj2" fmla="val 4045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How could we describe the jellyfish? </a:t>
            </a:r>
          </a:p>
        </p:txBody>
      </p:sp>
      <p:sp>
        <p:nvSpPr>
          <p:cNvPr id="10" name="TextBox 9"/>
          <p:cNvSpPr txBox="1"/>
          <p:nvPr/>
        </p:nvSpPr>
        <p:spPr>
          <a:xfrm>
            <a:off x="2542309" y="2778759"/>
            <a:ext cx="5500887" cy="1477328"/>
          </a:xfrm>
          <a:prstGeom prst="rect">
            <a:avLst/>
          </a:prstGeom>
          <a:solidFill>
            <a:schemeClr val="bg1"/>
          </a:solidFill>
          <a:ln>
            <a:solidFill>
              <a:schemeClr val="tx1"/>
            </a:solidFill>
          </a:ln>
        </p:spPr>
        <p:txBody>
          <a:bodyPr wrap="square" rtlCol="0">
            <a:spAutoFit/>
          </a:bodyPr>
          <a:lstStyle/>
          <a:p>
            <a:r>
              <a:rPr lang="en-GB" sz="3000" dirty="0">
                <a:solidFill>
                  <a:srgbClr val="FFC000"/>
                </a:solidFill>
                <a:latin typeface="Twinkl Precursive" panose="02000000000000000000" pitchFamily="2" charset="0"/>
              </a:rPr>
              <a:t>Next</a:t>
            </a:r>
            <a:r>
              <a:rPr lang="en-GB" sz="3000" dirty="0">
                <a:latin typeface="Twinkl Precursive" panose="02000000000000000000" pitchFamily="2" charset="0"/>
              </a:rPr>
              <a:t> a </a:t>
            </a:r>
            <a:r>
              <a:rPr lang="en-GB" sz="3000" dirty="0">
                <a:solidFill>
                  <a:srgbClr val="FF0000"/>
                </a:solidFill>
                <a:latin typeface="Twinkl Precursive" panose="02000000000000000000" pitchFamily="2" charset="0"/>
              </a:rPr>
              <a:t>purple</a:t>
            </a:r>
            <a:r>
              <a:rPr lang="en-GB" sz="3000" dirty="0">
                <a:latin typeface="Twinkl Precursive" panose="02000000000000000000" pitchFamily="2" charset="0"/>
              </a:rPr>
              <a:t> octopus was </a:t>
            </a:r>
            <a:r>
              <a:rPr lang="en-GB" sz="3000" dirty="0">
                <a:solidFill>
                  <a:schemeClr val="tx2"/>
                </a:solidFill>
                <a:latin typeface="Twinkl Precursive" panose="02000000000000000000" pitchFamily="2" charset="0"/>
              </a:rPr>
              <a:t>creep</a:t>
            </a:r>
            <a:r>
              <a:rPr lang="en-GB" sz="3000" dirty="0">
                <a:solidFill>
                  <a:srgbClr val="00B050"/>
                </a:solidFill>
                <a:latin typeface="Twinkl Precursive" panose="02000000000000000000" pitchFamily="2" charset="0"/>
              </a:rPr>
              <a:t>ing</a:t>
            </a:r>
            <a:r>
              <a:rPr lang="en-GB" sz="3000" dirty="0">
                <a:latin typeface="Twinkl Precursive" panose="02000000000000000000" pitchFamily="2" charset="0"/>
              </a:rPr>
              <a:t> towards me. </a:t>
            </a:r>
          </a:p>
        </p:txBody>
      </p:sp>
      <p:sp>
        <p:nvSpPr>
          <p:cNvPr id="11" name="TextBox 10"/>
          <p:cNvSpPr txBox="1"/>
          <p:nvPr/>
        </p:nvSpPr>
        <p:spPr>
          <a:xfrm>
            <a:off x="2537505" y="2778759"/>
            <a:ext cx="5500887" cy="1477328"/>
          </a:xfrm>
          <a:prstGeom prst="rect">
            <a:avLst/>
          </a:prstGeom>
          <a:solidFill>
            <a:schemeClr val="bg1"/>
          </a:solidFill>
          <a:ln>
            <a:solidFill>
              <a:schemeClr val="tx1"/>
            </a:solidFill>
          </a:ln>
        </p:spPr>
        <p:txBody>
          <a:bodyPr wrap="square" rtlCol="0">
            <a:spAutoFit/>
          </a:bodyPr>
          <a:lstStyle/>
          <a:p>
            <a:r>
              <a:rPr lang="en-GB" sz="3000" dirty="0">
                <a:solidFill>
                  <a:srgbClr val="FFC000"/>
                </a:solidFill>
                <a:latin typeface="Twinkl Precursive" panose="02000000000000000000" pitchFamily="2" charset="0"/>
              </a:rPr>
              <a:t>Next</a:t>
            </a:r>
            <a:r>
              <a:rPr lang="en-GB" sz="3000" dirty="0">
                <a:latin typeface="Twinkl Precursive" panose="02000000000000000000" pitchFamily="2" charset="0"/>
              </a:rPr>
              <a:t> a </a:t>
            </a:r>
            <a:r>
              <a:rPr lang="en-GB" sz="3000" dirty="0">
                <a:solidFill>
                  <a:srgbClr val="FF0000"/>
                </a:solidFill>
                <a:latin typeface="Twinkl Precursive" panose="02000000000000000000" pitchFamily="2" charset="0"/>
              </a:rPr>
              <a:t>purple</a:t>
            </a:r>
            <a:r>
              <a:rPr lang="en-GB" sz="3000" dirty="0">
                <a:latin typeface="Twinkl Precursive" panose="02000000000000000000" pitchFamily="2" charset="0"/>
              </a:rPr>
              <a:t> octopus was </a:t>
            </a:r>
            <a:r>
              <a:rPr lang="en-GB" sz="3000" dirty="0">
                <a:solidFill>
                  <a:schemeClr val="tx2"/>
                </a:solidFill>
                <a:latin typeface="Twinkl Precursive" panose="02000000000000000000" pitchFamily="2" charset="0"/>
              </a:rPr>
              <a:t>creep</a:t>
            </a:r>
            <a:r>
              <a:rPr lang="en-GB" sz="3000" dirty="0">
                <a:solidFill>
                  <a:srgbClr val="00B050"/>
                </a:solidFill>
                <a:latin typeface="Twinkl Precursive" panose="02000000000000000000" pitchFamily="2" charset="0"/>
              </a:rPr>
              <a:t>ing</a:t>
            </a:r>
            <a:r>
              <a:rPr lang="en-GB" sz="3000" dirty="0">
                <a:latin typeface="Twinkl Precursive" panose="02000000000000000000" pitchFamily="2" charset="0"/>
              </a:rPr>
              <a:t> towards me. </a:t>
            </a:r>
          </a:p>
        </p:txBody>
      </p:sp>
      <p:sp>
        <p:nvSpPr>
          <p:cNvPr id="12" name="TextBox 11"/>
          <p:cNvSpPr txBox="1"/>
          <p:nvPr/>
        </p:nvSpPr>
        <p:spPr>
          <a:xfrm>
            <a:off x="6096000" y="4736773"/>
            <a:ext cx="5500887" cy="1477328"/>
          </a:xfrm>
          <a:prstGeom prst="rect">
            <a:avLst/>
          </a:prstGeom>
          <a:solidFill>
            <a:schemeClr val="bg1"/>
          </a:solidFill>
          <a:ln>
            <a:solidFill>
              <a:schemeClr val="tx1"/>
            </a:solidFill>
          </a:ln>
        </p:spPr>
        <p:txBody>
          <a:bodyPr wrap="square" rtlCol="0">
            <a:spAutoFit/>
          </a:bodyPr>
          <a:lstStyle/>
          <a:p>
            <a:r>
              <a:rPr lang="en-GB" sz="3000" dirty="0">
                <a:solidFill>
                  <a:srgbClr val="FFC000"/>
                </a:solidFill>
                <a:latin typeface="Twinkl Precursive" panose="02000000000000000000" pitchFamily="2" charset="0"/>
              </a:rPr>
              <a:t>After that</a:t>
            </a:r>
            <a:r>
              <a:rPr lang="en-GB" sz="3000" dirty="0">
                <a:latin typeface="Twinkl Precursive" panose="02000000000000000000" pitchFamily="2" charset="0"/>
              </a:rPr>
              <a:t> some </a:t>
            </a:r>
            <a:r>
              <a:rPr lang="en-GB" sz="3000" dirty="0">
                <a:solidFill>
                  <a:srgbClr val="FF0000"/>
                </a:solidFill>
                <a:latin typeface="Twinkl Precursive" panose="02000000000000000000" pitchFamily="2" charset="0"/>
              </a:rPr>
              <a:t>slimy</a:t>
            </a:r>
            <a:r>
              <a:rPr lang="en-GB" sz="3000" dirty="0">
                <a:latin typeface="Twinkl Precursive" panose="02000000000000000000" pitchFamily="2" charset="0"/>
              </a:rPr>
              <a:t> jellyfish were </a:t>
            </a:r>
            <a:r>
              <a:rPr lang="en-GB" sz="3000" dirty="0">
                <a:solidFill>
                  <a:schemeClr val="tx2"/>
                </a:solidFill>
                <a:latin typeface="Twinkl Precursive" panose="02000000000000000000" pitchFamily="2" charset="0"/>
              </a:rPr>
              <a:t>sting</a:t>
            </a:r>
            <a:r>
              <a:rPr lang="en-GB" sz="3000" dirty="0">
                <a:solidFill>
                  <a:srgbClr val="00B050"/>
                </a:solidFill>
                <a:latin typeface="Twinkl Precursive" panose="02000000000000000000" pitchFamily="2" charset="0"/>
              </a:rPr>
              <a:t>ing</a:t>
            </a:r>
            <a:r>
              <a:rPr lang="en-GB" sz="3000" dirty="0">
                <a:latin typeface="Twinkl Precursive" panose="02000000000000000000" pitchFamily="2" charset="0"/>
              </a:rPr>
              <a:t> me!</a:t>
            </a:r>
          </a:p>
        </p:txBody>
      </p:sp>
    </p:spTree>
    <p:extLst>
      <p:ext uri="{BB962C8B-B14F-4D97-AF65-F5344CB8AC3E}">
        <p14:creationId xmlns:p14="http://schemas.microsoft.com/office/powerpoint/2010/main" val="183353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Twinkl Precursive" panose="02000000000000000000" pitchFamily="2" charset="0"/>
              </a:rPr>
              <a:t>How can we order the events?</a:t>
            </a:r>
          </a:p>
        </p:txBody>
      </p:sp>
      <p:sp>
        <p:nvSpPr>
          <p:cNvPr id="6" name="Content Placeholder 5"/>
          <p:cNvSpPr>
            <a:spLocks noGrp="1"/>
          </p:cNvSpPr>
          <p:nvPr>
            <p:ph idx="1"/>
          </p:nvPr>
        </p:nvSpPr>
        <p:spPr>
          <a:xfrm>
            <a:off x="274068" y="1884870"/>
            <a:ext cx="8065260" cy="4351338"/>
          </a:xfrm>
        </p:spPr>
        <p:txBody>
          <a:bodyPr>
            <a:normAutofit/>
          </a:bodyPr>
          <a:lstStyle/>
          <a:p>
            <a:r>
              <a:rPr lang="en-GB" dirty="0">
                <a:latin typeface="Twinkl Precursive" panose="02000000000000000000" pitchFamily="2" charset="0"/>
              </a:rPr>
              <a:t>Remember to use the time words … </a:t>
            </a:r>
          </a:p>
          <a:p>
            <a:pPr lvl="1"/>
            <a:r>
              <a:rPr lang="en-GB" dirty="0">
                <a:latin typeface="Twinkl Precursive" panose="02000000000000000000" pitchFamily="2" charset="0"/>
              </a:rPr>
              <a:t>First</a:t>
            </a:r>
          </a:p>
          <a:p>
            <a:pPr lvl="1"/>
            <a:r>
              <a:rPr lang="en-GB" dirty="0">
                <a:latin typeface="Twinkl Precursive" panose="02000000000000000000" pitchFamily="2" charset="0"/>
              </a:rPr>
              <a:t>Then </a:t>
            </a:r>
          </a:p>
          <a:p>
            <a:pPr lvl="1"/>
            <a:r>
              <a:rPr lang="en-GB" dirty="0">
                <a:latin typeface="Twinkl Precursive" panose="02000000000000000000" pitchFamily="2" charset="0"/>
              </a:rPr>
              <a:t>After that </a:t>
            </a:r>
          </a:p>
          <a:p>
            <a:pPr lvl="1"/>
            <a:r>
              <a:rPr lang="en-GB" dirty="0">
                <a:latin typeface="Twinkl Precursive" panose="02000000000000000000" pitchFamily="2" charset="0"/>
              </a:rPr>
              <a:t>Next </a:t>
            </a:r>
          </a:p>
          <a:p>
            <a:pPr lvl="1"/>
            <a:r>
              <a:rPr lang="en-GB" dirty="0">
                <a:latin typeface="Twinkl Precursive" panose="02000000000000000000" pitchFamily="2" charset="0"/>
              </a:rPr>
              <a:t>Just then</a:t>
            </a:r>
          </a:p>
          <a:p>
            <a:pPr lvl="1"/>
            <a:r>
              <a:rPr lang="en-GB" dirty="0">
                <a:latin typeface="Twinkl Precursive" panose="02000000000000000000" pitchFamily="2" charset="0"/>
              </a:rPr>
              <a:t>Suddenly</a:t>
            </a:r>
          </a:p>
          <a:p>
            <a:pPr lvl="1"/>
            <a:r>
              <a:rPr lang="en-GB" dirty="0">
                <a:latin typeface="Twinkl Precursive" panose="02000000000000000000" pitchFamily="2" charset="0"/>
              </a:rPr>
              <a:t>After that </a:t>
            </a:r>
          </a:p>
          <a:p>
            <a:pPr lvl="1"/>
            <a:r>
              <a:rPr lang="en-GB" dirty="0">
                <a:latin typeface="Twinkl Precursive" panose="02000000000000000000" pitchFamily="2" charset="0"/>
              </a:rPr>
              <a:t>Just when</a:t>
            </a:r>
          </a:p>
          <a:p>
            <a:pPr lvl="1"/>
            <a:r>
              <a:rPr lang="en-GB" dirty="0">
                <a:latin typeface="Twinkl Precursive" panose="02000000000000000000" pitchFamily="2" charset="0"/>
              </a:rPr>
              <a:t>At last</a:t>
            </a:r>
          </a:p>
          <a:p>
            <a:pPr lvl="1"/>
            <a:endParaRPr lang="en-GB" dirty="0">
              <a:latin typeface="Twinkl Precursive" panose="02000000000000000000" pitchFamily="2" charset="0"/>
            </a:endParaRPr>
          </a:p>
        </p:txBody>
      </p:sp>
    </p:spTree>
    <p:extLst>
      <p:ext uri="{BB962C8B-B14F-4D97-AF65-F5344CB8AC3E}">
        <p14:creationId xmlns:p14="http://schemas.microsoft.com/office/powerpoint/2010/main" val="483209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Your Task: </a:t>
            </a:r>
          </a:p>
        </p:txBody>
      </p:sp>
      <p:sp>
        <p:nvSpPr>
          <p:cNvPr id="3" name="Content Placeholder 2"/>
          <p:cNvSpPr>
            <a:spLocks noGrp="1"/>
          </p:cNvSpPr>
          <p:nvPr>
            <p:ph idx="1"/>
          </p:nvPr>
        </p:nvSpPr>
        <p:spPr/>
        <p:txBody>
          <a:bodyPr/>
          <a:lstStyle/>
          <a:p>
            <a:pPr marL="0" indent="0">
              <a:buNone/>
            </a:pPr>
            <a:r>
              <a:rPr lang="en-GB" dirty="0">
                <a:latin typeface="Twinkl Precursive" panose="02000000000000000000" pitchFamily="2" charset="0"/>
              </a:rPr>
              <a:t>Option 1 – Use adjectives and verbs with ‘</a:t>
            </a:r>
            <a:r>
              <a:rPr lang="en-GB" dirty="0" err="1">
                <a:latin typeface="Twinkl Precursive" panose="02000000000000000000" pitchFamily="2" charset="0"/>
              </a:rPr>
              <a:t>ing</a:t>
            </a:r>
            <a:r>
              <a:rPr lang="en-GB" dirty="0">
                <a:latin typeface="Twinkl Precursive" panose="02000000000000000000" pitchFamily="2" charset="0"/>
              </a:rPr>
              <a:t>’ endings.</a:t>
            </a:r>
          </a:p>
          <a:p>
            <a:pPr marL="0" indent="0">
              <a:buNone/>
            </a:pPr>
            <a:endParaRPr lang="en-GB" dirty="0">
              <a:latin typeface="Twinkl Precursive" panose="02000000000000000000" pitchFamily="2" charset="0"/>
            </a:endParaRPr>
          </a:p>
          <a:p>
            <a:pPr marL="0" indent="0">
              <a:buNone/>
            </a:pPr>
            <a:r>
              <a:rPr lang="en-GB" dirty="0">
                <a:latin typeface="Twinkl Precursive" panose="02000000000000000000" pitchFamily="2" charset="0"/>
              </a:rPr>
              <a:t>Option 2 – Use time words to order events, adjectives and ‘verbs with ‘</a:t>
            </a:r>
            <a:r>
              <a:rPr lang="en-GB" dirty="0" err="1">
                <a:latin typeface="Twinkl Precursive" panose="02000000000000000000" pitchFamily="2" charset="0"/>
              </a:rPr>
              <a:t>ing</a:t>
            </a:r>
            <a:r>
              <a:rPr lang="en-GB" dirty="0">
                <a:latin typeface="Twinkl Precursive" panose="02000000000000000000" pitchFamily="2" charset="0"/>
              </a:rPr>
              <a:t>’ endings.</a:t>
            </a:r>
          </a:p>
          <a:p>
            <a:pPr marL="0" indent="0">
              <a:buNone/>
            </a:pPr>
            <a:endParaRPr lang="en-GB" dirty="0">
              <a:latin typeface="Twinkl Precursive" panose="02000000000000000000" pitchFamily="2" charset="0"/>
            </a:endParaRPr>
          </a:p>
        </p:txBody>
      </p:sp>
    </p:spTree>
    <p:extLst>
      <p:ext uri="{BB962C8B-B14F-4D97-AF65-F5344CB8AC3E}">
        <p14:creationId xmlns:p14="http://schemas.microsoft.com/office/powerpoint/2010/main" val="26113711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1143</TotalTime>
  <Words>295</Words>
  <Application>Microsoft Office PowerPoint</Application>
  <PresentationFormat>Custom</PresentationFormat>
  <Paragraphs>43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LO: write a description of the Beast’s journey under the sea.   Wednesday 23rd June 2021 </vt:lpstr>
      <vt:lpstr>About this story. </vt:lpstr>
      <vt:lpstr>Your Task</vt:lpstr>
      <vt:lpstr>You will need to use ‘ing’ endings on your verbs. </vt:lpstr>
      <vt:lpstr>Look at these examples. </vt:lpstr>
      <vt:lpstr>PowerPoint Presentation</vt:lpstr>
      <vt:lpstr>How can we order the events?</vt:lpstr>
      <vt:lpstr>Your Task: </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dc:title>
  <dc:creator>J Geals BTP</dc:creator>
  <cp:lastModifiedBy>Liz King</cp:lastModifiedBy>
  <cp:revision>28</cp:revision>
  <dcterms:created xsi:type="dcterms:W3CDTF">2021-06-03T14:27:07Z</dcterms:created>
  <dcterms:modified xsi:type="dcterms:W3CDTF">2021-06-18T21:25:22Z</dcterms:modified>
</cp:coreProperties>
</file>