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89" r:id="rId6"/>
    <p:sldId id="282" r:id="rId7"/>
    <p:sldId id="284" r:id="rId8"/>
    <p:sldId id="290" r:id="rId9"/>
    <p:sldId id="288" r:id="rId10"/>
    <p:sldId id="277" r:id="rId11"/>
    <p:sldId id="286" r:id="rId12"/>
  </p:sldIdLst>
  <p:sldSz cx="9144000" cy="6858000" type="screen4x3"/>
  <p:notesSz cx="6858000" cy="9144000"/>
  <p:embeddedFontLst>
    <p:embeddedFont>
      <p:font typeface="Tuffy-TTF" panose="020B0603060100000000" pitchFamily="34"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Tuffy" panose="020B0603060100000000" pitchFamily="34" charset="0"/>
      <p:regular r:id="rId23"/>
      <p:bold r:id="rId24"/>
      <p:italic r:id="rId25"/>
      <p:boldItalic r:id="rId26"/>
    </p:embeddedFont>
    <p:embeddedFont>
      <p:font typeface="Twinkl" pitchFamily="2"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3"/>
    <a:srgbClr val="4EB2E5"/>
    <a:srgbClr val="87BD31"/>
    <a:srgbClr val="0079C3"/>
    <a:srgbClr val="FFE76D"/>
    <a:srgbClr val="072F54"/>
    <a:srgbClr val="003464"/>
    <a:srgbClr val="004382"/>
    <a:srgbClr val="00529C"/>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92" autoAdjust="0"/>
    <p:restoredTop sz="94660"/>
  </p:normalViewPr>
  <p:slideViewPr>
    <p:cSldViewPr snapToGrid="0" showGuides="1">
      <p:cViewPr varScale="1">
        <p:scale>
          <a:sx n="112" d="100"/>
          <a:sy n="112" d="100"/>
        </p:scale>
        <p:origin x="246" y="96"/>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05/06/2019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winkl.co.uk/resources/planit-maths-primary-teaching-resources/planit-maths-primary-teaching-resources-year-5/planit-maths-primary-teaching-resources-year-5-geometry---position-and-direction" TargetMode="External"/><Relationship Id="rId1" Type="http://schemas.openxmlformats.org/officeDocument/2006/relationships/slideLayout" Target="../slideLayouts/slideLayout4.xml"/><Relationship Id="rId5" Type="http://schemas.openxmlformats.org/officeDocument/2006/relationships/image" Target="../media/image24.jpg"/><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National Curriculum Objective</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Identify, describe and represent the position of a shape following a reflection or translation, using the appropriate language, and know that the shape has not changed.</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1487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361487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767176" y="1759313"/>
            <a:ext cx="696421" cy="495108"/>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(2,1)</a:t>
            </a:r>
          </a:p>
        </p:txBody>
      </p:sp>
      <p:sp>
        <p:nvSpPr>
          <p:cNvPr id="9" name="Rectangle 8">
            <a:extLst>
              <a:ext uri="{FF2B5EF4-FFF2-40B4-BE49-F238E27FC236}">
                <a16:creationId xmlns:a16="http://schemas.microsoft.com/office/drawing/2014/main" id="{CE29CD82-2D1F-4EF6-B50B-97A92F3B08DC}"/>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grpSp>
        <p:nvGrpSpPr>
          <p:cNvPr id="10" name="Group 9">
            <a:extLst>
              <a:ext uri="{FF2B5EF4-FFF2-40B4-BE49-F238E27FC236}">
                <a16:creationId xmlns:a16="http://schemas.microsoft.com/office/drawing/2014/main" id="{074AC978-8C07-4115-B183-2E01C8EDFF06}"/>
              </a:ext>
            </a:extLst>
          </p:cNvPr>
          <p:cNvGrpSpPr/>
          <p:nvPr/>
        </p:nvGrpSpPr>
        <p:grpSpPr>
          <a:xfrm>
            <a:off x="755650" y="2812065"/>
            <a:ext cx="3324227" cy="3288116"/>
            <a:chOff x="923923" y="2400294"/>
            <a:chExt cx="3324227" cy="3288116"/>
          </a:xfrm>
        </p:grpSpPr>
        <p:grpSp>
          <p:nvGrpSpPr>
            <p:cNvPr id="11" name="Group 10">
              <a:extLst>
                <a:ext uri="{FF2B5EF4-FFF2-40B4-BE49-F238E27FC236}">
                  <a16:creationId xmlns:a16="http://schemas.microsoft.com/office/drawing/2014/main" id="{AB0919EC-47DD-475E-965E-9D72B960D43E}"/>
                </a:ext>
              </a:extLst>
            </p:cNvPr>
            <p:cNvGrpSpPr/>
            <p:nvPr/>
          </p:nvGrpSpPr>
          <p:grpSpPr>
            <a:xfrm>
              <a:off x="1195667" y="2400294"/>
              <a:ext cx="3052483" cy="2957034"/>
              <a:chOff x="1290917" y="2898950"/>
              <a:chExt cx="2144433" cy="2077378"/>
            </a:xfrm>
          </p:grpSpPr>
          <p:cxnSp>
            <p:nvCxnSpPr>
              <p:cNvPr id="23" name="Straight Connector 22">
                <a:extLst>
                  <a:ext uri="{FF2B5EF4-FFF2-40B4-BE49-F238E27FC236}">
                    <a16:creationId xmlns:a16="http://schemas.microsoft.com/office/drawing/2014/main" id="{8D633C9F-97DD-42CE-BC7E-54FC47753CE5}"/>
                  </a:ext>
                </a:extLst>
              </p:cNvPr>
              <p:cNvCxnSpPr>
                <a:cxnSpLocks/>
              </p:cNvCxnSpPr>
              <p:nvPr/>
            </p:nvCxnSpPr>
            <p:spPr>
              <a:xfrm>
                <a:off x="1299882" y="2901950"/>
                <a:ext cx="0" cy="20743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530BF01-4B27-4978-9689-EEEC1C1FE2F4}"/>
                  </a:ext>
                </a:extLst>
              </p:cNvPr>
              <p:cNvCxnSpPr>
                <a:cxnSpLocks/>
              </p:cNvCxnSpPr>
              <p:nvPr/>
            </p:nvCxnSpPr>
            <p:spPr>
              <a:xfrm>
                <a:off x="1290917" y="4967363"/>
                <a:ext cx="2144433" cy="89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 name="Group 24">
                <a:extLst>
                  <a:ext uri="{FF2B5EF4-FFF2-40B4-BE49-F238E27FC236}">
                    <a16:creationId xmlns:a16="http://schemas.microsoft.com/office/drawing/2014/main" id="{9B5A0CE1-8BF1-44D1-A4B7-8C23123FD4A6}"/>
                  </a:ext>
                </a:extLst>
              </p:cNvPr>
              <p:cNvGrpSpPr/>
              <p:nvPr/>
            </p:nvGrpSpPr>
            <p:grpSpPr>
              <a:xfrm>
                <a:off x="1658601" y="2898950"/>
                <a:ext cx="1434876" cy="2077377"/>
                <a:chOff x="1658601" y="2456328"/>
                <a:chExt cx="1434876" cy="2520000"/>
              </a:xfrm>
            </p:grpSpPr>
            <p:cxnSp>
              <p:nvCxnSpPr>
                <p:cNvPr id="32" name="Straight Connector 31">
                  <a:extLst>
                    <a:ext uri="{FF2B5EF4-FFF2-40B4-BE49-F238E27FC236}">
                      <a16:creationId xmlns:a16="http://schemas.microsoft.com/office/drawing/2014/main" id="{BEBEFFE2-C4F5-4D7D-B684-85B8AFCE5E0D}"/>
                    </a:ext>
                  </a:extLst>
                </p:cNvPr>
                <p:cNvCxnSpPr>
                  <a:cxnSpLocks/>
                </p:cNvCxnSpPr>
                <p:nvPr/>
              </p:nvCxnSpPr>
              <p:spPr>
                <a:xfrm>
                  <a:off x="1658601"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BC0EB70-B196-4E29-8DEA-83E3E98E935F}"/>
                    </a:ext>
                  </a:extLst>
                </p:cNvPr>
                <p:cNvCxnSpPr>
                  <a:cxnSpLocks/>
                </p:cNvCxnSpPr>
                <p:nvPr/>
              </p:nvCxnSpPr>
              <p:spPr>
                <a:xfrm>
                  <a:off x="2017320"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D0E7887-9AB5-4824-AE12-C9FED1B13739}"/>
                    </a:ext>
                  </a:extLst>
                </p:cNvPr>
                <p:cNvCxnSpPr>
                  <a:cxnSpLocks/>
                </p:cNvCxnSpPr>
                <p:nvPr/>
              </p:nvCxnSpPr>
              <p:spPr>
                <a:xfrm>
                  <a:off x="23760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B03B69B-33E7-45C0-8312-927AC1D88547}"/>
                    </a:ext>
                  </a:extLst>
                </p:cNvPr>
                <p:cNvCxnSpPr>
                  <a:cxnSpLocks/>
                </p:cNvCxnSpPr>
                <p:nvPr/>
              </p:nvCxnSpPr>
              <p:spPr>
                <a:xfrm>
                  <a:off x="27347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4DE15D-CE2B-433B-A775-E320643535AE}"/>
                    </a:ext>
                  </a:extLst>
                </p:cNvPr>
                <p:cNvCxnSpPr>
                  <a:cxnSpLocks/>
                </p:cNvCxnSpPr>
                <p:nvPr/>
              </p:nvCxnSpPr>
              <p:spPr>
                <a:xfrm>
                  <a:off x="30934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2A022979-542F-469B-BF0D-19233902EF10}"/>
                  </a:ext>
                </a:extLst>
              </p:cNvPr>
              <p:cNvGrpSpPr/>
              <p:nvPr/>
            </p:nvGrpSpPr>
            <p:grpSpPr>
              <a:xfrm rot="5400000">
                <a:off x="1647081" y="2825314"/>
                <a:ext cx="1434878" cy="2141659"/>
                <a:chOff x="2972939" y="2456328"/>
                <a:chExt cx="1434878" cy="2520000"/>
              </a:xfrm>
            </p:grpSpPr>
            <p:cxnSp>
              <p:nvCxnSpPr>
                <p:cNvPr id="27" name="Straight Connector 26">
                  <a:extLst>
                    <a:ext uri="{FF2B5EF4-FFF2-40B4-BE49-F238E27FC236}">
                      <a16:creationId xmlns:a16="http://schemas.microsoft.com/office/drawing/2014/main" id="{E44EDD01-2952-45E3-99DC-EC3D20A0024E}"/>
                    </a:ext>
                  </a:extLst>
                </p:cNvPr>
                <p:cNvCxnSpPr>
                  <a:cxnSpLocks/>
                </p:cNvCxnSpPr>
                <p:nvPr/>
              </p:nvCxnSpPr>
              <p:spPr>
                <a:xfrm>
                  <a:off x="29729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286CB8B-A5FF-4A0D-82A7-9EE398132F59}"/>
                    </a:ext>
                  </a:extLst>
                </p:cNvPr>
                <p:cNvCxnSpPr>
                  <a:cxnSpLocks/>
                </p:cNvCxnSpPr>
                <p:nvPr/>
              </p:nvCxnSpPr>
              <p:spPr>
                <a:xfrm>
                  <a:off x="33316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42A42DF-645F-4422-862C-3390BDCD7690}"/>
                    </a:ext>
                  </a:extLst>
                </p:cNvPr>
                <p:cNvCxnSpPr>
                  <a:cxnSpLocks/>
                </p:cNvCxnSpPr>
                <p:nvPr/>
              </p:nvCxnSpPr>
              <p:spPr>
                <a:xfrm>
                  <a:off x="4049096"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D6EDFE0-9614-4487-BA3E-7240277FDDAA}"/>
                    </a:ext>
                  </a:extLst>
                </p:cNvPr>
                <p:cNvCxnSpPr>
                  <a:cxnSpLocks/>
                </p:cNvCxnSpPr>
                <p:nvPr/>
              </p:nvCxnSpPr>
              <p:spPr>
                <a:xfrm>
                  <a:off x="440781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8D2D634-B4E9-4D6F-ADB6-0A2C5B3B2017}"/>
                    </a:ext>
                  </a:extLst>
                </p:cNvPr>
                <p:cNvCxnSpPr>
                  <a:cxnSpLocks/>
                </p:cNvCxnSpPr>
                <p:nvPr/>
              </p:nvCxnSpPr>
              <p:spPr>
                <a:xfrm>
                  <a:off x="36903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sp>
          <p:nvSpPr>
            <p:cNvPr id="12" name="TextBox 11">
              <a:extLst>
                <a:ext uri="{FF2B5EF4-FFF2-40B4-BE49-F238E27FC236}">
                  <a16:creationId xmlns:a16="http://schemas.microsoft.com/office/drawing/2014/main" id="{D6606574-13A2-447C-BC2B-EB9B51016BDA}"/>
                </a:ext>
              </a:extLst>
            </p:cNvPr>
            <p:cNvSpPr txBox="1"/>
            <p:nvPr/>
          </p:nvSpPr>
          <p:spPr>
            <a:xfrm>
              <a:off x="923923" y="5305425"/>
              <a:ext cx="352425" cy="382985"/>
            </a:xfrm>
            <a:prstGeom prst="rect">
              <a:avLst/>
            </a:prstGeom>
            <a:noFill/>
          </p:spPr>
          <p:txBody>
            <a:bodyPr wrap="square" rtlCol="0">
              <a:spAutoFit/>
            </a:bodyPr>
            <a:lstStyle/>
            <a:p>
              <a:pPr algn="ctr"/>
              <a:r>
                <a:rPr lang="en-GB" dirty="0"/>
                <a:t>0</a:t>
              </a:r>
            </a:p>
          </p:txBody>
        </p:sp>
        <p:sp>
          <p:nvSpPr>
            <p:cNvPr id="13" name="TextBox 12">
              <a:extLst>
                <a:ext uri="{FF2B5EF4-FFF2-40B4-BE49-F238E27FC236}">
                  <a16:creationId xmlns:a16="http://schemas.microsoft.com/office/drawing/2014/main" id="{54106EBC-B885-4066-9DB8-485A02194B56}"/>
                </a:ext>
              </a:extLst>
            </p:cNvPr>
            <p:cNvSpPr txBox="1"/>
            <p:nvPr/>
          </p:nvSpPr>
          <p:spPr>
            <a:xfrm>
              <a:off x="1548092" y="5305425"/>
              <a:ext cx="352425" cy="382985"/>
            </a:xfrm>
            <a:prstGeom prst="rect">
              <a:avLst/>
            </a:prstGeom>
            <a:noFill/>
          </p:spPr>
          <p:txBody>
            <a:bodyPr wrap="square" rtlCol="0">
              <a:spAutoFit/>
            </a:bodyPr>
            <a:lstStyle/>
            <a:p>
              <a:pPr algn="ctr"/>
              <a:r>
                <a:rPr lang="en-GB" dirty="0"/>
                <a:t>1</a:t>
              </a:r>
            </a:p>
          </p:txBody>
        </p:sp>
        <p:sp>
          <p:nvSpPr>
            <p:cNvPr id="14" name="TextBox 13">
              <a:extLst>
                <a:ext uri="{FF2B5EF4-FFF2-40B4-BE49-F238E27FC236}">
                  <a16:creationId xmlns:a16="http://schemas.microsoft.com/office/drawing/2014/main" id="{4E9B3CAC-EFA9-4604-8DA0-9733A618B7DE}"/>
                </a:ext>
              </a:extLst>
            </p:cNvPr>
            <p:cNvSpPr txBox="1"/>
            <p:nvPr/>
          </p:nvSpPr>
          <p:spPr>
            <a:xfrm>
              <a:off x="2053448" y="5305425"/>
              <a:ext cx="352425" cy="382985"/>
            </a:xfrm>
            <a:prstGeom prst="rect">
              <a:avLst/>
            </a:prstGeom>
            <a:noFill/>
          </p:spPr>
          <p:txBody>
            <a:bodyPr wrap="square" rtlCol="0">
              <a:spAutoFit/>
            </a:bodyPr>
            <a:lstStyle/>
            <a:p>
              <a:pPr algn="ctr"/>
              <a:r>
                <a:rPr lang="en-GB" dirty="0"/>
                <a:t>2</a:t>
              </a:r>
            </a:p>
          </p:txBody>
        </p:sp>
        <p:sp>
          <p:nvSpPr>
            <p:cNvPr id="15" name="TextBox 14">
              <a:extLst>
                <a:ext uri="{FF2B5EF4-FFF2-40B4-BE49-F238E27FC236}">
                  <a16:creationId xmlns:a16="http://schemas.microsoft.com/office/drawing/2014/main" id="{C0A9F591-165C-461E-91CE-4423EDE0E6B3}"/>
                </a:ext>
              </a:extLst>
            </p:cNvPr>
            <p:cNvSpPr txBox="1"/>
            <p:nvPr/>
          </p:nvSpPr>
          <p:spPr>
            <a:xfrm>
              <a:off x="2563489" y="5305425"/>
              <a:ext cx="352425" cy="382985"/>
            </a:xfrm>
            <a:prstGeom prst="rect">
              <a:avLst/>
            </a:prstGeom>
            <a:noFill/>
          </p:spPr>
          <p:txBody>
            <a:bodyPr wrap="square" rtlCol="0">
              <a:spAutoFit/>
            </a:bodyPr>
            <a:lstStyle/>
            <a:p>
              <a:pPr algn="ctr"/>
              <a:r>
                <a:rPr lang="en-GB" dirty="0"/>
                <a:t>3</a:t>
              </a:r>
            </a:p>
          </p:txBody>
        </p:sp>
        <p:sp>
          <p:nvSpPr>
            <p:cNvPr id="16" name="TextBox 15">
              <a:extLst>
                <a:ext uri="{FF2B5EF4-FFF2-40B4-BE49-F238E27FC236}">
                  <a16:creationId xmlns:a16="http://schemas.microsoft.com/office/drawing/2014/main" id="{7C35049B-A73A-4E30-8F08-1AE08E9E6945}"/>
                </a:ext>
              </a:extLst>
            </p:cNvPr>
            <p:cNvSpPr txBox="1"/>
            <p:nvPr/>
          </p:nvSpPr>
          <p:spPr>
            <a:xfrm>
              <a:off x="3071994" y="5305425"/>
              <a:ext cx="352425" cy="382985"/>
            </a:xfrm>
            <a:prstGeom prst="rect">
              <a:avLst/>
            </a:prstGeom>
            <a:noFill/>
          </p:spPr>
          <p:txBody>
            <a:bodyPr wrap="square" rtlCol="0">
              <a:spAutoFit/>
            </a:bodyPr>
            <a:lstStyle/>
            <a:p>
              <a:pPr algn="ctr"/>
              <a:r>
                <a:rPr lang="en-GB" dirty="0"/>
                <a:t>4</a:t>
              </a:r>
            </a:p>
          </p:txBody>
        </p:sp>
        <p:sp>
          <p:nvSpPr>
            <p:cNvPr id="17" name="TextBox 16">
              <a:extLst>
                <a:ext uri="{FF2B5EF4-FFF2-40B4-BE49-F238E27FC236}">
                  <a16:creationId xmlns:a16="http://schemas.microsoft.com/office/drawing/2014/main" id="{03A794BC-480C-4B81-85A9-EA4FE8BFD93C}"/>
                </a:ext>
              </a:extLst>
            </p:cNvPr>
            <p:cNvSpPr txBox="1"/>
            <p:nvPr/>
          </p:nvSpPr>
          <p:spPr>
            <a:xfrm>
              <a:off x="3588637" y="5305425"/>
              <a:ext cx="352425" cy="382985"/>
            </a:xfrm>
            <a:prstGeom prst="rect">
              <a:avLst/>
            </a:prstGeom>
            <a:noFill/>
          </p:spPr>
          <p:txBody>
            <a:bodyPr wrap="square" rtlCol="0">
              <a:spAutoFit/>
            </a:bodyPr>
            <a:lstStyle/>
            <a:p>
              <a:pPr algn="ctr"/>
              <a:r>
                <a:rPr lang="en-GB" dirty="0"/>
                <a:t>5</a:t>
              </a:r>
            </a:p>
          </p:txBody>
        </p:sp>
        <p:sp>
          <p:nvSpPr>
            <p:cNvPr id="18" name="TextBox 17">
              <a:extLst>
                <a:ext uri="{FF2B5EF4-FFF2-40B4-BE49-F238E27FC236}">
                  <a16:creationId xmlns:a16="http://schemas.microsoft.com/office/drawing/2014/main" id="{9E5A3776-F579-4C9D-BC6F-256A7660861F}"/>
                </a:ext>
              </a:extLst>
            </p:cNvPr>
            <p:cNvSpPr txBox="1"/>
            <p:nvPr/>
          </p:nvSpPr>
          <p:spPr>
            <a:xfrm>
              <a:off x="966790" y="4641208"/>
              <a:ext cx="266948" cy="382985"/>
            </a:xfrm>
            <a:prstGeom prst="rect">
              <a:avLst/>
            </a:prstGeom>
            <a:noFill/>
          </p:spPr>
          <p:txBody>
            <a:bodyPr wrap="square" rtlCol="0">
              <a:spAutoFit/>
            </a:bodyPr>
            <a:lstStyle/>
            <a:p>
              <a:pPr algn="ctr"/>
              <a:r>
                <a:rPr lang="en-GB" dirty="0"/>
                <a:t>1</a:t>
              </a:r>
            </a:p>
          </p:txBody>
        </p:sp>
        <p:sp>
          <p:nvSpPr>
            <p:cNvPr id="19" name="TextBox 18">
              <a:extLst>
                <a:ext uri="{FF2B5EF4-FFF2-40B4-BE49-F238E27FC236}">
                  <a16:creationId xmlns:a16="http://schemas.microsoft.com/office/drawing/2014/main" id="{901FDBA8-AEFF-4489-AE82-C601CBDBD56C}"/>
                </a:ext>
              </a:extLst>
            </p:cNvPr>
            <p:cNvSpPr txBox="1"/>
            <p:nvPr/>
          </p:nvSpPr>
          <p:spPr>
            <a:xfrm>
              <a:off x="966790" y="4136659"/>
              <a:ext cx="266948" cy="382985"/>
            </a:xfrm>
            <a:prstGeom prst="rect">
              <a:avLst/>
            </a:prstGeom>
            <a:noFill/>
          </p:spPr>
          <p:txBody>
            <a:bodyPr wrap="square" rtlCol="0">
              <a:spAutoFit/>
            </a:bodyPr>
            <a:lstStyle/>
            <a:p>
              <a:pPr algn="ctr"/>
              <a:r>
                <a:rPr lang="en-GB" dirty="0"/>
                <a:t>2</a:t>
              </a:r>
            </a:p>
          </p:txBody>
        </p:sp>
        <p:sp>
          <p:nvSpPr>
            <p:cNvPr id="20" name="TextBox 19">
              <a:extLst>
                <a:ext uri="{FF2B5EF4-FFF2-40B4-BE49-F238E27FC236}">
                  <a16:creationId xmlns:a16="http://schemas.microsoft.com/office/drawing/2014/main" id="{65FB4F98-F5ED-428C-99FC-AD0DFE99E668}"/>
                </a:ext>
              </a:extLst>
            </p:cNvPr>
            <p:cNvSpPr txBox="1"/>
            <p:nvPr/>
          </p:nvSpPr>
          <p:spPr>
            <a:xfrm>
              <a:off x="966790" y="3623248"/>
              <a:ext cx="266948" cy="382985"/>
            </a:xfrm>
            <a:prstGeom prst="rect">
              <a:avLst/>
            </a:prstGeom>
            <a:noFill/>
          </p:spPr>
          <p:txBody>
            <a:bodyPr wrap="square" rtlCol="0">
              <a:spAutoFit/>
            </a:bodyPr>
            <a:lstStyle/>
            <a:p>
              <a:pPr algn="ctr"/>
              <a:r>
                <a:rPr lang="en-GB" dirty="0"/>
                <a:t>3</a:t>
              </a:r>
            </a:p>
          </p:txBody>
        </p:sp>
        <p:sp>
          <p:nvSpPr>
            <p:cNvPr id="21" name="TextBox 20">
              <a:extLst>
                <a:ext uri="{FF2B5EF4-FFF2-40B4-BE49-F238E27FC236}">
                  <a16:creationId xmlns:a16="http://schemas.microsoft.com/office/drawing/2014/main" id="{2BFA37FB-1294-4A10-92E2-369D6055FE92}"/>
                </a:ext>
              </a:extLst>
            </p:cNvPr>
            <p:cNvSpPr txBox="1"/>
            <p:nvPr/>
          </p:nvSpPr>
          <p:spPr>
            <a:xfrm>
              <a:off x="966790" y="3115612"/>
              <a:ext cx="266948" cy="382985"/>
            </a:xfrm>
            <a:prstGeom prst="rect">
              <a:avLst/>
            </a:prstGeom>
            <a:noFill/>
          </p:spPr>
          <p:txBody>
            <a:bodyPr wrap="square" rtlCol="0">
              <a:spAutoFit/>
            </a:bodyPr>
            <a:lstStyle/>
            <a:p>
              <a:pPr algn="ctr"/>
              <a:r>
                <a:rPr lang="en-GB" dirty="0"/>
                <a:t>4</a:t>
              </a:r>
            </a:p>
          </p:txBody>
        </p:sp>
        <p:sp>
          <p:nvSpPr>
            <p:cNvPr id="22" name="TextBox 21">
              <a:extLst>
                <a:ext uri="{FF2B5EF4-FFF2-40B4-BE49-F238E27FC236}">
                  <a16:creationId xmlns:a16="http://schemas.microsoft.com/office/drawing/2014/main" id="{9C3A2E33-61F2-4986-AA76-2F7521A0A1D1}"/>
                </a:ext>
              </a:extLst>
            </p:cNvPr>
            <p:cNvSpPr txBox="1"/>
            <p:nvPr/>
          </p:nvSpPr>
          <p:spPr>
            <a:xfrm>
              <a:off x="966790" y="2609546"/>
              <a:ext cx="266948" cy="382985"/>
            </a:xfrm>
            <a:prstGeom prst="rect">
              <a:avLst/>
            </a:prstGeom>
            <a:noFill/>
          </p:spPr>
          <p:txBody>
            <a:bodyPr wrap="square" rtlCol="0">
              <a:spAutoFit/>
            </a:bodyPr>
            <a:lstStyle/>
            <a:p>
              <a:pPr algn="ctr"/>
              <a:r>
                <a:rPr lang="en-GB" dirty="0"/>
                <a:t>5</a:t>
              </a:r>
            </a:p>
          </p:txBody>
        </p:sp>
      </p:grpSp>
      <p:sp>
        <p:nvSpPr>
          <p:cNvPr id="38" name="Oval 37">
            <a:extLst>
              <a:ext uri="{FF2B5EF4-FFF2-40B4-BE49-F238E27FC236}">
                <a16:creationId xmlns:a16="http://schemas.microsoft.com/office/drawing/2014/main" id="{83E42781-A366-45D8-AF2D-8D738CB22FF8}"/>
              </a:ext>
            </a:extLst>
          </p:cNvPr>
          <p:cNvSpPr/>
          <p:nvPr/>
        </p:nvSpPr>
        <p:spPr>
          <a:xfrm>
            <a:off x="2007387" y="5198746"/>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D1EC748-DC1F-42A5-93A7-CBAC29A635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0480"/>
          <a:stretch/>
        </p:blipFill>
        <p:spPr>
          <a:xfrm>
            <a:off x="4827495" y="2090302"/>
            <a:ext cx="4849398" cy="4767698"/>
          </a:xfrm>
          <a:prstGeom prst="rect">
            <a:avLst/>
          </a:prstGeom>
        </p:spPr>
      </p:pic>
      <p:sp>
        <p:nvSpPr>
          <p:cNvPr id="49" name="Speech Bubble: Oval 48">
            <a:extLst>
              <a:ext uri="{FF2B5EF4-FFF2-40B4-BE49-F238E27FC236}">
                <a16:creationId xmlns:a16="http://schemas.microsoft.com/office/drawing/2014/main" id="{1691A774-E754-4E0B-B6AE-748D1857F5A2}"/>
              </a:ext>
            </a:extLst>
          </p:cNvPr>
          <p:cNvSpPr/>
          <p:nvPr/>
        </p:nvSpPr>
        <p:spPr>
          <a:xfrm>
            <a:off x="3417604" y="1201671"/>
            <a:ext cx="2881155" cy="1610393"/>
          </a:xfrm>
          <a:prstGeom prst="wedgeEllipseCallout">
            <a:avLst>
              <a:gd name="adj1" fmla="val 66136"/>
              <a:gd name="adj2" fmla="val 6344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What are the coordinates of the plotted point? </a:t>
            </a:r>
          </a:p>
        </p:txBody>
      </p:sp>
      <p:sp>
        <p:nvSpPr>
          <p:cNvPr id="50" name="Speech Bubble: Oval 49">
            <a:extLst>
              <a:ext uri="{FF2B5EF4-FFF2-40B4-BE49-F238E27FC236}">
                <a16:creationId xmlns:a16="http://schemas.microsoft.com/office/drawing/2014/main" id="{093B7295-B8B3-44E8-AFFA-12809249BC40}"/>
              </a:ext>
            </a:extLst>
          </p:cNvPr>
          <p:cNvSpPr/>
          <p:nvPr/>
        </p:nvSpPr>
        <p:spPr>
          <a:xfrm>
            <a:off x="3410272" y="1192891"/>
            <a:ext cx="2881155" cy="1610393"/>
          </a:xfrm>
          <a:prstGeom prst="wedgeEllipseCallout">
            <a:avLst>
              <a:gd name="adj1" fmla="val 66136"/>
              <a:gd name="adj2" fmla="val 6344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If it were to move to the right, which digit would change?</a:t>
            </a:r>
          </a:p>
        </p:txBody>
      </p:sp>
      <p:sp>
        <p:nvSpPr>
          <p:cNvPr id="51" name="TextBox 50">
            <a:extLst>
              <a:ext uri="{FF2B5EF4-FFF2-40B4-BE49-F238E27FC236}">
                <a16:creationId xmlns:a16="http://schemas.microsoft.com/office/drawing/2014/main" id="{D4189735-DC6A-4E39-AE17-8118BCBF41B4}"/>
              </a:ext>
            </a:extLst>
          </p:cNvPr>
          <p:cNvSpPr txBox="1"/>
          <p:nvPr/>
        </p:nvSpPr>
        <p:spPr>
          <a:xfrm>
            <a:off x="1040155" y="1429595"/>
            <a:ext cx="2033910" cy="104910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The first digit would change: the x coordinate.</a:t>
            </a:r>
          </a:p>
        </p:txBody>
      </p:sp>
      <p:sp>
        <p:nvSpPr>
          <p:cNvPr id="39" name="Speech Bubble: Oval 38">
            <a:extLst>
              <a:ext uri="{FF2B5EF4-FFF2-40B4-BE49-F238E27FC236}">
                <a16:creationId xmlns:a16="http://schemas.microsoft.com/office/drawing/2014/main" id="{04502BF0-B195-464F-8F99-EA704ADE7C26}"/>
              </a:ext>
            </a:extLst>
          </p:cNvPr>
          <p:cNvSpPr/>
          <p:nvPr/>
        </p:nvSpPr>
        <p:spPr>
          <a:xfrm>
            <a:off x="3410271" y="1201670"/>
            <a:ext cx="2881155" cy="1610393"/>
          </a:xfrm>
          <a:prstGeom prst="wedgeEllipseCallout">
            <a:avLst>
              <a:gd name="adj1" fmla="val 66136"/>
              <a:gd name="adj2" fmla="val 6344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If it were to move upwards, which digit would change?</a:t>
            </a:r>
          </a:p>
        </p:txBody>
      </p:sp>
      <p:sp>
        <p:nvSpPr>
          <p:cNvPr id="40" name="TextBox 39">
            <a:extLst>
              <a:ext uri="{FF2B5EF4-FFF2-40B4-BE49-F238E27FC236}">
                <a16:creationId xmlns:a16="http://schemas.microsoft.com/office/drawing/2014/main" id="{676455F1-BEC4-4067-9C29-A82B649CD4BD}"/>
              </a:ext>
            </a:extLst>
          </p:cNvPr>
          <p:cNvSpPr txBox="1"/>
          <p:nvPr/>
        </p:nvSpPr>
        <p:spPr>
          <a:xfrm>
            <a:off x="1040154" y="1428087"/>
            <a:ext cx="2033910" cy="104910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The second digit would change: the y coordinate.</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49"/>
                                        </p:tgtEl>
                                      </p:cBhvr>
                                    </p:animEffect>
                                    <p:set>
                                      <p:cBhvr>
                                        <p:cTn id="12" dur="1" fill="hold">
                                          <p:stCondLst>
                                            <p:cond delay="499"/>
                                          </p:stCondLst>
                                        </p:cTn>
                                        <p:tgtEl>
                                          <p:spTgt spid="49"/>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1"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fade">
                                      <p:cBhvr>
                                        <p:cTn id="24" dur="500"/>
                                        <p:tgtEl>
                                          <p:spTgt spid="5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50"/>
                                        </p:tgtEl>
                                      </p:cBhvr>
                                    </p:animEffect>
                                    <p:set>
                                      <p:cBhvr>
                                        <p:cTn id="29" dur="1" fill="hold">
                                          <p:stCondLst>
                                            <p:cond delay="499"/>
                                          </p:stCondLst>
                                        </p:cTn>
                                        <p:tgtEl>
                                          <p:spTgt spid="50"/>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51"/>
                                        </p:tgtEl>
                                      </p:cBhvr>
                                    </p:animEffect>
                                    <p:set>
                                      <p:cBhvr>
                                        <p:cTn id="32" dur="1" fill="hold">
                                          <p:stCondLst>
                                            <p:cond delay="499"/>
                                          </p:stCondLst>
                                        </p:cTn>
                                        <p:tgtEl>
                                          <p:spTgt spid="51"/>
                                        </p:tgtEl>
                                        <p:attrNameLst>
                                          <p:attrName>style.visibility</p:attrName>
                                        </p:attrNameLst>
                                      </p:cBhvr>
                                      <p:to>
                                        <p:strVal val="hidden"/>
                                      </p:to>
                                    </p:set>
                                  </p:childTnLst>
                                </p:cTn>
                              </p:par>
                            </p:childTnLst>
                          </p:cTn>
                        </p:par>
                        <p:par>
                          <p:cTn id="33" fill="hold">
                            <p:stCondLst>
                              <p:cond delay="500"/>
                            </p:stCondLst>
                            <p:childTnLst>
                              <p:par>
                                <p:cTn id="34" presetID="10" presetClass="entr" presetSubtype="0" fill="hold" grpId="1"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49" grpId="0" animBg="1"/>
      <p:bldP spid="50" grpId="0" animBg="1"/>
      <p:bldP spid="50" grpId="1" animBg="1"/>
      <p:bldP spid="51" grpId="0" animBg="1"/>
      <p:bldP spid="51" grpId="1" animBg="1"/>
      <p:bldP spid="39" grpId="1" animBg="1"/>
      <p:bldP spid="4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1487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361487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CE29CD82-2D1F-4EF6-B50B-97A92F3B08DC}"/>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grpSp>
        <p:nvGrpSpPr>
          <p:cNvPr id="10" name="Group 9">
            <a:extLst>
              <a:ext uri="{FF2B5EF4-FFF2-40B4-BE49-F238E27FC236}">
                <a16:creationId xmlns:a16="http://schemas.microsoft.com/office/drawing/2014/main" id="{074AC978-8C07-4115-B183-2E01C8EDFF06}"/>
              </a:ext>
            </a:extLst>
          </p:cNvPr>
          <p:cNvGrpSpPr/>
          <p:nvPr/>
        </p:nvGrpSpPr>
        <p:grpSpPr>
          <a:xfrm>
            <a:off x="1247773" y="2924326"/>
            <a:ext cx="3324227" cy="3288116"/>
            <a:chOff x="923923" y="2400294"/>
            <a:chExt cx="3324227" cy="3288116"/>
          </a:xfrm>
        </p:grpSpPr>
        <p:grpSp>
          <p:nvGrpSpPr>
            <p:cNvPr id="11" name="Group 10">
              <a:extLst>
                <a:ext uri="{FF2B5EF4-FFF2-40B4-BE49-F238E27FC236}">
                  <a16:creationId xmlns:a16="http://schemas.microsoft.com/office/drawing/2014/main" id="{AB0919EC-47DD-475E-965E-9D72B960D43E}"/>
                </a:ext>
              </a:extLst>
            </p:cNvPr>
            <p:cNvGrpSpPr/>
            <p:nvPr/>
          </p:nvGrpSpPr>
          <p:grpSpPr>
            <a:xfrm>
              <a:off x="1195667" y="2400294"/>
              <a:ext cx="3052483" cy="2957034"/>
              <a:chOff x="1290917" y="2898950"/>
              <a:chExt cx="2144433" cy="2077378"/>
            </a:xfrm>
          </p:grpSpPr>
          <p:cxnSp>
            <p:nvCxnSpPr>
              <p:cNvPr id="23" name="Straight Connector 22">
                <a:extLst>
                  <a:ext uri="{FF2B5EF4-FFF2-40B4-BE49-F238E27FC236}">
                    <a16:creationId xmlns:a16="http://schemas.microsoft.com/office/drawing/2014/main" id="{8D633C9F-97DD-42CE-BC7E-54FC47753CE5}"/>
                  </a:ext>
                </a:extLst>
              </p:cNvPr>
              <p:cNvCxnSpPr>
                <a:cxnSpLocks/>
              </p:cNvCxnSpPr>
              <p:nvPr/>
            </p:nvCxnSpPr>
            <p:spPr>
              <a:xfrm>
                <a:off x="1299882" y="2901950"/>
                <a:ext cx="0" cy="20743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530BF01-4B27-4978-9689-EEEC1C1FE2F4}"/>
                  </a:ext>
                </a:extLst>
              </p:cNvPr>
              <p:cNvCxnSpPr>
                <a:cxnSpLocks/>
              </p:cNvCxnSpPr>
              <p:nvPr/>
            </p:nvCxnSpPr>
            <p:spPr>
              <a:xfrm>
                <a:off x="1290917" y="4967363"/>
                <a:ext cx="2144433" cy="89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 name="Group 24">
                <a:extLst>
                  <a:ext uri="{FF2B5EF4-FFF2-40B4-BE49-F238E27FC236}">
                    <a16:creationId xmlns:a16="http://schemas.microsoft.com/office/drawing/2014/main" id="{9B5A0CE1-8BF1-44D1-A4B7-8C23123FD4A6}"/>
                  </a:ext>
                </a:extLst>
              </p:cNvPr>
              <p:cNvGrpSpPr/>
              <p:nvPr/>
            </p:nvGrpSpPr>
            <p:grpSpPr>
              <a:xfrm>
                <a:off x="1658601" y="2898950"/>
                <a:ext cx="1434876" cy="2077377"/>
                <a:chOff x="1658601" y="2456328"/>
                <a:chExt cx="1434876" cy="2520000"/>
              </a:xfrm>
            </p:grpSpPr>
            <p:cxnSp>
              <p:nvCxnSpPr>
                <p:cNvPr id="32" name="Straight Connector 31">
                  <a:extLst>
                    <a:ext uri="{FF2B5EF4-FFF2-40B4-BE49-F238E27FC236}">
                      <a16:creationId xmlns:a16="http://schemas.microsoft.com/office/drawing/2014/main" id="{BEBEFFE2-C4F5-4D7D-B684-85B8AFCE5E0D}"/>
                    </a:ext>
                  </a:extLst>
                </p:cNvPr>
                <p:cNvCxnSpPr>
                  <a:cxnSpLocks/>
                </p:cNvCxnSpPr>
                <p:nvPr/>
              </p:nvCxnSpPr>
              <p:spPr>
                <a:xfrm>
                  <a:off x="1658601"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BC0EB70-B196-4E29-8DEA-83E3E98E935F}"/>
                    </a:ext>
                  </a:extLst>
                </p:cNvPr>
                <p:cNvCxnSpPr>
                  <a:cxnSpLocks/>
                </p:cNvCxnSpPr>
                <p:nvPr/>
              </p:nvCxnSpPr>
              <p:spPr>
                <a:xfrm>
                  <a:off x="2017320"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D0E7887-9AB5-4824-AE12-C9FED1B13739}"/>
                    </a:ext>
                  </a:extLst>
                </p:cNvPr>
                <p:cNvCxnSpPr>
                  <a:cxnSpLocks/>
                </p:cNvCxnSpPr>
                <p:nvPr/>
              </p:nvCxnSpPr>
              <p:spPr>
                <a:xfrm>
                  <a:off x="23760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B03B69B-33E7-45C0-8312-927AC1D88547}"/>
                    </a:ext>
                  </a:extLst>
                </p:cNvPr>
                <p:cNvCxnSpPr>
                  <a:cxnSpLocks/>
                </p:cNvCxnSpPr>
                <p:nvPr/>
              </p:nvCxnSpPr>
              <p:spPr>
                <a:xfrm>
                  <a:off x="27347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4DE15D-CE2B-433B-A775-E320643535AE}"/>
                    </a:ext>
                  </a:extLst>
                </p:cNvPr>
                <p:cNvCxnSpPr>
                  <a:cxnSpLocks/>
                </p:cNvCxnSpPr>
                <p:nvPr/>
              </p:nvCxnSpPr>
              <p:spPr>
                <a:xfrm>
                  <a:off x="30934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2A022979-542F-469B-BF0D-19233902EF10}"/>
                  </a:ext>
                </a:extLst>
              </p:cNvPr>
              <p:cNvGrpSpPr/>
              <p:nvPr/>
            </p:nvGrpSpPr>
            <p:grpSpPr>
              <a:xfrm rot="5400000">
                <a:off x="1647081" y="2825314"/>
                <a:ext cx="1434878" cy="2141659"/>
                <a:chOff x="2972939" y="2456328"/>
                <a:chExt cx="1434878" cy="2520000"/>
              </a:xfrm>
            </p:grpSpPr>
            <p:cxnSp>
              <p:nvCxnSpPr>
                <p:cNvPr id="27" name="Straight Connector 26">
                  <a:extLst>
                    <a:ext uri="{FF2B5EF4-FFF2-40B4-BE49-F238E27FC236}">
                      <a16:creationId xmlns:a16="http://schemas.microsoft.com/office/drawing/2014/main" id="{E44EDD01-2952-45E3-99DC-EC3D20A0024E}"/>
                    </a:ext>
                  </a:extLst>
                </p:cNvPr>
                <p:cNvCxnSpPr>
                  <a:cxnSpLocks/>
                </p:cNvCxnSpPr>
                <p:nvPr/>
              </p:nvCxnSpPr>
              <p:spPr>
                <a:xfrm>
                  <a:off x="29729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286CB8B-A5FF-4A0D-82A7-9EE398132F59}"/>
                    </a:ext>
                  </a:extLst>
                </p:cNvPr>
                <p:cNvCxnSpPr>
                  <a:cxnSpLocks/>
                </p:cNvCxnSpPr>
                <p:nvPr/>
              </p:nvCxnSpPr>
              <p:spPr>
                <a:xfrm>
                  <a:off x="33316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42A42DF-645F-4422-862C-3390BDCD7690}"/>
                    </a:ext>
                  </a:extLst>
                </p:cNvPr>
                <p:cNvCxnSpPr>
                  <a:cxnSpLocks/>
                </p:cNvCxnSpPr>
                <p:nvPr/>
              </p:nvCxnSpPr>
              <p:spPr>
                <a:xfrm>
                  <a:off x="4049096"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D6EDFE0-9614-4487-BA3E-7240277FDDAA}"/>
                    </a:ext>
                  </a:extLst>
                </p:cNvPr>
                <p:cNvCxnSpPr>
                  <a:cxnSpLocks/>
                </p:cNvCxnSpPr>
                <p:nvPr/>
              </p:nvCxnSpPr>
              <p:spPr>
                <a:xfrm>
                  <a:off x="440781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8D2D634-B4E9-4D6F-ADB6-0A2C5B3B2017}"/>
                    </a:ext>
                  </a:extLst>
                </p:cNvPr>
                <p:cNvCxnSpPr>
                  <a:cxnSpLocks/>
                </p:cNvCxnSpPr>
                <p:nvPr/>
              </p:nvCxnSpPr>
              <p:spPr>
                <a:xfrm>
                  <a:off x="36903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sp>
          <p:nvSpPr>
            <p:cNvPr id="12" name="TextBox 11">
              <a:extLst>
                <a:ext uri="{FF2B5EF4-FFF2-40B4-BE49-F238E27FC236}">
                  <a16:creationId xmlns:a16="http://schemas.microsoft.com/office/drawing/2014/main" id="{D6606574-13A2-447C-BC2B-EB9B51016BDA}"/>
                </a:ext>
              </a:extLst>
            </p:cNvPr>
            <p:cNvSpPr txBox="1"/>
            <p:nvPr/>
          </p:nvSpPr>
          <p:spPr>
            <a:xfrm>
              <a:off x="923923" y="5305425"/>
              <a:ext cx="352425" cy="382985"/>
            </a:xfrm>
            <a:prstGeom prst="rect">
              <a:avLst/>
            </a:prstGeom>
            <a:noFill/>
          </p:spPr>
          <p:txBody>
            <a:bodyPr wrap="square" rtlCol="0">
              <a:spAutoFit/>
            </a:bodyPr>
            <a:lstStyle/>
            <a:p>
              <a:pPr algn="ctr"/>
              <a:r>
                <a:rPr lang="en-GB" dirty="0"/>
                <a:t>0</a:t>
              </a:r>
            </a:p>
          </p:txBody>
        </p:sp>
        <p:sp>
          <p:nvSpPr>
            <p:cNvPr id="13" name="TextBox 12">
              <a:extLst>
                <a:ext uri="{FF2B5EF4-FFF2-40B4-BE49-F238E27FC236}">
                  <a16:creationId xmlns:a16="http://schemas.microsoft.com/office/drawing/2014/main" id="{54106EBC-B885-4066-9DB8-485A02194B56}"/>
                </a:ext>
              </a:extLst>
            </p:cNvPr>
            <p:cNvSpPr txBox="1"/>
            <p:nvPr/>
          </p:nvSpPr>
          <p:spPr>
            <a:xfrm>
              <a:off x="1548092" y="5305425"/>
              <a:ext cx="352425" cy="382985"/>
            </a:xfrm>
            <a:prstGeom prst="rect">
              <a:avLst/>
            </a:prstGeom>
            <a:noFill/>
          </p:spPr>
          <p:txBody>
            <a:bodyPr wrap="square" rtlCol="0">
              <a:spAutoFit/>
            </a:bodyPr>
            <a:lstStyle/>
            <a:p>
              <a:pPr algn="ctr"/>
              <a:r>
                <a:rPr lang="en-GB" dirty="0"/>
                <a:t>1</a:t>
              </a:r>
            </a:p>
          </p:txBody>
        </p:sp>
        <p:sp>
          <p:nvSpPr>
            <p:cNvPr id="14" name="TextBox 13">
              <a:extLst>
                <a:ext uri="{FF2B5EF4-FFF2-40B4-BE49-F238E27FC236}">
                  <a16:creationId xmlns:a16="http://schemas.microsoft.com/office/drawing/2014/main" id="{4E9B3CAC-EFA9-4604-8DA0-9733A618B7DE}"/>
                </a:ext>
              </a:extLst>
            </p:cNvPr>
            <p:cNvSpPr txBox="1"/>
            <p:nvPr/>
          </p:nvSpPr>
          <p:spPr>
            <a:xfrm>
              <a:off x="2053448" y="5305425"/>
              <a:ext cx="352425" cy="382985"/>
            </a:xfrm>
            <a:prstGeom prst="rect">
              <a:avLst/>
            </a:prstGeom>
            <a:noFill/>
          </p:spPr>
          <p:txBody>
            <a:bodyPr wrap="square" rtlCol="0">
              <a:spAutoFit/>
            </a:bodyPr>
            <a:lstStyle/>
            <a:p>
              <a:pPr algn="ctr"/>
              <a:r>
                <a:rPr lang="en-GB" dirty="0"/>
                <a:t>2</a:t>
              </a:r>
            </a:p>
          </p:txBody>
        </p:sp>
        <p:sp>
          <p:nvSpPr>
            <p:cNvPr id="15" name="TextBox 14">
              <a:extLst>
                <a:ext uri="{FF2B5EF4-FFF2-40B4-BE49-F238E27FC236}">
                  <a16:creationId xmlns:a16="http://schemas.microsoft.com/office/drawing/2014/main" id="{C0A9F591-165C-461E-91CE-4423EDE0E6B3}"/>
                </a:ext>
              </a:extLst>
            </p:cNvPr>
            <p:cNvSpPr txBox="1"/>
            <p:nvPr/>
          </p:nvSpPr>
          <p:spPr>
            <a:xfrm>
              <a:off x="2563489" y="5305425"/>
              <a:ext cx="352425" cy="382985"/>
            </a:xfrm>
            <a:prstGeom prst="rect">
              <a:avLst/>
            </a:prstGeom>
            <a:noFill/>
          </p:spPr>
          <p:txBody>
            <a:bodyPr wrap="square" rtlCol="0">
              <a:spAutoFit/>
            </a:bodyPr>
            <a:lstStyle/>
            <a:p>
              <a:pPr algn="ctr"/>
              <a:r>
                <a:rPr lang="en-GB" dirty="0"/>
                <a:t>3</a:t>
              </a:r>
            </a:p>
          </p:txBody>
        </p:sp>
        <p:sp>
          <p:nvSpPr>
            <p:cNvPr id="16" name="TextBox 15">
              <a:extLst>
                <a:ext uri="{FF2B5EF4-FFF2-40B4-BE49-F238E27FC236}">
                  <a16:creationId xmlns:a16="http://schemas.microsoft.com/office/drawing/2014/main" id="{7C35049B-A73A-4E30-8F08-1AE08E9E6945}"/>
                </a:ext>
              </a:extLst>
            </p:cNvPr>
            <p:cNvSpPr txBox="1"/>
            <p:nvPr/>
          </p:nvSpPr>
          <p:spPr>
            <a:xfrm>
              <a:off x="3071994" y="5305425"/>
              <a:ext cx="352425" cy="382985"/>
            </a:xfrm>
            <a:prstGeom prst="rect">
              <a:avLst/>
            </a:prstGeom>
            <a:noFill/>
          </p:spPr>
          <p:txBody>
            <a:bodyPr wrap="square" rtlCol="0">
              <a:spAutoFit/>
            </a:bodyPr>
            <a:lstStyle/>
            <a:p>
              <a:pPr algn="ctr"/>
              <a:r>
                <a:rPr lang="en-GB" dirty="0"/>
                <a:t>4</a:t>
              </a:r>
            </a:p>
          </p:txBody>
        </p:sp>
        <p:sp>
          <p:nvSpPr>
            <p:cNvPr id="17" name="TextBox 16">
              <a:extLst>
                <a:ext uri="{FF2B5EF4-FFF2-40B4-BE49-F238E27FC236}">
                  <a16:creationId xmlns:a16="http://schemas.microsoft.com/office/drawing/2014/main" id="{03A794BC-480C-4B81-85A9-EA4FE8BFD93C}"/>
                </a:ext>
              </a:extLst>
            </p:cNvPr>
            <p:cNvSpPr txBox="1"/>
            <p:nvPr/>
          </p:nvSpPr>
          <p:spPr>
            <a:xfrm>
              <a:off x="3588637" y="5305425"/>
              <a:ext cx="352425" cy="382985"/>
            </a:xfrm>
            <a:prstGeom prst="rect">
              <a:avLst/>
            </a:prstGeom>
            <a:noFill/>
          </p:spPr>
          <p:txBody>
            <a:bodyPr wrap="square" rtlCol="0">
              <a:spAutoFit/>
            </a:bodyPr>
            <a:lstStyle/>
            <a:p>
              <a:pPr algn="ctr"/>
              <a:r>
                <a:rPr lang="en-GB" dirty="0"/>
                <a:t>5</a:t>
              </a:r>
            </a:p>
          </p:txBody>
        </p:sp>
        <p:sp>
          <p:nvSpPr>
            <p:cNvPr id="18" name="TextBox 17">
              <a:extLst>
                <a:ext uri="{FF2B5EF4-FFF2-40B4-BE49-F238E27FC236}">
                  <a16:creationId xmlns:a16="http://schemas.microsoft.com/office/drawing/2014/main" id="{9E5A3776-F579-4C9D-BC6F-256A7660861F}"/>
                </a:ext>
              </a:extLst>
            </p:cNvPr>
            <p:cNvSpPr txBox="1"/>
            <p:nvPr/>
          </p:nvSpPr>
          <p:spPr>
            <a:xfrm>
              <a:off x="966790" y="4641208"/>
              <a:ext cx="266948" cy="382985"/>
            </a:xfrm>
            <a:prstGeom prst="rect">
              <a:avLst/>
            </a:prstGeom>
            <a:noFill/>
          </p:spPr>
          <p:txBody>
            <a:bodyPr wrap="square" rtlCol="0">
              <a:spAutoFit/>
            </a:bodyPr>
            <a:lstStyle/>
            <a:p>
              <a:pPr algn="ctr"/>
              <a:r>
                <a:rPr lang="en-GB" dirty="0"/>
                <a:t>1</a:t>
              </a:r>
            </a:p>
          </p:txBody>
        </p:sp>
        <p:sp>
          <p:nvSpPr>
            <p:cNvPr id="19" name="TextBox 18">
              <a:extLst>
                <a:ext uri="{FF2B5EF4-FFF2-40B4-BE49-F238E27FC236}">
                  <a16:creationId xmlns:a16="http://schemas.microsoft.com/office/drawing/2014/main" id="{901FDBA8-AEFF-4489-AE82-C601CBDBD56C}"/>
                </a:ext>
              </a:extLst>
            </p:cNvPr>
            <p:cNvSpPr txBox="1"/>
            <p:nvPr/>
          </p:nvSpPr>
          <p:spPr>
            <a:xfrm>
              <a:off x="966790" y="4136659"/>
              <a:ext cx="266948" cy="382985"/>
            </a:xfrm>
            <a:prstGeom prst="rect">
              <a:avLst/>
            </a:prstGeom>
            <a:noFill/>
          </p:spPr>
          <p:txBody>
            <a:bodyPr wrap="square" rtlCol="0">
              <a:spAutoFit/>
            </a:bodyPr>
            <a:lstStyle/>
            <a:p>
              <a:pPr algn="ctr"/>
              <a:r>
                <a:rPr lang="en-GB" dirty="0"/>
                <a:t>2</a:t>
              </a:r>
            </a:p>
          </p:txBody>
        </p:sp>
        <p:sp>
          <p:nvSpPr>
            <p:cNvPr id="20" name="TextBox 19">
              <a:extLst>
                <a:ext uri="{FF2B5EF4-FFF2-40B4-BE49-F238E27FC236}">
                  <a16:creationId xmlns:a16="http://schemas.microsoft.com/office/drawing/2014/main" id="{65FB4F98-F5ED-428C-99FC-AD0DFE99E668}"/>
                </a:ext>
              </a:extLst>
            </p:cNvPr>
            <p:cNvSpPr txBox="1"/>
            <p:nvPr/>
          </p:nvSpPr>
          <p:spPr>
            <a:xfrm>
              <a:off x="966790" y="3623248"/>
              <a:ext cx="266948" cy="382985"/>
            </a:xfrm>
            <a:prstGeom prst="rect">
              <a:avLst/>
            </a:prstGeom>
            <a:noFill/>
          </p:spPr>
          <p:txBody>
            <a:bodyPr wrap="square" rtlCol="0">
              <a:spAutoFit/>
            </a:bodyPr>
            <a:lstStyle/>
            <a:p>
              <a:pPr algn="ctr"/>
              <a:r>
                <a:rPr lang="en-GB" dirty="0"/>
                <a:t>3</a:t>
              </a:r>
            </a:p>
          </p:txBody>
        </p:sp>
        <p:sp>
          <p:nvSpPr>
            <p:cNvPr id="21" name="TextBox 20">
              <a:extLst>
                <a:ext uri="{FF2B5EF4-FFF2-40B4-BE49-F238E27FC236}">
                  <a16:creationId xmlns:a16="http://schemas.microsoft.com/office/drawing/2014/main" id="{2BFA37FB-1294-4A10-92E2-369D6055FE92}"/>
                </a:ext>
              </a:extLst>
            </p:cNvPr>
            <p:cNvSpPr txBox="1"/>
            <p:nvPr/>
          </p:nvSpPr>
          <p:spPr>
            <a:xfrm>
              <a:off x="966790" y="3115612"/>
              <a:ext cx="266948" cy="382985"/>
            </a:xfrm>
            <a:prstGeom prst="rect">
              <a:avLst/>
            </a:prstGeom>
            <a:noFill/>
          </p:spPr>
          <p:txBody>
            <a:bodyPr wrap="square" rtlCol="0">
              <a:spAutoFit/>
            </a:bodyPr>
            <a:lstStyle/>
            <a:p>
              <a:pPr algn="ctr"/>
              <a:r>
                <a:rPr lang="en-GB" dirty="0"/>
                <a:t>4</a:t>
              </a:r>
            </a:p>
          </p:txBody>
        </p:sp>
        <p:sp>
          <p:nvSpPr>
            <p:cNvPr id="22" name="TextBox 21">
              <a:extLst>
                <a:ext uri="{FF2B5EF4-FFF2-40B4-BE49-F238E27FC236}">
                  <a16:creationId xmlns:a16="http://schemas.microsoft.com/office/drawing/2014/main" id="{9C3A2E33-61F2-4986-AA76-2F7521A0A1D1}"/>
                </a:ext>
              </a:extLst>
            </p:cNvPr>
            <p:cNvSpPr txBox="1"/>
            <p:nvPr/>
          </p:nvSpPr>
          <p:spPr>
            <a:xfrm>
              <a:off x="966790" y="2609546"/>
              <a:ext cx="266948" cy="382985"/>
            </a:xfrm>
            <a:prstGeom prst="rect">
              <a:avLst/>
            </a:prstGeom>
            <a:noFill/>
          </p:spPr>
          <p:txBody>
            <a:bodyPr wrap="square" rtlCol="0">
              <a:spAutoFit/>
            </a:bodyPr>
            <a:lstStyle/>
            <a:p>
              <a:pPr algn="ctr"/>
              <a:r>
                <a:rPr lang="en-GB" dirty="0"/>
                <a:t>5</a:t>
              </a:r>
            </a:p>
          </p:txBody>
        </p:sp>
      </p:grpSp>
      <p:sp>
        <p:nvSpPr>
          <p:cNvPr id="2" name="Rectangle 1">
            <a:extLst>
              <a:ext uri="{FF2B5EF4-FFF2-40B4-BE49-F238E27FC236}">
                <a16:creationId xmlns:a16="http://schemas.microsoft.com/office/drawing/2014/main" id="{2BE7785C-D0EA-4DE5-936F-7934946734C2}"/>
              </a:ext>
            </a:extLst>
          </p:cNvPr>
          <p:cNvSpPr/>
          <p:nvPr/>
        </p:nvSpPr>
        <p:spPr>
          <a:xfrm>
            <a:off x="661680" y="1226294"/>
            <a:ext cx="7726661" cy="369332"/>
          </a:xfrm>
          <a:prstGeom prst="rect">
            <a:avLst/>
          </a:prstGeom>
        </p:spPr>
        <p:txBody>
          <a:bodyPr wrap="square">
            <a:spAutoFit/>
          </a:bodyPr>
          <a:lstStyle/>
          <a:p>
            <a:r>
              <a:rPr lang="en-GB" dirty="0"/>
              <a:t>James has translated triangle A to its new position, B.</a:t>
            </a:r>
          </a:p>
        </p:txBody>
      </p:sp>
      <p:sp>
        <p:nvSpPr>
          <p:cNvPr id="45" name="Right Triangle 44">
            <a:extLst>
              <a:ext uri="{FF2B5EF4-FFF2-40B4-BE49-F238E27FC236}">
                <a16:creationId xmlns:a16="http://schemas.microsoft.com/office/drawing/2014/main" id="{0C65AFEA-CFD0-47EA-B820-676FA6DEB14C}"/>
              </a:ext>
            </a:extLst>
          </p:cNvPr>
          <p:cNvSpPr/>
          <p:nvPr/>
        </p:nvSpPr>
        <p:spPr>
          <a:xfrm>
            <a:off x="2042895" y="4362451"/>
            <a:ext cx="1013160" cy="1002558"/>
          </a:xfrm>
          <a:prstGeom prst="rtTriangle">
            <a:avLst/>
          </a:prstGeom>
          <a:solidFill>
            <a:srgbClr val="4EB2E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763972BC-A4F0-4B57-B15C-DD2E87C834CF}"/>
              </a:ext>
            </a:extLst>
          </p:cNvPr>
          <p:cNvSpPr txBox="1"/>
          <p:nvPr/>
        </p:nvSpPr>
        <p:spPr>
          <a:xfrm>
            <a:off x="2175218" y="4849263"/>
            <a:ext cx="844062" cy="369332"/>
          </a:xfrm>
          <a:prstGeom prst="rect">
            <a:avLst/>
          </a:prstGeom>
          <a:noFill/>
        </p:spPr>
        <p:txBody>
          <a:bodyPr wrap="square" rtlCol="0">
            <a:spAutoFit/>
          </a:bodyPr>
          <a:lstStyle/>
          <a:p>
            <a:r>
              <a:rPr lang="en-GB" b="1" dirty="0">
                <a:solidFill>
                  <a:schemeClr val="bg1"/>
                </a:solidFill>
              </a:rPr>
              <a:t>A</a:t>
            </a:r>
          </a:p>
        </p:txBody>
      </p:sp>
      <p:sp>
        <p:nvSpPr>
          <p:cNvPr id="52" name="Right Triangle 51">
            <a:extLst>
              <a:ext uri="{FF2B5EF4-FFF2-40B4-BE49-F238E27FC236}">
                <a16:creationId xmlns:a16="http://schemas.microsoft.com/office/drawing/2014/main" id="{3EEF4817-70D5-4646-9A32-1FE19C7B91DB}"/>
              </a:ext>
            </a:extLst>
          </p:cNvPr>
          <p:cNvSpPr/>
          <p:nvPr/>
        </p:nvSpPr>
        <p:spPr>
          <a:xfrm>
            <a:off x="3072200" y="3340100"/>
            <a:ext cx="653224" cy="1006476"/>
          </a:xfrm>
          <a:custGeom>
            <a:avLst/>
            <a:gdLst>
              <a:gd name="connsiteX0" fmla="*/ 0 w 1021234"/>
              <a:gd name="connsiteY0" fmla="*/ 1026237 h 1026237"/>
              <a:gd name="connsiteX1" fmla="*/ 0 w 1021234"/>
              <a:gd name="connsiteY1" fmla="*/ 0 h 1026237"/>
              <a:gd name="connsiteX2" fmla="*/ 1021234 w 1021234"/>
              <a:gd name="connsiteY2" fmla="*/ 1026237 h 1026237"/>
              <a:gd name="connsiteX3" fmla="*/ 0 w 1021234"/>
              <a:gd name="connsiteY3" fmla="*/ 1026237 h 1026237"/>
              <a:gd name="connsiteX0" fmla="*/ 0 w 1021234"/>
              <a:gd name="connsiteY0" fmla="*/ 1026237 h 1026987"/>
              <a:gd name="connsiteX1" fmla="*/ 0 w 1021234"/>
              <a:gd name="connsiteY1" fmla="*/ 0 h 1026987"/>
              <a:gd name="connsiteX2" fmla="*/ 1021234 w 1021234"/>
              <a:gd name="connsiteY2" fmla="*/ 1026237 h 1026987"/>
              <a:gd name="connsiteX3" fmla="*/ 273514 w 1021234"/>
              <a:gd name="connsiteY3" fmla="*/ 1026987 h 1026987"/>
              <a:gd name="connsiteX4" fmla="*/ 0 w 1021234"/>
              <a:gd name="connsiteY4" fmla="*/ 1026237 h 1026987"/>
              <a:gd name="connsiteX0" fmla="*/ 0 w 1021234"/>
              <a:gd name="connsiteY0" fmla="*/ 1026237 h 1026987"/>
              <a:gd name="connsiteX1" fmla="*/ 0 w 1021234"/>
              <a:gd name="connsiteY1" fmla="*/ 0 h 1026987"/>
              <a:gd name="connsiteX2" fmla="*/ 616414 w 1021234"/>
              <a:gd name="connsiteY2" fmla="*/ 617412 h 1026987"/>
              <a:gd name="connsiteX3" fmla="*/ 1021234 w 1021234"/>
              <a:gd name="connsiteY3" fmla="*/ 1026237 h 1026987"/>
              <a:gd name="connsiteX4" fmla="*/ 273514 w 1021234"/>
              <a:gd name="connsiteY4" fmla="*/ 1026987 h 1026987"/>
              <a:gd name="connsiteX5" fmla="*/ 0 w 1021234"/>
              <a:gd name="connsiteY5" fmla="*/ 1026237 h 1026987"/>
              <a:gd name="connsiteX0" fmla="*/ 0 w 616414"/>
              <a:gd name="connsiteY0" fmla="*/ 1026237 h 1026987"/>
              <a:gd name="connsiteX1" fmla="*/ 0 w 616414"/>
              <a:gd name="connsiteY1" fmla="*/ 0 h 1026987"/>
              <a:gd name="connsiteX2" fmla="*/ 616414 w 616414"/>
              <a:gd name="connsiteY2" fmla="*/ 617412 h 1026987"/>
              <a:gd name="connsiteX3" fmla="*/ 437034 w 616414"/>
              <a:gd name="connsiteY3" fmla="*/ 829387 h 1026987"/>
              <a:gd name="connsiteX4" fmla="*/ 273514 w 616414"/>
              <a:gd name="connsiteY4" fmla="*/ 1026987 h 1026987"/>
              <a:gd name="connsiteX5" fmla="*/ 0 w 616414"/>
              <a:gd name="connsiteY5" fmla="*/ 1026237 h 1026987"/>
              <a:gd name="connsiteX0" fmla="*/ 0 w 616414"/>
              <a:gd name="connsiteY0" fmla="*/ 1026237 h 1026987"/>
              <a:gd name="connsiteX1" fmla="*/ 0 w 616414"/>
              <a:gd name="connsiteY1" fmla="*/ 0 h 1026987"/>
              <a:gd name="connsiteX2" fmla="*/ 616414 w 616414"/>
              <a:gd name="connsiteY2" fmla="*/ 617412 h 1026987"/>
              <a:gd name="connsiteX3" fmla="*/ 437034 w 616414"/>
              <a:gd name="connsiteY3" fmla="*/ 829387 h 1026987"/>
              <a:gd name="connsiteX4" fmla="*/ 273514 w 616414"/>
              <a:gd name="connsiteY4" fmla="*/ 1026987 h 1026987"/>
              <a:gd name="connsiteX5" fmla="*/ 0 w 616414"/>
              <a:gd name="connsiteY5" fmla="*/ 1026237 h 1026987"/>
              <a:gd name="connsiteX0" fmla="*/ 0 w 616414"/>
              <a:gd name="connsiteY0" fmla="*/ 1026237 h 1026987"/>
              <a:gd name="connsiteX1" fmla="*/ 0 w 616414"/>
              <a:gd name="connsiteY1" fmla="*/ 0 h 1026987"/>
              <a:gd name="connsiteX2" fmla="*/ 616414 w 616414"/>
              <a:gd name="connsiteY2" fmla="*/ 617412 h 1026987"/>
              <a:gd name="connsiteX3" fmla="*/ 437034 w 616414"/>
              <a:gd name="connsiteY3" fmla="*/ 829387 h 1026987"/>
              <a:gd name="connsiteX4" fmla="*/ 273514 w 616414"/>
              <a:gd name="connsiteY4" fmla="*/ 1026987 h 1026987"/>
              <a:gd name="connsiteX5" fmla="*/ 0 w 616414"/>
              <a:gd name="connsiteY5" fmla="*/ 1026237 h 1026987"/>
              <a:gd name="connsiteX0" fmla="*/ 0 w 616414"/>
              <a:gd name="connsiteY0" fmla="*/ 1026237 h 1026987"/>
              <a:gd name="connsiteX1" fmla="*/ 0 w 616414"/>
              <a:gd name="connsiteY1" fmla="*/ 0 h 1026987"/>
              <a:gd name="connsiteX2" fmla="*/ 616414 w 616414"/>
              <a:gd name="connsiteY2" fmla="*/ 617412 h 1026987"/>
              <a:gd name="connsiteX3" fmla="*/ 437034 w 616414"/>
              <a:gd name="connsiteY3" fmla="*/ 829387 h 1026987"/>
              <a:gd name="connsiteX4" fmla="*/ 273514 w 616414"/>
              <a:gd name="connsiteY4" fmla="*/ 1026987 h 1026987"/>
              <a:gd name="connsiteX5" fmla="*/ 0 w 616414"/>
              <a:gd name="connsiteY5" fmla="*/ 1026237 h 1026987"/>
              <a:gd name="connsiteX0" fmla="*/ 0 w 616414"/>
              <a:gd name="connsiteY0" fmla="*/ 1026237 h 1030162"/>
              <a:gd name="connsiteX1" fmla="*/ 0 w 616414"/>
              <a:gd name="connsiteY1" fmla="*/ 0 h 1030162"/>
              <a:gd name="connsiteX2" fmla="*/ 616414 w 616414"/>
              <a:gd name="connsiteY2" fmla="*/ 617412 h 1030162"/>
              <a:gd name="connsiteX3" fmla="*/ 437034 w 616414"/>
              <a:gd name="connsiteY3" fmla="*/ 829387 h 1030162"/>
              <a:gd name="connsiteX4" fmla="*/ 190964 w 616414"/>
              <a:gd name="connsiteY4" fmla="*/ 1030162 h 1030162"/>
              <a:gd name="connsiteX5" fmla="*/ 0 w 616414"/>
              <a:gd name="connsiteY5" fmla="*/ 1026237 h 1030162"/>
              <a:gd name="connsiteX0" fmla="*/ 0 w 616414"/>
              <a:gd name="connsiteY0" fmla="*/ 1026237 h 1030162"/>
              <a:gd name="connsiteX1" fmla="*/ 0 w 616414"/>
              <a:gd name="connsiteY1" fmla="*/ 0 h 1030162"/>
              <a:gd name="connsiteX2" fmla="*/ 616414 w 616414"/>
              <a:gd name="connsiteY2" fmla="*/ 617412 h 1030162"/>
              <a:gd name="connsiteX3" fmla="*/ 437034 w 616414"/>
              <a:gd name="connsiteY3" fmla="*/ 829387 h 1030162"/>
              <a:gd name="connsiteX4" fmla="*/ 190964 w 616414"/>
              <a:gd name="connsiteY4" fmla="*/ 1030162 h 1030162"/>
              <a:gd name="connsiteX5" fmla="*/ 0 w 616414"/>
              <a:gd name="connsiteY5" fmla="*/ 1026237 h 1030162"/>
              <a:gd name="connsiteX0" fmla="*/ 0 w 653224"/>
              <a:gd name="connsiteY0" fmla="*/ 1026237 h 1030162"/>
              <a:gd name="connsiteX1" fmla="*/ 0 w 653224"/>
              <a:gd name="connsiteY1" fmla="*/ 0 h 1030162"/>
              <a:gd name="connsiteX2" fmla="*/ 616414 w 653224"/>
              <a:gd name="connsiteY2" fmla="*/ 617412 h 1030162"/>
              <a:gd name="connsiteX3" fmla="*/ 437034 w 653224"/>
              <a:gd name="connsiteY3" fmla="*/ 829387 h 1030162"/>
              <a:gd name="connsiteX4" fmla="*/ 190964 w 653224"/>
              <a:gd name="connsiteY4" fmla="*/ 1030162 h 1030162"/>
              <a:gd name="connsiteX5" fmla="*/ 0 w 653224"/>
              <a:gd name="connsiteY5" fmla="*/ 1026237 h 1030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3224" h="1030162">
                <a:moveTo>
                  <a:pt x="0" y="1026237"/>
                </a:moveTo>
                <a:lnTo>
                  <a:pt x="0" y="0"/>
                </a:lnTo>
                <a:lnTo>
                  <a:pt x="616414" y="617412"/>
                </a:lnTo>
                <a:cubicBezTo>
                  <a:pt x="699496" y="745220"/>
                  <a:pt x="642877" y="879379"/>
                  <a:pt x="437034" y="829387"/>
                </a:cubicBezTo>
                <a:cubicBezTo>
                  <a:pt x="211077" y="796829"/>
                  <a:pt x="197846" y="932545"/>
                  <a:pt x="190964" y="1030162"/>
                </a:cubicBezTo>
                <a:lnTo>
                  <a:pt x="0" y="1026237"/>
                </a:lnTo>
                <a:close/>
              </a:path>
            </a:pathLst>
          </a:custGeom>
          <a:solidFill>
            <a:srgbClr val="4EB2E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21A47B9C-6330-4126-AEAF-7D9BCACB9A62}"/>
              </a:ext>
            </a:extLst>
          </p:cNvPr>
          <p:cNvSpPr txBox="1"/>
          <p:nvPr/>
        </p:nvSpPr>
        <p:spPr>
          <a:xfrm>
            <a:off x="3150025" y="3766608"/>
            <a:ext cx="416649" cy="369332"/>
          </a:xfrm>
          <a:prstGeom prst="rect">
            <a:avLst/>
          </a:prstGeom>
          <a:noFill/>
        </p:spPr>
        <p:txBody>
          <a:bodyPr wrap="square" rtlCol="0">
            <a:spAutoFit/>
          </a:bodyPr>
          <a:lstStyle/>
          <a:p>
            <a:r>
              <a:rPr lang="en-GB" b="1" dirty="0">
                <a:solidFill>
                  <a:schemeClr val="bg1"/>
                </a:solidFill>
              </a:rPr>
              <a:t>B</a:t>
            </a:r>
          </a:p>
        </p:txBody>
      </p:sp>
      <p:sp>
        <p:nvSpPr>
          <p:cNvPr id="47" name="Rectangle 46">
            <a:extLst>
              <a:ext uri="{FF2B5EF4-FFF2-40B4-BE49-F238E27FC236}">
                <a16:creationId xmlns:a16="http://schemas.microsoft.com/office/drawing/2014/main" id="{C420297F-CA5C-4FA5-B636-C34382026820}"/>
              </a:ext>
            </a:extLst>
          </p:cNvPr>
          <p:cNvSpPr/>
          <p:nvPr/>
        </p:nvSpPr>
        <p:spPr>
          <a:xfrm>
            <a:off x="647875" y="1708327"/>
            <a:ext cx="7722879" cy="369332"/>
          </a:xfrm>
          <a:prstGeom prst="rect">
            <a:avLst/>
          </a:prstGeom>
        </p:spPr>
        <p:txBody>
          <a:bodyPr wrap="square">
            <a:spAutoFit/>
          </a:bodyPr>
          <a:lstStyle/>
          <a:p>
            <a:r>
              <a:rPr lang="en-GB" dirty="0"/>
              <a:t>Describe the translation to your learning partner. </a:t>
            </a:r>
          </a:p>
        </p:txBody>
      </p:sp>
      <p:sp>
        <p:nvSpPr>
          <p:cNvPr id="55" name="TextBox 54">
            <a:extLst>
              <a:ext uri="{FF2B5EF4-FFF2-40B4-BE49-F238E27FC236}">
                <a16:creationId xmlns:a16="http://schemas.microsoft.com/office/drawing/2014/main" id="{4B6DFA8D-D1BF-42B6-8686-091DD9276E82}"/>
              </a:ext>
            </a:extLst>
          </p:cNvPr>
          <p:cNvSpPr txBox="1"/>
          <p:nvPr/>
        </p:nvSpPr>
        <p:spPr>
          <a:xfrm>
            <a:off x="5866099" y="1660688"/>
            <a:ext cx="1629312" cy="495108"/>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2 right, 2 up.</a:t>
            </a:r>
          </a:p>
        </p:txBody>
      </p:sp>
      <p:sp>
        <p:nvSpPr>
          <p:cNvPr id="48" name="Rectangle 47">
            <a:extLst>
              <a:ext uri="{FF2B5EF4-FFF2-40B4-BE49-F238E27FC236}">
                <a16:creationId xmlns:a16="http://schemas.microsoft.com/office/drawing/2014/main" id="{3455A2AD-28F0-480B-B77B-BE5D2B5F063E}"/>
              </a:ext>
            </a:extLst>
          </p:cNvPr>
          <p:cNvSpPr/>
          <p:nvPr/>
        </p:nvSpPr>
        <p:spPr>
          <a:xfrm>
            <a:off x="657358" y="2200711"/>
            <a:ext cx="7713395" cy="369332"/>
          </a:xfrm>
          <a:prstGeom prst="rect">
            <a:avLst/>
          </a:prstGeom>
        </p:spPr>
        <p:txBody>
          <a:bodyPr wrap="square">
            <a:spAutoFit/>
          </a:bodyPr>
          <a:lstStyle/>
          <a:p>
            <a:r>
              <a:rPr lang="en-GB" dirty="0"/>
              <a:t>What are the coordinates of the missing vertex? </a:t>
            </a:r>
          </a:p>
        </p:txBody>
      </p:sp>
      <p:sp>
        <p:nvSpPr>
          <p:cNvPr id="57" name="TextBox 56">
            <a:extLst>
              <a:ext uri="{FF2B5EF4-FFF2-40B4-BE49-F238E27FC236}">
                <a16:creationId xmlns:a16="http://schemas.microsoft.com/office/drawing/2014/main" id="{A432C840-24AA-488C-BE1F-665BC36B2146}"/>
              </a:ext>
            </a:extLst>
          </p:cNvPr>
          <p:cNvSpPr txBox="1"/>
          <p:nvPr/>
        </p:nvSpPr>
        <p:spPr>
          <a:xfrm>
            <a:off x="5722561" y="2160173"/>
            <a:ext cx="732162" cy="495108"/>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(5,3)</a:t>
            </a:r>
          </a:p>
        </p:txBody>
      </p:sp>
      <p:pic>
        <p:nvPicPr>
          <p:cNvPr id="4" name="Picture 3">
            <a:extLst>
              <a:ext uri="{FF2B5EF4-FFF2-40B4-BE49-F238E27FC236}">
                <a16:creationId xmlns:a16="http://schemas.microsoft.com/office/drawing/2014/main" id="{6CBAF151-9903-447D-9F44-F72434A5D13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2231"/>
          <a:stretch/>
        </p:blipFill>
        <p:spPr>
          <a:xfrm>
            <a:off x="5014696" y="2896201"/>
            <a:ext cx="3196997" cy="3961799"/>
          </a:xfrm>
          <a:prstGeom prst="rect">
            <a:avLst/>
          </a:prstGeom>
        </p:spPr>
      </p:pic>
    </p:spTree>
    <p:extLst>
      <p:ext uri="{BB962C8B-B14F-4D97-AF65-F5344CB8AC3E}">
        <p14:creationId xmlns:p14="http://schemas.microsoft.com/office/powerpoint/2010/main" val="10479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5"/>
                                        </p:tgtEl>
                                      </p:cBhvr>
                                    </p:animEffect>
                                    <p:set>
                                      <p:cBhvr>
                                        <p:cTn id="17" dur="1" fill="hold">
                                          <p:stCondLst>
                                            <p:cond delay="499"/>
                                          </p:stCondLst>
                                        </p:cTn>
                                        <p:tgtEl>
                                          <p:spTgt spid="55"/>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fade">
                                      <p:cBhvr>
                                        <p:cTn id="2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55" grpId="0" animBg="1"/>
      <p:bldP spid="55" grpId="1" animBg="1"/>
      <p:bldP spid="48" grpId="0"/>
      <p:bldP spid="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361733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cxnSp>
        <p:nvCxnSpPr>
          <p:cNvPr id="68" name="Straight Connector 67"/>
          <p:cNvCxnSpPr/>
          <p:nvPr/>
        </p:nvCxnSpPr>
        <p:spPr>
          <a:xfrm>
            <a:off x="361733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C6CA340E-7D5D-4828-91BA-7308E0585E76}"/>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sp>
        <p:nvSpPr>
          <p:cNvPr id="7" name="Rectangle 6">
            <a:extLst>
              <a:ext uri="{FF2B5EF4-FFF2-40B4-BE49-F238E27FC236}">
                <a16:creationId xmlns:a16="http://schemas.microsoft.com/office/drawing/2014/main" id="{0619CDDB-5D7B-4C3C-B61B-F0187B94F91B}"/>
              </a:ext>
            </a:extLst>
          </p:cNvPr>
          <p:cNvSpPr/>
          <p:nvPr/>
        </p:nvSpPr>
        <p:spPr>
          <a:xfrm>
            <a:off x="661680" y="1226294"/>
            <a:ext cx="7726661" cy="369332"/>
          </a:xfrm>
          <a:prstGeom prst="rect">
            <a:avLst/>
          </a:prstGeom>
        </p:spPr>
        <p:txBody>
          <a:bodyPr wrap="square">
            <a:spAutoFit/>
          </a:bodyPr>
          <a:lstStyle/>
          <a:p>
            <a:r>
              <a:rPr lang="en-GB" dirty="0"/>
              <a:t>Are these statements true or false?</a:t>
            </a:r>
          </a:p>
        </p:txBody>
      </p:sp>
      <p:grpSp>
        <p:nvGrpSpPr>
          <p:cNvPr id="8" name="Group 7">
            <a:extLst>
              <a:ext uri="{FF2B5EF4-FFF2-40B4-BE49-F238E27FC236}">
                <a16:creationId xmlns:a16="http://schemas.microsoft.com/office/drawing/2014/main" id="{F758A782-0EA1-4624-8A94-9696A2529B89}"/>
              </a:ext>
            </a:extLst>
          </p:cNvPr>
          <p:cNvGrpSpPr/>
          <p:nvPr/>
        </p:nvGrpSpPr>
        <p:grpSpPr>
          <a:xfrm>
            <a:off x="641354" y="3016865"/>
            <a:ext cx="3267707" cy="3196883"/>
            <a:chOff x="755650" y="2903298"/>
            <a:chExt cx="3267707" cy="3196883"/>
          </a:xfrm>
        </p:grpSpPr>
        <p:cxnSp>
          <p:nvCxnSpPr>
            <p:cNvPr id="9" name="Straight Connector 8">
              <a:extLst>
                <a:ext uri="{FF2B5EF4-FFF2-40B4-BE49-F238E27FC236}">
                  <a16:creationId xmlns:a16="http://schemas.microsoft.com/office/drawing/2014/main" id="{4580B3F4-7328-411D-9488-FB58FA4A405D}"/>
                </a:ext>
              </a:extLst>
            </p:cNvPr>
            <p:cNvCxnSpPr>
              <a:cxnSpLocks/>
            </p:cNvCxnSpPr>
            <p:nvPr/>
          </p:nvCxnSpPr>
          <p:spPr>
            <a:xfrm>
              <a:off x="1040155" y="2903298"/>
              <a:ext cx="0" cy="2865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3C9C79F-112F-4010-AFB4-05D56775C829}"/>
                </a:ext>
              </a:extLst>
            </p:cNvPr>
            <p:cNvCxnSpPr>
              <a:cxnSpLocks/>
            </p:cNvCxnSpPr>
            <p:nvPr/>
          </p:nvCxnSpPr>
          <p:spPr>
            <a:xfrm>
              <a:off x="1027394" y="5756338"/>
              <a:ext cx="2992014" cy="1276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21F96A00-45E3-4A66-A785-25800148537A}"/>
                </a:ext>
              </a:extLst>
            </p:cNvPr>
            <p:cNvGrpSpPr/>
            <p:nvPr/>
          </p:nvGrpSpPr>
          <p:grpSpPr>
            <a:xfrm>
              <a:off x="1359291" y="2903298"/>
              <a:ext cx="2233949" cy="2865800"/>
              <a:chOff x="1359291" y="2812065"/>
              <a:chExt cx="2233949" cy="2957033"/>
            </a:xfrm>
          </p:grpSpPr>
          <p:cxnSp>
            <p:nvCxnSpPr>
              <p:cNvPr id="39" name="Straight Connector 38">
                <a:extLst>
                  <a:ext uri="{FF2B5EF4-FFF2-40B4-BE49-F238E27FC236}">
                    <a16:creationId xmlns:a16="http://schemas.microsoft.com/office/drawing/2014/main" id="{05D3651B-5DD7-4C13-897F-2B6CED12F76D}"/>
                  </a:ext>
                </a:extLst>
              </p:cNvPr>
              <p:cNvCxnSpPr>
                <a:cxnSpLocks/>
              </p:cNvCxnSpPr>
              <p:nvPr/>
            </p:nvCxnSpPr>
            <p:spPr>
              <a:xfrm>
                <a:off x="167842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01AC525-7873-4944-ABD1-3FC17C91E503}"/>
                  </a:ext>
                </a:extLst>
              </p:cNvPr>
              <p:cNvCxnSpPr>
                <a:cxnSpLocks/>
              </p:cNvCxnSpPr>
              <p:nvPr/>
            </p:nvCxnSpPr>
            <p:spPr>
              <a:xfrm>
                <a:off x="2316699"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48647CB-ECBE-4FDE-8D79-C99E3166BBE5}"/>
                  </a:ext>
                </a:extLst>
              </p:cNvPr>
              <p:cNvCxnSpPr>
                <a:cxnSpLocks/>
              </p:cNvCxnSpPr>
              <p:nvPr/>
            </p:nvCxnSpPr>
            <p:spPr>
              <a:xfrm>
                <a:off x="295497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226F47D-C3E8-4DFE-A874-94D58825FDA5}"/>
                  </a:ext>
                </a:extLst>
              </p:cNvPr>
              <p:cNvCxnSpPr>
                <a:cxnSpLocks/>
              </p:cNvCxnSpPr>
              <p:nvPr/>
            </p:nvCxnSpPr>
            <p:spPr>
              <a:xfrm>
                <a:off x="3593240"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AC740C9-2CC0-4E65-B691-AC19E393640B}"/>
                  </a:ext>
                </a:extLst>
              </p:cNvPr>
              <p:cNvCxnSpPr>
                <a:cxnSpLocks/>
              </p:cNvCxnSpPr>
              <p:nvPr/>
            </p:nvCxnSpPr>
            <p:spPr>
              <a:xfrm>
                <a:off x="135929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4EF9C3F-AA7F-420A-8B18-F63D54B442F7}"/>
                  </a:ext>
                </a:extLst>
              </p:cNvPr>
              <p:cNvCxnSpPr>
                <a:cxnSpLocks/>
              </p:cNvCxnSpPr>
              <p:nvPr/>
            </p:nvCxnSpPr>
            <p:spPr>
              <a:xfrm>
                <a:off x="1997563"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66AA5042-8D6A-4199-867A-4783DDBA29FA}"/>
                  </a:ext>
                </a:extLst>
              </p:cNvPr>
              <p:cNvCxnSpPr>
                <a:cxnSpLocks/>
              </p:cNvCxnSpPr>
              <p:nvPr/>
            </p:nvCxnSpPr>
            <p:spPr>
              <a:xfrm>
                <a:off x="2635835"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DB53C3E-D9C6-40A0-B8CB-5FE968E596DC}"/>
                  </a:ext>
                </a:extLst>
              </p:cNvPr>
              <p:cNvCxnSpPr>
                <a:cxnSpLocks/>
              </p:cNvCxnSpPr>
              <p:nvPr/>
            </p:nvCxnSpPr>
            <p:spPr>
              <a:xfrm>
                <a:off x="327410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87D537D3-EBB8-4824-B5DF-7BB1020D6831}"/>
                </a:ext>
              </a:extLst>
            </p:cNvPr>
            <p:cNvGrpSpPr/>
            <p:nvPr/>
          </p:nvGrpSpPr>
          <p:grpSpPr>
            <a:xfrm>
              <a:off x="1031343" y="3210280"/>
              <a:ext cx="2992014" cy="2227799"/>
              <a:chOff x="1031343" y="3210280"/>
              <a:chExt cx="3048534" cy="2227799"/>
            </a:xfrm>
          </p:grpSpPr>
          <p:cxnSp>
            <p:nvCxnSpPr>
              <p:cNvPr id="31" name="Straight Connector 30">
                <a:extLst>
                  <a:ext uri="{FF2B5EF4-FFF2-40B4-BE49-F238E27FC236}">
                    <a16:creationId xmlns:a16="http://schemas.microsoft.com/office/drawing/2014/main" id="{3240A1E0-044B-4569-9C5C-D35F9BF84E56}"/>
                  </a:ext>
                </a:extLst>
              </p:cNvPr>
              <p:cNvCxnSpPr>
                <a:cxnSpLocks/>
              </p:cNvCxnSpPr>
              <p:nvPr/>
            </p:nvCxnSpPr>
            <p:spPr>
              <a:xfrm rot="5400000">
                <a:off x="2555610" y="1686013"/>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F423D2-3CA7-4E7D-88E2-190F0DF0DFDC}"/>
                  </a:ext>
                </a:extLst>
              </p:cNvPr>
              <p:cNvCxnSpPr>
                <a:cxnSpLocks/>
              </p:cNvCxnSpPr>
              <p:nvPr/>
            </p:nvCxnSpPr>
            <p:spPr>
              <a:xfrm rot="5400000">
                <a:off x="2555610" y="2004270"/>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A2468FE-1D8C-49A6-91B9-346CFBDA7541}"/>
                  </a:ext>
                </a:extLst>
              </p:cNvPr>
              <p:cNvCxnSpPr>
                <a:cxnSpLocks/>
              </p:cNvCxnSpPr>
              <p:nvPr/>
            </p:nvCxnSpPr>
            <p:spPr>
              <a:xfrm rot="5400000">
                <a:off x="2555610" y="2959041"/>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C4D2E65-3991-4C16-BF7F-034B82FA9B0E}"/>
                  </a:ext>
                </a:extLst>
              </p:cNvPr>
              <p:cNvCxnSpPr>
                <a:cxnSpLocks/>
              </p:cNvCxnSpPr>
              <p:nvPr/>
            </p:nvCxnSpPr>
            <p:spPr>
              <a:xfrm rot="5400000">
                <a:off x="2555610" y="3595555"/>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B381D85-B58F-4747-A803-89C01EC3CE8D}"/>
                  </a:ext>
                </a:extLst>
              </p:cNvPr>
              <p:cNvCxnSpPr>
                <a:cxnSpLocks/>
              </p:cNvCxnSpPr>
              <p:nvPr/>
            </p:nvCxnSpPr>
            <p:spPr>
              <a:xfrm rot="5400000">
                <a:off x="2555610" y="2640784"/>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80153CF0-2985-4F4D-BEB3-15D9C97B51F4}"/>
                  </a:ext>
                </a:extLst>
              </p:cNvPr>
              <p:cNvCxnSpPr>
                <a:cxnSpLocks/>
              </p:cNvCxnSpPr>
              <p:nvPr/>
            </p:nvCxnSpPr>
            <p:spPr>
              <a:xfrm rot="5400000">
                <a:off x="2555610" y="3913812"/>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DBD61-ECA4-4744-974F-472CC325A5FC}"/>
                  </a:ext>
                </a:extLst>
              </p:cNvPr>
              <p:cNvCxnSpPr>
                <a:cxnSpLocks/>
              </p:cNvCxnSpPr>
              <p:nvPr/>
            </p:nvCxnSpPr>
            <p:spPr>
              <a:xfrm rot="5400000">
                <a:off x="2555610" y="3277298"/>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6C4650B-D5BF-4029-B9EA-B5A028887069}"/>
                  </a:ext>
                </a:extLst>
              </p:cNvPr>
              <p:cNvCxnSpPr>
                <a:cxnSpLocks/>
              </p:cNvCxnSpPr>
              <p:nvPr/>
            </p:nvCxnSpPr>
            <p:spPr>
              <a:xfrm rot="5400000">
                <a:off x="2555610" y="2322527"/>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2BF72724-4FE5-4E41-AAA1-85F2061AD6A9}"/>
                </a:ext>
              </a:extLst>
            </p:cNvPr>
            <p:cNvSpPr txBox="1"/>
            <p:nvPr/>
          </p:nvSpPr>
          <p:spPr>
            <a:xfrm>
              <a:off x="755650" y="5717196"/>
              <a:ext cx="352425" cy="382985"/>
            </a:xfrm>
            <a:prstGeom prst="rect">
              <a:avLst/>
            </a:prstGeom>
            <a:noFill/>
          </p:spPr>
          <p:txBody>
            <a:bodyPr wrap="square" rtlCol="0">
              <a:spAutoFit/>
            </a:bodyPr>
            <a:lstStyle/>
            <a:p>
              <a:pPr algn="ctr"/>
              <a:r>
                <a:rPr lang="en-GB" dirty="0"/>
                <a:t>0</a:t>
              </a:r>
            </a:p>
          </p:txBody>
        </p:sp>
        <p:sp>
          <p:nvSpPr>
            <p:cNvPr id="14" name="TextBox 13">
              <a:extLst>
                <a:ext uri="{FF2B5EF4-FFF2-40B4-BE49-F238E27FC236}">
                  <a16:creationId xmlns:a16="http://schemas.microsoft.com/office/drawing/2014/main" id="{5DC0B642-9447-4AC3-9A12-1CFA077B71D1}"/>
                </a:ext>
              </a:extLst>
            </p:cNvPr>
            <p:cNvSpPr txBox="1"/>
            <p:nvPr/>
          </p:nvSpPr>
          <p:spPr>
            <a:xfrm>
              <a:off x="1179746" y="5717196"/>
              <a:ext cx="352425" cy="382985"/>
            </a:xfrm>
            <a:prstGeom prst="rect">
              <a:avLst/>
            </a:prstGeom>
            <a:noFill/>
          </p:spPr>
          <p:txBody>
            <a:bodyPr wrap="square" rtlCol="0">
              <a:spAutoFit/>
            </a:bodyPr>
            <a:lstStyle/>
            <a:p>
              <a:pPr algn="ctr"/>
              <a:r>
                <a:rPr lang="en-GB" dirty="0"/>
                <a:t>1</a:t>
              </a:r>
            </a:p>
          </p:txBody>
        </p:sp>
        <p:sp>
          <p:nvSpPr>
            <p:cNvPr id="15" name="TextBox 14">
              <a:extLst>
                <a:ext uri="{FF2B5EF4-FFF2-40B4-BE49-F238E27FC236}">
                  <a16:creationId xmlns:a16="http://schemas.microsoft.com/office/drawing/2014/main" id="{3D2F4D68-C976-49C2-9FA4-47145A5E49D0}"/>
                </a:ext>
              </a:extLst>
            </p:cNvPr>
            <p:cNvSpPr txBox="1"/>
            <p:nvPr/>
          </p:nvSpPr>
          <p:spPr>
            <a:xfrm>
              <a:off x="1504503" y="5717196"/>
              <a:ext cx="352425" cy="382985"/>
            </a:xfrm>
            <a:prstGeom prst="rect">
              <a:avLst/>
            </a:prstGeom>
            <a:noFill/>
          </p:spPr>
          <p:txBody>
            <a:bodyPr wrap="square" rtlCol="0">
              <a:spAutoFit/>
            </a:bodyPr>
            <a:lstStyle/>
            <a:p>
              <a:pPr algn="ctr"/>
              <a:r>
                <a:rPr lang="en-GB" dirty="0"/>
                <a:t>2</a:t>
              </a:r>
            </a:p>
          </p:txBody>
        </p:sp>
        <p:sp>
          <p:nvSpPr>
            <p:cNvPr id="16" name="TextBox 15">
              <a:extLst>
                <a:ext uri="{FF2B5EF4-FFF2-40B4-BE49-F238E27FC236}">
                  <a16:creationId xmlns:a16="http://schemas.microsoft.com/office/drawing/2014/main" id="{7681DD50-0141-4EFD-AF72-45A6BAA88974}"/>
                </a:ext>
              </a:extLst>
            </p:cNvPr>
            <p:cNvSpPr txBox="1"/>
            <p:nvPr/>
          </p:nvSpPr>
          <p:spPr>
            <a:xfrm>
              <a:off x="1823639" y="5717196"/>
              <a:ext cx="352425" cy="382985"/>
            </a:xfrm>
            <a:prstGeom prst="rect">
              <a:avLst/>
            </a:prstGeom>
            <a:noFill/>
          </p:spPr>
          <p:txBody>
            <a:bodyPr wrap="square" rtlCol="0">
              <a:spAutoFit/>
            </a:bodyPr>
            <a:lstStyle/>
            <a:p>
              <a:pPr algn="ctr"/>
              <a:r>
                <a:rPr lang="en-GB" dirty="0"/>
                <a:t>3</a:t>
              </a:r>
            </a:p>
          </p:txBody>
        </p:sp>
        <p:sp>
          <p:nvSpPr>
            <p:cNvPr id="17" name="TextBox 16">
              <a:extLst>
                <a:ext uri="{FF2B5EF4-FFF2-40B4-BE49-F238E27FC236}">
                  <a16:creationId xmlns:a16="http://schemas.microsoft.com/office/drawing/2014/main" id="{6D7E55EE-8455-4ED9-92CD-73E3A572FB1A}"/>
                </a:ext>
              </a:extLst>
            </p:cNvPr>
            <p:cNvSpPr txBox="1"/>
            <p:nvPr/>
          </p:nvSpPr>
          <p:spPr>
            <a:xfrm>
              <a:off x="2137609" y="5717196"/>
              <a:ext cx="352425" cy="382985"/>
            </a:xfrm>
            <a:prstGeom prst="rect">
              <a:avLst/>
            </a:prstGeom>
            <a:noFill/>
          </p:spPr>
          <p:txBody>
            <a:bodyPr wrap="square" rtlCol="0">
              <a:spAutoFit/>
            </a:bodyPr>
            <a:lstStyle/>
            <a:p>
              <a:pPr algn="ctr"/>
              <a:r>
                <a:rPr lang="en-GB" dirty="0"/>
                <a:t>4</a:t>
              </a:r>
            </a:p>
          </p:txBody>
        </p:sp>
        <p:sp>
          <p:nvSpPr>
            <p:cNvPr id="18" name="TextBox 17">
              <a:extLst>
                <a:ext uri="{FF2B5EF4-FFF2-40B4-BE49-F238E27FC236}">
                  <a16:creationId xmlns:a16="http://schemas.microsoft.com/office/drawing/2014/main" id="{4229DC34-9B9E-4397-8263-CF93DD8964D2}"/>
                </a:ext>
              </a:extLst>
            </p:cNvPr>
            <p:cNvSpPr txBox="1"/>
            <p:nvPr/>
          </p:nvSpPr>
          <p:spPr>
            <a:xfrm>
              <a:off x="3420364" y="5717196"/>
              <a:ext cx="352425" cy="382985"/>
            </a:xfrm>
            <a:prstGeom prst="rect">
              <a:avLst/>
            </a:prstGeom>
            <a:noFill/>
          </p:spPr>
          <p:txBody>
            <a:bodyPr wrap="square" rtlCol="0">
              <a:spAutoFit/>
            </a:bodyPr>
            <a:lstStyle/>
            <a:p>
              <a:pPr algn="ctr"/>
              <a:r>
                <a:rPr lang="en-GB" dirty="0"/>
                <a:t>8</a:t>
              </a:r>
            </a:p>
          </p:txBody>
        </p:sp>
        <p:sp>
          <p:nvSpPr>
            <p:cNvPr id="19" name="TextBox 18">
              <a:extLst>
                <a:ext uri="{FF2B5EF4-FFF2-40B4-BE49-F238E27FC236}">
                  <a16:creationId xmlns:a16="http://schemas.microsoft.com/office/drawing/2014/main" id="{4C30825A-6676-4F74-ADC5-82F17BF95601}"/>
                </a:ext>
              </a:extLst>
            </p:cNvPr>
            <p:cNvSpPr txBox="1"/>
            <p:nvPr/>
          </p:nvSpPr>
          <p:spPr>
            <a:xfrm>
              <a:off x="798517" y="5246823"/>
              <a:ext cx="266948" cy="382985"/>
            </a:xfrm>
            <a:prstGeom prst="rect">
              <a:avLst/>
            </a:prstGeom>
            <a:noFill/>
          </p:spPr>
          <p:txBody>
            <a:bodyPr wrap="square" rtlCol="0">
              <a:spAutoFit/>
            </a:bodyPr>
            <a:lstStyle/>
            <a:p>
              <a:pPr algn="ctr"/>
              <a:r>
                <a:rPr lang="en-GB" dirty="0"/>
                <a:t>1</a:t>
              </a:r>
            </a:p>
          </p:txBody>
        </p:sp>
        <p:sp>
          <p:nvSpPr>
            <p:cNvPr id="20" name="TextBox 19">
              <a:extLst>
                <a:ext uri="{FF2B5EF4-FFF2-40B4-BE49-F238E27FC236}">
                  <a16:creationId xmlns:a16="http://schemas.microsoft.com/office/drawing/2014/main" id="{A0DA683A-A3C0-40D6-A7A6-9A4DF946AD99}"/>
                </a:ext>
              </a:extLst>
            </p:cNvPr>
            <p:cNvSpPr txBox="1"/>
            <p:nvPr/>
          </p:nvSpPr>
          <p:spPr>
            <a:xfrm>
              <a:off x="798517" y="4924328"/>
              <a:ext cx="266948" cy="382985"/>
            </a:xfrm>
            <a:prstGeom prst="rect">
              <a:avLst/>
            </a:prstGeom>
            <a:noFill/>
          </p:spPr>
          <p:txBody>
            <a:bodyPr wrap="square" rtlCol="0">
              <a:spAutoFit/>
            </a:bodyPr>
            <a:lstStyle/>
            <a:p>
              <a:pPr algn="ctr"/>
              <a:r>
                <a:rPr lang="en-GB" dirty="0"/>
                <a:t>2</a:t>
              </a:r>
            </a:p>
          </p:txBody>
        </p:sp>
        <p:sp>
          <p:nvSpPr>
            <p:cNvPr id="21" name="TextBox 20">
              <a:extLst>
                <a:ext uri="{FF2B5EF4-FFF2-40B4-BE49-F238E27FC236}">
                  <a16:creationId xmlns:a16="http://schemas.microsoft.com/office/drawing/2014/main" id="{6AD29D45-3949-4C23-A0B1-2B495AEC23B6}"/>
                </a:ext>
              </a:extLst>
            </p:cNvPr>
            <p:cNvSpPr txBox="1"/>
            <p:nvPr/>
          </p:nvSpPr>
          <p:spPr>
            <a:xfrm>
              <a:off x="798517" y="4611269"/>
              <a:ext cx="266948" cy="382985"/>
            </a:xfrm>
            <a:prstGeom prst="rect">
              <a:avLst/>
            </a:prstGeom>
            <a:noFill/>
          </p:spPr>
          <p:txBody>
            <a:bodyPr wrap="square" rtlCol="0">
              <a:spAutoFit/>
            </a:bodyPr>
            <a:lstStyle/>
            <a:p>
              <a:pPr algn="ctr"/>
              <a:r>
                <a:rPr lang="en-GB" dirty="0"/>
                <a:t>3</a:t>
              </a:r>
            </a:p>
          </p:txBody>
        </p:sp>
        <p:sp>
          <p:nvSpPr>
            <p:cNvPr id="22" name="TextBox 21">
              <a:extLst>
                <a:ext uri="{FF2B5EF4-FFF2-40B4-BE49-F238E27FC236}">
                  <a16:creationId xmlns:a16="http://schemas.microsoft.com/office/drawing/2014/main" id="{3F140C51-9AEE-47B2-88DC-DE0897B7D57F}"/>
                </a:ext>
              </a:extLst>
            </p:cNvPr>
            <p:cNvSpPr txBox="1"/>
            <p:nvPr/>
          </p:nvSpPr>
          <p:spPr>
            <a:xfrm>
              <a:off x="798517" y="4288801"/>
              <a:ext cx="266948" cy="382985"/>
            </a:xfrm>
            <a:prstGeom prst="rect">
              <a:avLst/>
            </a:prstGeom>
            <a:noFill/>
          </p:spPr>
          <p:txBody>
            <a:bodyPr wrap="square" rtlCol="0">
              <a:spAutoFit/>
            </a:bodyPr>
            <a:lstStyle/>
            <a:p>
              <a:pPr algn="ctr"/>
              <a:r>
                <a:rPr lang="en-GB" dirty="0"/>
                <a:t>4</a:t>
              </a:r>
            </a:p>
          </p:txBody>
        </p:sp>
        <p:sp>
          <p:nvSpPr>
            <p:cNvPr id="23" name="TextBox 22">
              <a:extLst>
                <a:ext uri="{FF2B5EF4-FFF2-40B4-BE49-F238E27FC236}">
                  <a16:creationId xmlns:a16="http://schemas.microsoft.com/office/drawing/2014/main" id="{B6C468AA-00D6-49D0-B9B3-5A1B89DBA431}"/>
                </a:ext>
              </a:extLst>
            </p:cNvPr>
            <p:cNvSpPr txBox="1"/>
            <p:nvPr/>
          </p:nvSpPr>
          <p:spPr>
            <a:xfrm>
              <a:off x="798517" y="3021317"/>
              <a:ext cx="266948" cy="382985"/>
            </a:xfrm>
            <a:prstGeom prst="rect">
              <a:avLst/>
            </a:prstGeom>
            <a:noFill/>
          </p:spPr>
          <p:txBody>
            <a:bodyPr wrap="square" rtlCol="0">
              <a:spAutoFit/>
            </a:bodyPr>
            <a:lstStyle/>
            <a:p>
              <a:pPr algn="ctr"/>
              <a:r>
                <a:rPr lang="en-GB" dirty="0"/>
                <a:t>8</a:t>
              </a:r>
            </a:p>
          </p:txBody>
        </p:sp>
        <p:sp>
          <p:nvSpPr>
            <p:cNvPr id="24" name="TextBox 23">
              <a:extLst>
                <a:ext uri="{FF2B5EF4-FFF2-40B4-BE49-F238E27FC236}">
                  <a16:creationId xmlns:a16="http://schemas.microsoft.com/office/drawing/2014/main" id="{D163E8AA-3A62-4216-99C0-C5080ABC3ACA}"/>
                </a:ext>
              </a:extLst>
            </p:cNvPr>
            <p:cNvSpPr txBox="1"/>
            <p:nvPr/>
          </p:nvSpPr>
          <p:spPr>
            <a:xfrm>
              <a:off x="2455990" y="5717196"/>
              <a:ext cx="352425" cy="382985"/>
            </a:xfrm>
            <a:prstGeom prst="rect">
              <a:avLst/>
            </a:prstGeom>
            <a:noFill/>
          </p:spPr>
          <p:txBody>
            <a:bodyPr wrap="square" rtlCol="0">
              <a:spAutoFit/>
            </a:bodyPr>
            <a:lstStyle/>
            <a:p>
              <a:pPr algn="ctr"/>
              <a:r>
                <a:rPr lang="en-GB" dirty="0"/>
                <a:t>5</a:t>
              </a:r>
            </a:p>
          </p:txBody>
        </p:sp>
        <p:sp>
          <p:nvSpPr>
            <p:cNvPr id="25" name="TextBox 24">
              <a:extLst>
                <a:ext uri="{FF2B5EF4-FFF2-40B4-BE49-F238E27FC236}">
                  <a16:creationId xmlns:a16="http://schemas.microsoft.com/office/drawing/2014/main" id="{C1FAC09F-4FCB-4236-9C30-208F1E400176}"/>
                </a:ext>
              </a:extLst>
            </p:cNvPr>
            <p:cNvSpPr txBox="1"/>
            <p:nvPr/>
          </p:nvSpPr>
          <p:spPr>
            <a:xfrm>
              <a:off x="2781047" y="5717196"/>
              <a:ext cx="352425" cy="382985"/>
            </a:xfrm>
            <a:prstGeom prst="rect">
              <a:avLst/>
            </a:prstGeom>
            <a:noFill/>
          </p:spPr>
          <p:txBody>
            <a:bodyPr wrap="square" rtlCol="0">
              <a:spAutoFit/>
            </a:bodyPr>
            <a:lstStyle/>
            <a:p>
              <a:pPr algn="ctr"/>
              <a:r>
                <a:rPr lang="en-GB" dirty="0"/>
                <a:t>6</a:t>
              </a:r>
            </a:p>
          </p:txBody>
        </p:sp>
        <p:sp>
          <p:nvSpPr>
            <p:cNvPr id="26" name="TextBox 25">
              <a:extLst>
                <a:ext uri="{FF2B5EF4-FFF2-40B4-BE49-F238E27FC236}">
                  <a16:creationId xmlns:a16="http://schemas.microsoft.com/office/drawing/2014/main" id="{23D582D5-B610-48E2-8662-B227EF883D6C}"/>
                </a:ext>
              </a:extLst>
            </p:cNvPr>
            <p:cNvSpPr txBox="1"/>
            <p:nvPr/>
          </p:nvSpPr>
          <p:spPr>
            <a:xfrm>
              <a:off x="3094001" y="5717196"/>
              <a:ext cx="352425" cy="382985"/>
            </a:xfrm>
            <a:prstGeom prst="rect">
              <a:avLst/>
            </a:prstGeom>
            <a:noFill/>
          </p:spPr>
          <p:txBody>
            <a:bodyPr wrap="square" rtlCol="0">
              <a:spAutoFit/>
            </a:bodyPr>
            <a:lstStyle/>
            <a:p>
              <a:pPr algn="ctr"/>
              <a:r>
                <a:rPr lang="en-GB" dirty="0"/>
                <a:t>7</a:t>
              </a:r>
            </a:p>
          </p:txBody>
        </p:sp>
        <p:sp>
          <p:nvSpPr>
            <p:cNvPr id="27" name="TextBox 26">
              <a:extLst>
                <a:ext uri="{FF2B5EF4-FFF2-40B4-BE49-F238E27FC236}">
                  <a16:creationId xmlns:a16="http://schemas.microsoft.com/office/drawing/2014/main" id="{12CBDB07-627A-4071-84AB-33984769577F}"/>
                </a:ext>
              </a:extLst>
            </p:cNvPr>
            <p:cNvSpPr txBox="1"/>
            <p:nvPr/>
          </p:nvSpPr>
          <p:spPr>
            <a:xfrm>
              <a:off x="798517" y="3974320"/>
              <a:ext cx="266948" cy="382985"/>
            </a:xfrm>
            <a:prstGeom prst="rect">
              <a:avLst/>
            </a:prstGeom>
            <a:noFill/>
          </p:spPr>
          <p:txBody>
            <a:bodyPr wrap="square" rtlCol="0">
              <a:spAutoFit/>
            </a:bodyPr>
            <a:lstStyle/>
            <a:p>
              <a:pPr algn="ctr"/>
              <a:r>
                <a:rPr lang="en-GB" dirty="0"/>
                <a:t>5</a:t>
              </a:r>
            </a:p>
          </p:txBody>
        </p:sp>
        <p:sp>
          <p:nvSpPr>
            <p:cNvPr id="28" name="TextBox 27">
              <a:extLst>
                <a:ext uri="{FF2B5EF4-FFF2-40B4-BE49-F238E27FC236}">
                  <a16:creationId xmlns:a16="http://schemas.microsoft.com/office/drawing/2014/main" id="{BCA82BB8-6F3C-42F4-861F-FBD3077083A2}"/>
                </a:ext>
              </a:extLst>
            </p:cNvPr>
            <p:cNvSpPr txBox="1"/>
            <p:nvPr/>
          </p:nvSpPr>
          <p:spPr>
            <a:xfrm>
              <a:off x="798517" y="3653483"/>
              <a:ext cx="266948" cy="382985"/>
            </a:xfrm>
            <a:prstGeom prst="rect">
              <a:avLst/>
            </a:prstGeom>
            <a:noFill/>
          </p:spPr>
          <p:txBody>
            <a:bodyPr wrap="square" rtlCol="0">
              <a:spAutoFit/>
            </a:bodyPr>
            <a:lstStyle/>
            <a:p>
              <a:pPr algn="ctr"/>
              <a:r>
                <a:rPr lang="en-GB" dirty="0"/>
                <a:t>6</a:t>
              </a:r>
            </a:p>
          </p:txBody>
        </p:sp>
        <p:sp>
          <p:nvSpPr>
            <p:cNvPr id="29" name="TextBox 28">
              <a:extLst>
                <a:ext uri="{FF2B5EF4-FFF2-40B4-BE49-F238E27FC236}">
                  <a16:creationId xmlns:a16="http://schemas.microsoft.com/office/drawing/2014/main" id="{BB3E2E9E-2EF9-488D-A8E0-F8E862FD6EA1}"/>
                </a:ext>
              </a:extLst>
            </p:cNvPr>
            <p:cNvSpPr txBox="1"/>
            <p:nvPr/>
          </p:nvSpPr>
          <p:spPr>
            <a:xfrm>
              <a:off x="798517" y="3339205"/>
              <a:ext cx="266948" cy="382985"/>
            </a:xfrm>
            <a:prstGeom prst="rect">
              <a:avLst/>
            </a:prstGeom>
            <a:noFill/>
          </p:spPr>
          <p:txBody>
            <a:bodyPr wrap="square" rtlCol="0">
              <a:spAutoFit/>
            </a:bodyPr>
            <a:lstStyle/>
            <a:p>
              <a:pPr algn="ctr"/>
              <a:r>
                <a:rPr lang="en-GB" dirty="0"/>
                <a:t>7</a:t>
              </a:r>
            </a:p>
          </p:txBody>
        </p:sp>
      </p:grpSp>
      <p:sp>
        <p:nvSpPr>
          <p:cNvPr id="4" name="Rectangle 3">
            <a:extLst>
              <a:ext uri="{FF2B5EF4-FFF2-40B4-BE49-F238E27FC236}">
                <a16:creationId xmlns:a16="http://schemas.microsoft.com/office/drawing/2014/main" id="{C1A2AE70-9011-4E44-A144-3867A6D583EA}"/>
              </a:ext>
            </a:extLst>
          </p:cNvPr>
          <p:cNvSpPr/>
          <p:nvPr/>
        </p:nvSpPr>
        <p:spPr>
          <a:xfrm>
            <a:off x="655738" y="1718388"/>
            <a:ext cx="7706959" cy="369332"/>
          </a:xfrm>
          <a:prstGeom prst="rect">
            <a:avLst/>
          </a:prstGeom>
        </p:spPr>
        <p:txBody>
          <a:bodyPr wrap="square">
            <a:spAutoFit/>
          </a:bodyPr>
          <a:lstStyle/>
          <a:p>
            <a:r>
              <a:rPr lang="en-GB" dirty="0"/>
              <a:t>If the triangle was translated down, the y coordinate would change.</a:t>
            </a:r>
          </a:p>
        </p:txBody>
      </p:sp>
      <p:sp>
        <p:nvSpPr>
          <p:cNvPr id="49" name="Right Triangle 48">
            <a:extLst>
              <a:ext uri="{FF2B5EF4-FFF2-40B4-BE49-F238E27FC236}">
                <a16:creationId xmlns:a16="http://schemas.microsoft.com/office/drawing/2014/main" id="{7113C887-F671-4452-B6BC-ED8B828FCC45}"/>
              </a:ext>
            </a:extLst>
          </p:cNvPr>
          <p:cNvSpPr/>
          <p:nvPr/>
        </p:nvSpPr>
        <p:spPr>
          <a:xfrm>
            <a:off x="2211990" y="3960359"/>
            <a:ext cx="1251018" cy="950450"/>
          </a:xfrm>
          <a:prstGeom prst="rtTriangle">
            <a:avLst/>
          </a:prstGeom>
          <a:solidFill>
            <a:srgbClr val="007AC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379A3185-36D5-4638-9F43-094674B8221F}"/>
              </a:ext>
            </a:extLst>
          </p:cNvPr>
          <p:cNvSpPr txBox="1"/>
          <p:nvPr/>
        </p:nvSpPr>
        <p:spPr>
          <a:xfrm>
            <a:off x="4108628" y="4835837"/>
            <a:ext cx="2582730" cy="104910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True. The second digit would change which </a:t>
            </a:r>
            <a:br>
              <a:rPr lang="en-GB" dirty="0"/>
            </a:br>
            <a:r>
              <a:rPr lang="en-GB" dirty="0"/>
              <a:t>is the y coordinate.</a:t>
            </a:r>
          </a:p>
        </p:txBody>
      </p:sp>
      <p:sp>
        <p:nvSpPr>
          <p:cNvPr id="5" name="Rectangle 4">
            <a:extLst>
              <a:ext uri="{FF2B5EF4-FFF2-40B4-BE49-F238E27FC236}">
                <a16:creationId xmlns:a16="http://schemas.microsoft.com/office/drawing/2014/main" id="{7AF77296-2122-457D-8AB5-B5BE5B152927}"/>
              </a:ext>
            </a:extLst>
          </p:cNvPr>
          <p:cNvSpPr/>
          <p:nvPr/>
        </p:nvSpPr>
        <p:spPr>
          <a:xfrm>
            <a:off x="661680" y="2207681"/>
            <a:ext cx="7726670" cy="369332"/>
          </a:xfrm>
          <a:prstGeom prst="rect">
            <a:avLst/>
          </a:prstGeom>
        </p:spPr>
        <p:txBody>
          <a:bodyPr wrap="square">
            <a:spAutoFit/>
          </a:bodyPr>
          <a:lstStyle/>
          <a:p>
            <a:r>
              <a:rPr lang="en-GB" dirty="0"/>
              <a:t>The coordinates of the translated shape could be (2,1) (6,1) (2,5).</a:t>
            </a:r>
          </a:p>
        </p:txBody>
      </p:sp>
      <p:sp>
        <p:nvSpPr>
          <p:cNvPr id="52" name="TextBox 51">
            <a:extLst>
              <a:ext uri="{FF2B5EF4-FFF2-40B4-BE49-F238E27FC236}">
                <a16:creationId xmlns:a16="http://schemas.microsoft.com/office/drawing/2014/main" id="{D542E12D-652C-4A4F-9A5B-E95D16368908}"/>
              </a:ext>
            </a:extLst>
          </p:cNvPr>
          <p:cNvSpPr txBox="1"/>
          <p:nvPr/>
        </p:nvSpPr>
        <p:spPr>
          <a:xfrm>
            <a:off x="4112576" y="4002562"/>
            <a:ext cx="2946249" cy="1880103"/>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False. This shape would not be congruent to the original shape. The </a:t>
            </a:r>
            <a:br>
              <a:rPr lang="en-GB" dirty="0"/>
            </a:br>
            <a:r>
              <a:rPr lang="en-GB" dirty="0"/>
              <a:t>final pair of </a:t>
            </a:r>
            <a:br>
              <a:rPr lang="en-GB" dirty="0"/>
            </a:br>
            <a:r>
              <a:rPr lang="en-GB" dirty="0"/>
              <a:t>coordinates </a:t>
            </a:r>
            <a:br>
              <a:rPr lang="en-GB" dirty="0"/>
            </a:br>
            <a:r>
              <a:rPr lang="en-GB" dirty="0"/>
              <a:t>should be (2,4).</a:t>
            </a:r>
          </a:p>
        </p:txBody>
      </p:sp>
      <p:pic>
        <p:nvPicPr>
          <p:cNvPr id="3" name="Picture 2">
            <a:extLst>
              <a:ext uri="{FF2B5EF4-FFF2-40B4-BE49-F238E27FC236}">
                <a16:creationId xmlns:a16="http://schemas.microsoft.com/office/drawing/2014/main" id="{21E16BA7-D881-45F8-A597-555D4164F1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0793"/>
          <a:stretch/>
        </p:blipFill>
        <p:spPr>
          <a:xfrm>
            <a:off x="3964552" y="2801467"/>
            <a:ext cx="4494712" cy="4060409"/>
          </a:xfrm>
          <a:prstGeom prst="rect">
            <a:avLst/>
          </a:prstGeom>
        </p:spPr>
      </p:pic>
      <p:sp>
        <p:nvSpPr>
          <p:cNvPr id="53" name="Right Triangle 52">
            <a:extLst>
              <a:ext uri="{FF2B5EF4-FFF2-40B4-BE49-F238E27FC236}">
                <a16:creationId xmlns:a16="http://schemas.microsoft.com/office/drawing/2014/main" id="{2A9F6182-B256-4887-94E4-06D8C32FDCC8}"/>
              </a:ext>
            </a:extLst>
          </p:cNvPr>
          <p:cNvSpPr/>
          <p:nvPr/>
        </p:nvSpPr>
        <p:spPr>
          <a:xfrm>
            <a:off x="1569426" y="4596756"/>
            <a:ext cx="1251018" cy="950450"/>
          </a:xfrm>
          <a:prstGeom prst="r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8" name="Group 47">
            <a:extLst>
              <a:ext uri="{FF2B5EF4-FFF2-40B4-BE49-F238E27FC236}">
                <a16:creationId xmlns:a16="http://schemas.microsoft.com/office/drawing/2014/main" id="{FFD6362E-39ED-4EB9-B967-F1B029783B67}"/>
              </a:ext>
            </a:extLst>
          </p:cNvPr>
          <p:cNvGrpSpPr/>
          <p:nvPr/>
        </p:nvGrpSpPr>
        <p:grpSpPr>
          <a:xfrm>
            <a:off x="1245543" y="3900025"/>
            <a:ext cx="950750" cy="436915"/>
            <a:chOff x="1245543" y="3900025"/>
            <a:chExt cx="950750" cy="436915"/>
          </a:xfrm>
        </p:grpSpPr>
        <p:sp>
          <p:nvSpPr>
            <p:cNvPr id="54" name="Oval 53">
              <a:extLst>
                <a:ext uri="{FF2B5EF4-FFF2-40B4-BE49-F238E27FC236}">
                  <a16:creationId xmlns:a16="http://schemas.microsoft.com/office/drawing/2014/main" id="{B8250D0F-5A8D-4E3D-B086-7E178613E298}"/>
                </a:ext>
              </a:extLst>
            </p:cNvPr>
            <p:cNvSpPr/>
            <p:nvPr/>
          </p:nvSpPr>
          <p:spPr>
            <a:xfrm>
              <a:off x="1512419" y="4228940"/>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A9A1C5D9-5D1C-41F1-B9C6-F135C8A4BE89}"/>
                </a:ext>
              </a:extLst>
            </p:cNvPr>
            <p:cNvSpPr txBox="1"/>
            <p:nvPr/>
          </p:nvSpPr>
          <p:spPr>
            <a:xfrm>
              <a:off x="1245543" y="3900025"/>
              <a:ext cx="950750" cy="369332"/>
            </a:xfrm>
            <a:prstGeom prst="rect">
              <a:avLst/>
            </a:prstGeom>
            <a:noFill/>
          </p:spPr>
          <p:txBody>
            <a:bodyPr wrap="square" rtlCol="0">
              <a:spAutoFit/>
            </a:bodyPr>
            <a:lstStyle/>
            <a:p>
              <a:r>
                <a:rPr lang="en-GB" kern="0" dirty="0"/>
                <a:t>(2,5)</a:t>
              </a:r>
            </a:p>
          </p:txBody>
        </p:sp>
      </p:grpSp>
      <p:pic>
        <p:nvPicPr>
          <p:cNvPr id="57" name="Picture 56">
            <a:extLst>
              <a:ext uri="{FF2B5EF4-FFF2-40B4-BE49-F238E27FC236}">
                <a16:creationId xmlns:a16="http://schemas.microsoft.com/office/drawing/2014/main" id="{0FB69673-975A-4594-BBC9-784D5E9E2E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86538" y="4040815"/>
            <a:ext cx="543487" cy="376250"/>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0"/>
                                        </p:tgtEl>
                                      </p:cBhvr>
                                    </p:animEffect>
                                    <p:set>
                                      <p:cBhvr>
                                        <p:cTn id="17" dur="1" fill="hold">
                                          <p:stCondLst>
                                            <p:cond delay="499"/>
                                          </p:stCondLst>
                                        </p:cTn>
                                        <p:tgtEl>
                                          <p:spTgt spid="50"/>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fade">
                                      <p:cBhvr>
                                        <p:cTn id="26" dur="500"/>
                                        <p:tgtEl>
                                          <p:spTgt spid="52"/>
                                        </p:tgtEl>
                                      </p:cBhvr>
                                    </p:animEffec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fade">
                                      <p:cBhvr>
                                        <p:cTn id="30" dur="500"/>
                                        <p:tgtEl>
                                          <p:spTgt spid="53"/>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500"/>
                                        <p:tgtEl>
                                          <p:spTgt spid="48"/>
                                        </p:tgtEl>
                                      </p:cBhvr>
                                    </p:animEffect>
                                  </p:childTnLst>
                                </p:cTn>
                              </p:par>
                            </p:childTnLst>
                          </p:cTn>
                        </p:par>
                        <p:par>
                          <p:cTn id="35" fill="hold">
                            <p:stCondLst>
                              <p:cond delay="1500"/>
                            </p:stCondLst>
                            <p:childTnLst>
                              <p:par>
                                <p:cTn id="36" presetID="53" presetClass="entr" presetSubtype="16" fill="hold" nodeType="afterEffect">
                                  <p:stCondLst>
                                    <p:cond delay="0"/>
                                  </p:stCondLst>
                                  <p:childTnLst>
                                    <p:set>
                                      <p:cBhvr>
                                        <p:cTn id="37" dur="1" fill="hold">
                                          <p:stCondLst>
                                            <p:cond delay="0"/>
                                          </p:stCondLst>
                                        </p:cTn>
                                        <p:tgtEl>
                                          <p:spTgt spid="57"/>
                                        </p:tgtEl>
                                        <p:attrNameLst>
                                          <p:attrName>style.visibility</p:attrName>
                                        </p:attrNameLst>
                                      </p:cBhvr>
                                      <p:to>
                                        <p:strVal val="visible"/>
                                      </p:to>
                                    </p:set>
                                    <p:anim calcmode="lin" valueType="num">
                                      <p:cBhvr>
                                        <p:cTn id="38" dur="500" fill="hold"/>
                                        <p:tgtEl>
                                          <p:spTgt spid="57"/>
                                        </p:tgtEl>
                                        <p:attrNameLst>
                                          <p:attrName>ppt_w</p:attrName>
                                        </p:attrNameLst>
                                      </p:cBhvr>
                                      <p:tavLst>
                                        <p:tav tm="0">
                                          <p:val>
                                            <p:fltVal val="0"/>
                                          </p:val>
                                        </p:tav>
                                        <p:tav tm="100000">
                                          <p:val>
                                            <p:strVal val="#ppt_w"/>
                                          </p:val>
                                        </p:tav>
                                      </p:tavLst>
                                    </p:anim>
                                    <p:anim calcmode="lin" valueType="num">
                                      <p:cBhvr>
                                        <p:cTn id="39" dur="500" fill="hold"/>
                                        <p:tgtEl>
                                          <p:spTgt spid="57"/>
                                        </p:tgtEl>
                                        <p:attrNameLst>
                                          <p:attrName>ppt_h</p:attrName>
                                        </p:attrNameLst>
                                      </p:cBhvr>
                                      <p:tavLst>
                                        <p:tav tm="0">
                                          <p:val>
                                            <p:fltVal val="0"/>
                                          </p:val>
                                        </p:tav>
                                        <p:tav tm="100000">
                                          <p:val>
                                            <p:strVal val="#ppt_h"/>
                                          </p:val>
                                        </p:tav>
                                      </p:tavLst>
                                    </p:anim>
                                    <p:animEffect transition="in" filter="fade">
                                      <p:cBhvr>
                                        <p:cTn id="40"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0" grpId="0" animBg="1"/>
      <p:bldP spid="50" grpId="1" animBg="1"/>
      <p:bldP spid="5" grpId="0"/>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613233"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61323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FFC8F498-6D03-4F82-8496-2E836830969B}"/>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sp>
        <p:nvSpPr>
          <p:cNvPr id="7" name="Rectangle 6">
            <a:extLst>
              <a:ext uri="{FF2B5EF4-FFF2-40B4-BE49-F238E27FC236}">
                <a16:creationId xmlns:a16="http://schemas.microsoft.com/office/drawing/2014/main" id="{88AC4E23-5BCF-40E4-AA47-19061A5C7DD7}"/>
              </a:ext>
            </a:extLst>
          </p:cNvPr>
          <p:cNvSpPr/>
          <p:nvPr/>
        </p:nvSpPr>
        <p:spPr>
          <a:xfrm>
            <a:off x="661680" y="1226294"/>
            <a:ext cx="7726661" cy="923330"/>
          </a:xfrm>
          <a:prstGeom prst="rect">
            <a:avLst/>
          </a:prstGeom>
        </p:spPr>
        <p:txBody>
          <a:bodyPr wrap="square">
            <a:spAutoFit/>
          </a:bodyPr>
          <a:lstStyle/>
          <a:p>
            <a:r>
              <a:rPr lang="en-GB" dirty="0"/>
              <a:t>Sienna has translated a square in the first quadrant (1 left, 2 up). Here is the translated square. What were the original coordinates of vertices A and D?</a:t>
            </a:r>
          </a:p>
        </p:txBody>
      </p:sp>
      <p:sp>
        <p:nvSpPr>
          <p:cNvPr id="8" name="Rectangle 7">
            <a:extLst>
              <a:ext uri="{FF2B5EF4-FFF2-40B4-BE49-F238E27FC236}">
                <a16:creationId xmlns:a16="http://schemas.microsoft.com/office/drawing/2014/main" id="{43E97999-1362-4CDD-8D94-45A64DCF1545}"/>
              </a:ext>
            </a:extLst>
          </p:cNvPr>
          <p:cNvSpPr/>
          <p:nvPr/>
        </p:nvSpPr>
        <p:spPr>
          <a:xfrm>
            <a:off x="3299020" y="2762250"/>
            <a:ext cx="2545960" cy="2530933"/>
          </a:xfrm>
          <a:prstGeom prst="rect">
            <a:avLst/>
          </a:prstGeom>
          <a:solidFill>
            <a:srgbClr val="00529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7E62FA9B-D1A8-408F-B4DC-D116BCCBEBAC}"/>
              </a:ext>
            </a:extLst>
          </p:cNvPr>
          <p:cNvSpPr txBox="1"/>
          <p:nvPr/>
        </p:nvSpPr>
        <p:spPr>
          <a:xfrm>
            <a:off x="885045" y="3656190"/>
            <a:ext cx="1617101" cy="772107"/>
          </a:xfrm>
          <a:prstGeom prst="rect">
            <a:avLst/>
          </a:prstGeom>
          <a:solidFill>
            <a:schemeClr val="bg1"/>
          </a:solidFill>
          <a:ln w="28575">
            <a:solidFill>
              <a:srgbClr val="87BD31"/>
            </a:solidFill>
          </a:ln>
        </p:spPr>
        <p:txBody>
          <a:bodyPr wrap="square" lIns="108000" tIns="108000" rIns="108000" bIns="108000" rtlCol="0">
            <a:spAutoFit/>
          </a:bodyPr>
          <a:lstStyle/>
          <a:p>
            <a:r>
              <a:rPr lang="pt-BR" dirty="0" err="1"/>
              <a:t>Vertex</a:t>
            </a:r>
            <a:r>
              <a:rPr lang="pt-BR" dirty="0"/>
              <a:t> A (2,4)</a:t>
            </a:r>
          </a:p>
          <a:p>
            <a:r>
              <a:rPr lang="pt-BR" dirty="0" err="1"/>
              <a:t>Vertex</a:t>
            </a:r>
            <a:r>
              <a:rPr lang="pt-BR" dirty="0"/>
              <a:t> D (5,1)</a:t>
            </a:r>
          </a:p>
        </p:txBody>
      </p:sp>
      <p:grpSp>
        <p:nvGrpSpPr>
          <p:cNvPr id="10" name="Group 9">
            <a:extLst>
              <a:ext uri="{FF2B5EF4-FFF2-40B4-BE49-F238E27FC236}">
                <a16:creationId xmlns:a16="http://schemas.microsoft.com/office/drawing/2014/main" id="{FDCF9D45-64E5-45D3-A295-C94B319C71B1}"/>
              </a:ext>
            </a:extLst>
          </p:cNvPr>
          <p:cNvGrpSpPr/>
          <p:nvPr/>
        </p:nvGrpSpPr>
        <p:grpSpPr>
          <a:xfrm>
            <a:off x="2691698" y="2430243"/>
            <a:ext cx="3832927" cy="3185277"/>
            <a:chOff x="2691698" y="2430243"/>
            <a:chExt cx="3832927" cy="3185277"/>
          </a:xfrm>
        </p:grpSpPr>
        <p:sp>
          <p:nvSpPr>
            <p:cNvPr id="11" name="TextBox 10">
              <a:extLst>
                <a:ext uri="{FF2B5EF4-FFF2-40B4-BE49-F238E27FC236}">
                  <a16:creationId xmlns:a16="http://schemas.microsoft.com/office/drawing/2014/main" id="{5D31E67E-7DC8-4F63-8792-CFE723E66B79}"/>
                </a:ext>
              </a:extLst>
            </p:cNvPr>
            <p:cNvSpPr txBox="1"/>
            <p:nvPr/>
          </p:nvSpPr>
          <p:spPr>
            <a:xfrm>
              <a:off x="2988572" y="2430243"/>
              <a:ext cx="310448" cy="369332"/>
            </a:xfrm>
            <a:prstGeom prst="rect">
              <a:avLst/>
            </a:prstGeom>
            <a:noFill/>
          </p:spPr>
          <p:txBody>
            <a:bodyPr wrap="square" rtlCol="0">
              <a:spAutoFit/>
            </a:bodyPr>
            <a:lstStyle/>
            <a:p>
              <a:r>
                <a:rPr lang="en-GB" b="1" dirty="0"/>
                <a:t>A</a:t>
              </a:r>
            </a:p>
          </p:txBody>
        </p:sp>
        <p:sp>
          <p:nvSpPr>
            <p:cNvPr id="12" name="TextBox 11">
              <a:extLst>
                <a:ext uri="{FF2B5EF4-FFF2-40B4-BE49-F238E27FC236}">
                  <a16:creationId xmlns:a16="http://schemas.microsoft.com/office/drawing/2014/main" id="{A130F46C-9091-4FCF-B94F-7FC1A65D023B}"/>
                </a:ext>
              </a:extLst>
            </p:cNvPr>
            <p:cNvSpPr txBox="1"/>
            <p:nvPr/>
          </p:nvSpPr>
          <p:spPr>
            <a:xfrm>
              <a:off x="5797355" y="5246188"/>
              <a:ext cx="310448" cy="369332"/>
            </a:xfrm>
            <a:prstGeom prst="rect">
              <a:avLst/>
            </a:prstGeom>
            <a:noFill/>
          </p:spPr>
          <p:txBody>
            <a:bodyPr wrap="square" rtlCol="0">
              <a:spAutoFit/>
            </a:bodyPr>
            <a:lstStyle/>
            <a:p>
              <a:r>
                <a:rPr lang="en-GB" b="1" dirty="0"/>
                <a:t>D</a:t>
              </a:r>
            </a:p>
          </p:txBody>
        </p:sp>
        <p:sp>
          <p:nvSpPr>
            <p:cNvPr id="13" name="TextBox 12">
              <a:extLst>
                <a:ext uri="{FF2B5EF4-FFF2-40B4-BE49-F238E27FC236}">
                  <a16:creationId xmlns:a16="http://schemas.microsoft.com/office/drawing/2014/main" id="{1AD59533-D3E6-4524-99C1-88750AB796DE}"/>
                </a:ext>
              </a:extLst>
            </p:cNvPr>
            <p:cNvSpPr txBox="1"/>
            <p:nvPr/>
          </p:nvSpPr>
          <p:spPr>
            <a:xfrm>
              <a:off x="5795331" y="2430243"/>
              <a:ext cx="729294" cy="369332"/>
            </a:xfrm>
            <a:prstGeom prst="rect">
              <a:avLst/>
            </a:prstGeom>
            <a:noFill/>
          </p:spPr>
          <p:txBody>
            <a:bodyPr wrap="square" rtlCol="0">
              <a:spAutoFit/>
            </a:bodyPr>
            <a:lstStyle/>
            <a:p>
              <a:r>
                <a:rPr lang="en-GB" b="1" dirty="0"/>
                <a:t>(4,6)</a:t>
              </a:r>
            </a:p>
          </p:txBody>
        </p:sp>
        <p:sp>
          <p:nvSpPr>
            <p:cNvPr id="14" name="TextBox 13">
              <a:extLst>
                <a:ext uri="{FF2B5EF4-FFF2-40B4-BE49-F238E27FC236}">
                  <a16:creationId xmlns:a16="http://schemas.microsoft.com/office/drawing/2014/main" id="{CAB2A281-9960-4126-BE07-7A243E7FA24A}"/>
                </a:ext>
              </a:extLst>
            </p:cNvPr>
            <p:cNvSpPr txBox="1"/>
            <p:nvPr/>
          </p:nvSpPr>
          <p:spPr>
            <a:xfrm>
              <a:off x="2691698" y="5246188"/>
              <a:ext cx="729294" cy="369332"/>
            </a:xfrm>
            <a:prstGeom prst="rect">
              <a:avLst/>
            </a:prstGeom>
            <a:noFill/>
          </p:spPr>
          <p:txBody>
            <a:bodyPr wrap="square" rtlCol="0">
              <a:spAutoFit/>
            </a:bodyPr>
            <a:lstStyle/>
            <a:p>
              <a:r>
                <a:rPr lang="en-GB" b="1" dirty="0"/>
                <a:t>(1,3)</a:t>
              </a:r>
            </a:p>
          </p:txBody>
        </p:sp>
      </p:grpSp>
      <p:pic>
        <p:nvPicPr>
          <p:cNvPr id="15" name="Picture 14">
            <a:extLst>
              <a:ext uri="{FF2B5EF4-FFF2-40B4-BE49-F238E27FC236}">
                <a16:creationId xmlns:a16="http://schemas.microsoft.com/office/drawing/2014/main" id="{3A057595-EB61-4C3D-B506-2253613980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 b="32191"/>
          <a:stretch/>
        </p:blipFill>
        <p:spPr>
          <a:xfrm>
            <a:off x="6011871" y="1928294"/>
            <a:ext cx="2592379" cy="4929706"/>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613233"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61323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FFC8F498-6D03-4F82-8496-2E836830969B}"/>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sp>
        <p:nvSpPr>
          <p:cNvPr id="7" name="Rectangle 6">
            <a:extLst>
              <a:ext uri="{FF2B5EF4-FFF2-40B4-BE49-F238E27FC236}">
                <a16:creationId xmlns:a16="http://schemas.microsoft.com/office/drawing/2014/main" id="{88AC4E23-5BCF-40E4-AA47-19061A5C7DD7}"/>
              </a:ext>
            </a:extLst>
          </p:cNvPr>
          <p:cNvSpPr/>
          <p:nvPr/>
        </p:nvSpPr>
        <p:spPr>
          <a:xfrm>
            <a:off x="661680" y="1226294"/>
            <a:ext cx="7726661" cy="646331"/>
          </a:xfrm>
          <a:prstGeom prst="rect">
            <a:avLst/>
          </a:prstGeom>
        </p:spPr>
        <p:txBody>
          <a:bodyPr wrap="square">
            <a:spAutoFit/>
          </a:bodyPr>
          <a:lstStyle/>
          <a:p>
            <a:r>
              <a:rPr lang="en-GB" dirty="0"/>
              <a:t>Celia has drawn a square in the first quadrant but has hidden the grid.</a:t>
            </a:r>
          </a:p>
          <a:p>
            <a:r>
              <a:rPr lang="en-GB" kern="0" dirty="0"/>
              <a:t>She reveals the coordinates of two vertices. </a:t>
            </a:r>
          </a:p>
        </p:txBody>
      </p:sp>
      <p:sp>
        <p:nvSpPr>
          <p:cNvPr id="8" name="Rectangle 7">
            <a:extLst>
              <a:ext uri="{FF2B5EF4-FFF2-40B4-BE49-F238E27FC236}">
                <a16:creationId xmlns:a16="http://schemas.microsoft.com/office/drawing/2014/main" id="{43E97999-1362-4CDD-8D94-45A64DCF1545}"/>
              </a:ext>
            </a:extLst>
          </p:cNvPr>
          <p:cNvSpPr/>
          <p:nvPr/>
        </p:nvSpPr>
        <p:spPr>
          <a:xfrm>
            <a:off x="3245680" y="3219450"/>
            <a:ext cx="2545960" cy="2530933"/>
          </a:xfrm>
          <a:prstGeom prst="rect">
            <a:avLst/>
          </a:prstGeom>
          <a:solidFill>
            <a:srgbClr val="00529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7E62FA9B-D1A8-408F-B4DC-D116BCCBEBAC}"/>
              </a:ext>
            </a:extLst>
          </p:cNvPr>
          <p:cNvSpPr txBox="1"/>
          <p:nvPr/>
        </p:nvSpPr>
        <p:spPr>
          <a:xfrm>
            <a:off x="770745" y="3843231"/>
            <a:ext cx="1896255" cy="1326105"/>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(left 1, up 1)</a:t>
            </a:r>
          </a:p>
          <a:p>
            <a:r>
              <a:rPr lang="en-GB" dirty="0"/>
              <a:t>(left 1, down 1)</a:t>
            </a:r>
          </a:p>
          <a:p>
            <a:r>
              <a:rPr lang="en-GB" dirty="0"/>
              <a:t>(right 1, up 1)</a:t>
            </a:r>
          </a:p>
          <a:p>
            <a:r>
              <a:rPr lang="en-GB" dirty="0"/>
              <a:t>(right 1, down 1)</a:t>
            </a:r>
          </a:p>
        </p:txBody>
      </p:sp>
      <p:grpSp>
        <p:nvGrpSpPr>
          <p:cNvPr id="10" name="Group 9">
            <a:extLst>
              <a:ext uri="{FF2B5EF4-FFF2-40B4-BE49-F238E27FC236}">
                <a16:creationId xmlns:a16="http://schemas.microsoft.com/office/drawing/2014/main" id="{FDCF9D45-64E5-45D3-A295-C94B319C71B1}"/>
              </a:ext>
            </a:extLst>
          </p:cNvPr>
          <p:cNvGrpSpPr/>
          <p:nvPr/>
        </p:nvGrpSpPr>
        <p:grpSpPr>
          <a:xfrm>
            <a:off x="2638358" y="2887443"/>
            <a:ext cx="3832927" cy="3185277"/>
            <a:chOff x="2691698" y="2430243"/>
            <a:chExt cx="3832927" cy="3185277"/>
          </a:xfrm>
        </p:grpSpPr>
        <p:sp>
          <p:nvSpPr>
            <p:cNvPr id="11" name="TextBox 10">
              <a:extLst>
                <a:ext uri="{FF2B5EF4-FFF2-40B4-BE49-F238E27FC236}">
                  <a16:creationId xmlns:a16="http://schemas.microsoft.com/office/drawing/2014/main" id="{5D31E67E-7DC8-4F63-8792-CFE723E66B79}"/>
                </a:ext>
              </a:extLst>
            </p:cNvPr>
            <p:cNvSpPr txBox="1"/>
            <p:nvPr/>
          </p:nvSpPr>
          <p:spPr>
            <a:xfrm>
              <a:off x="2988572" y="2430243"/>
              <a:ext cx="310448" cy="369332"/>
            </a:xfrm>
            <a:prstGeom prst="rect">
              <a:avLst/>
            </a:prstGeom>
            <a:noFill/>
          </p:spPr>
          <p:txBody>
            <a:bodyPr wrap="square" rtlCol="0">
              <a:spAutoFit/>
            </a:bodyPr>
            <a:lstStyle/>
            <a:p>
              <a:r>
                <a:rPr lang="en-GB" b="1" dirty="0"/>
                <a:t>A</a:t>
              </a:r>
            </a:p>
          </p:txBody>
        </p:sp>
        <p:sp>
          <p:nvSpPr>
            <p:cNvPr id="12" name="TextBox 11">
              <a:extLst>
                <a:ext uri="{FF2B5EF4-FFF2-40B4-BE49-F238E27FC236}">
                  <a16:creationId xmlns:a16="http://schemas.microsoft.com/office/drawing/2014/main" id="{A130F46C-9091-4FCF-B94F-7FC1A65D023B}"/>
                </a:ext>
              </a:extLst>
            </p:cNvPr>
            <p:cNvSpPr txBox="1"/>
            <p:nvPr/>
          </p:nvSpPr>
          <p:spPr>
            <a:xfrm>
              <a:off x="5797355" y="5246188"/>
              <a:ext cx="310448" cy="369332"/>
            </a:xfrm>
            <a:prstGeom prst="rect">
              <a:avLst/>
            </a:prstGeom>
            <a:noFill/>
          </p:spPr>
          <p:txBody>
            <a:bodyPr wrap="square" rtlCol="0">
              <a:spAutoFit/>
            </a:bodyPr>
            <a:lstStyle/>
            <a:p>
              <a:r>
                <a:rPr lang="en-GB" b="1" dirty="0"/>
                <a:t>B</a:t>
              </a:r>
            </a:p>
          </p:txBody>
        </p:sp>
        <p:sp>
          <p:nvSpPr>
            <p:cNvPr id="13" name="TextBox 12">
              <a:extLst>
                <a:ext uri="{FF2B5EF4-FFF2-40B4-BE49-F238E27FC236}">
                  <a16:creationId xmlns:a16="http://schemas.microsoft.com/office/drawing/2014/main" id="{1AD59533-D3E6-4524-99C1-88750AB796DE}"/>
                </a:ext>
              </a:extLst>
            </p:cNvPr>
            <p:cNvSpPr txBox="1"/>
            <p:nvPr/>
          </p:nvSpPr>
          <p:spPr>
            <a:xfrm>
              <a:off x="5795331" y="2430243"/>
              <a:ext cx="729294" cy="369332"/>
            </a:xfrm>
            <a:prstGeom prst="rect">
              <a:avLst/>
            </a:prstGeom>
            <a:noFill/>
          </p:spPr>
          <p:txBody>
            <a:bodyPr wrap="square" rtlCol="0">
              <a:spAutoFit/>
            </a:bodyPr>
            <a:lstStyle/>
            <a:p>
              <a:r>
                <a:rPr lang="en-GB" b="1" dirty="0"/>
                <a:t>(7,6)</a:t>
              </a:r>
            </a:p>
          </p:txBody>
        </p:sp>
        <p:sp>
          <p:nvSpPr>
            <p:cNvPr id="14" name="TextBox 13">
              <a:extLst>
                <a:ext uri="{FF2B5EF4-FFF2-40B4-BE49-F238E27FC236}">
                  <a16:creationId xmlns:a16="http://schemas.microsoft.com/office/drawing/2014/main" id="{CAB2A281-9960-4126-BE07-7A243E7FA24A}"/>
                </a:ext>
              </a:extLst>
            </p:cNvPr>
            <p:cNvSpPr txBox="1"/>
            <p:nvPr/>
          </p:nvSpPr>
          <p:spPr>
            <a:xfrm>
              <a:off x="2691698" y="5246188"/>
              <a:ext cx="729294" cy="369332"/>
            </a:xfrm>
            <a:prstGeom prst="rect">
              <a:avLst/>
            </a:prstGeom>
            <a:noFill/>
          </p:spPr>
          <p:txBody>
            <a:bodyPr wrap="square" rtlCol="0">
              <a:spAutoFit/>
            </a:bodyPr>
            <a:lstStyle/>
            <a:p>
              <a:r>
                <a:rPr lang="en-GB" b="1" dirty="0"/>
                <a:t>(5,4)</a:t>
              </a:r>
            </a:p>
          </p:txBody>
        </p:sp>
      </p:grpSp>
      <p:sp>
        <p:nvSpPr>
          <p:cNvPr id="2" name="Rectangle 1">
            <a:extLst>
              <a:ext uri="{FF2B5EF4-FFF2-40B4-BE49-F238E27FC236}">
                <a16:creationId xmlns:a16="http://schemas.microsoft.com/office/drawing/2014/main" id="{FDAC44D9-39B7-4094-B5C9-0DD1BA306648}"/>
              </a:ext>
            </a:extLst>
          </p:cNvPr>
          <p:cNvSpPr/>
          <p:nvPr/>
        </p:nvSpPr>
        <p:spPr>
          <a:xfrm>
            <a:off x="661679" y="2002680"/>
            <a:ext cx="7726661" cy="646331"/>
          </a:xfrm>
          <a:prstGeom prst="rect">
            <a:avLst/>
          </a:prstGeom>
        </p:spPr>
        <p:txBody>
          <a:bodyPr wrap="square">
            <a:spAutoFit/>
          </a:bodyPr>
          <a:lstStyle/>
          <a:p>
            <a:r>
              <a:rPr lang="en-GB" dirty="0"/>
              <a:t>When Celia translates the square, one of the coordinates is (6,5). What are the possible ways the square has been translated?</a:t>
            </a:r>
          </a:p>
        </p:txBody>
      </p:sp>
      <p:pic>
        <p:nvPicPr>
          <p:cNvPr id="5" name="Picture 4">
            <a:extLst>
              <a:ext uri="{FF2B5EF4-FFF2-40B4-BE49-F238E27FC236}">
                <a16:creationId xmlns:a16="http://schemas.microsoft.com/office/drawing/2014/main" id="{EEF81953-F0EC-4B16-9638-DD9F76FC7F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9239" y="3443862"/>
            <a:ext cx="3592870" cy="4519051"/>
          </a:xfrm>
          <a:prstGeom prst="rect">
            <a:avLst/>
          </a:prstGeom>
        </p:spPr>
      </p:pic>
    </p:spTree>
    <p:extLst>
      <p:ext uri="{BB962C8B-B14F-4D97-AF65-F5344CB8AC3E}">
        <p14:creationId xmlns:p14="http://schemas.microsoft.com/office/powerpoint/2010/main" val="187780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sp>
        <p:nvSpPr>
          <p:cNvPr id="7" name="Rectangle 6">
            <a:extLst>
              <a:ext uri="{FF2B5EF4-FFF2-40B4-BE49-F238E27FC236}">
                <a16:creationId xmlns:a16="http://schemas.microsoft.com/office/drawing/2014/main" id="{89FF2C17-6BF8-4D05-9670-E43D26FB43C2}"/>
              </a:ext>
            </a:extLst>
          </p:cNvPr>
          <p:cNvSpPr/>
          <p:nvPr/>
        </p:nvSpPr>
        <p:spPr>
          <a:xfrm>
            <a:off x="445575" y="702863"/>
            <a:ext cx="31436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Translation with Coordinates</a:t>
            </a:r>
            <a:endParaRPr lang="en-GB" sz="1600" b="1" dirty="0">
              <a:solidFill>
                <a:schemeClr val="bg1"/>
              </a:solidFill>
            </a:endParaRP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381"/>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381"/>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50111"/>
          <a:stretch/>
        </p:blipFill>
        <p:spPr>
          <a:xfrm rot="1560000">
            <a:off x="2553648" y="2913553"/>
            <a:ext cx="720000" cy="2040614"/>
          </a:xfrm>
          <a:prstGeom prst="rect">
            <a:avLst/>
          </a:prstGeom>
          <a:effectLst/>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3382" t="2933" r="4436" b="24197"/>
          <a:stretch/>
        </p:blipFill>
        <p:spPr>
          <a:xfrm rot="1648401">
            <a:off x="1119809" y="2297623"/>
            <a:ext cx="1440000" cy="1609504"/>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64162"/>
            <a:ext cx="7564566" cy="982320"/>
          </a:xfrm>
          <a:prstGeom prst="rect">
            <a:avLst/>
          </a:prstGeom>
          <a:solidFill>
            <a:schemeClr val="bg1"/>
          </a:solidFill>
        </p:spPr>
        <p:txBody>
          <a:bodyPr wrap="square">
            <a:spAutoFit/>
          </a:bodyPr>
          <a:lstStyle/>
          <a:p>
            <a:pPr lvl="0" algn="ctr">
              <a:lnSpc>
                <a:spcPct val="110000"/>
              </a:lnSpc>
            </a:pPr>
            <a:r>
              <a:rPr lang="en-GB" b="1" dirty="0">
                <a:solidFill>
                  <a:srgbClr val="014482"/>
                </a:solidFill>
                <a:latin typeface="Tuffy" panose="020B0603060100000000" pitchFamily="34" charset="0"/>
                <a:ea typeface="Tuffy" panose="020B0603060100000000" pitchFamily="34" charset="0"/>
              </a:rPr>
              <a:t>Identify, describe and represent the position of a shape following a reflection or translation, using the appropriate language, and know that the shape has not changed.</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1D09E44C-160B-41EF-96E6-5B5067D54444}" vid="{05084B61-F16E-40F7-9B98-4A8B0F7C2E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98</TotalTime>
  <Words>528</Words>
  <Application>Microsoft Office PowerPoint</Application>
  <PresentationFormat>On-screen Show (4:3)</PresentationFormat>
  <Paragraphs>105</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Tuffy-TTF</vt:lpstr>
      <vt:lpstr>Calibri</vt:lpstr>
      <vt:lpstr>Tuffy</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Cris Lima</cp:lastModifiedBy>
  <cp:revision>16</cp:revision>
  <dcterms:created xsi:type="dcterms:W3CDTF">2019-05-24T14:30:11Z</dcterms:created>
  <dcterms:modified xsi:type="dcterms:W3CDTF">2019-06-05T09:42:22Z</dcterms:modified>
</cp:coreProperties>
</file>