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05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60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630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312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771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173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047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829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132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156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224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35919-8088-446D-B02E-18D2F15D9A5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442CC-477A-4BEB-919A-AE7413B52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483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ZWPYGbcVR8" TargetMode="External"/><Relationship Id="rId2" Type="http://schemas.openxmlformats.org/officeDocument/2006/relationships/hyperlink" Target="https://www.youtube.com/watch?v=9ztLCSwg6k0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bs79mpN73M" TargetMode="External"/><Relationship Id="rId2" Type="http://schemas.openxmlformats.org/officeDocument/2006/relationships/hyperlink" Target="https://www.youtube.com/watch?v=0UL2iWMAU4k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lorful-musical-notes-png-Musical-Notes1 – Little Stars Cre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" y="0"/>
            <a:ext cx="91363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71800" y="260648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L.O. Compose your own samba rhythm. </a:t>
            </a:r>
            <a:endParaRPr lang="en-GB" sz="4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503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Today you are going to learn about samba music. Samba music is played during carnivals such as the Rio Carnival which takes place in Rio de  Janeiro (Brazil).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3" name="Rectangle: Rounded Corners 2">
            <a:extLst>
              <a:ext uri="{FF2B5EF4-FFF2-40B4-BE49-F238E27FC236}"/>
            </a:extLst>
          </p:cNvPr>
          <p:cNvSpPr/>
          <p:nvPr/>
        </p:nvSpPr>
        <p:spPr>
          <a:xfrm>
            <a:off x="971600" y="3933056"/>
            <a:ext cx="5832475" cy="242728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33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512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The carnivals in Brazil are famous for the amazing costumes.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The 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carnival 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takes place during Lent and begins on the Friday before Ash Wednesday. It can last for four days. Thousands of people go to see the carnivals.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53980" y="2077269"/>
            <a:ext cx="7637462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16000" tIns="0" rIns="0" bIns="0">
            <a:spAutoFit/>
          </a:bodyPr>
          <a:lstStyle/>
          <a:p>
            <a:pPr eaLnBrk="1" hangingPunct="1"/>
            <a:endParaRPr lang="en-GB" dirty="0" smtClean="0"/>
          </a:p>
          <a:p>
            <a:pPr eaLnBrk="1" hangingPunct="1"/>
            <a:r>
              <a:rPr lang="en-GB" sz="2800" dirty="0" smtClean="0">
                <a:latin typeface="Comic Sans MS" pitchFamily="66" charset="0"/>
              </a:rPr>
              <a:t>A </a:t>
            </a:r>
            <a:r>
              <a:rPr lang="en-GB" sz="2800" dirty="0">
                <a:latin typeface="Comic Sans MS" pitchFamily="66" charset="0"/>
              </a:rPr>
              <a:t>carnival is a big festival where there is a lot of music, dancing and people dressing in colourful costumes.  </a:t>
            </a:r>
          </a:p>
          <a:p>
            <a:pPr eaLnBrk="1" hangingPunct="1"/>
            <a:endParaRPr lang="en-GB" dirty="0"/>
          </a:p>
        </p:txBody>
      </p:sp>
      <p:pic>
        <p:nvPicPr>
          <p:cNvPr id="7" name="Picture 6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5306515" y="3327918"/>
            <a:ext cx="3441949" cy="3441949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1751375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78488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the links below to listen to some samba music.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What instruments do you think are being played?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Describe the tempo of the music (speed).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Do you like this type of music?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How would you dance to this type of music?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7584" y="4077072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https://www.youtube.com/watch?v=9ztLCSwg6k0</a:t>
            </a:r>
            <a:r>
              <a:rPr lang="en-GB" dirty="0" smtClean="0"/>
              <a:t> </a:t>
            </a:r>
            <a:r>
              <a:rPr lang="en-GB" dirty="0" smtClean="0"/>
              <a:t>– Rio </a:t>
            </a:r>
            <a:r>
              <a:rPr lang="en-GB" dirty="0" smtClean="0"/>
              <a:t>Carnival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827584" y="5085184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3"/>
              </a:rPr>
              <a:t>https://www.youtube.com/watch?v=yZWPYGbcVR8</a:t>
            </a:r>
            <a:r>
              <a:rPr lang="en-GB" dirty="0" smtClean="0"/>
              <a:t> – Samba Music Mix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8630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548680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Samba </a:t>
            </a:r>
            <a:r>
              <a:rPr lang="en-GB" sz="2400" dirty="0" smtClean="0">
                <a:latin typeface="Comic Sans MS" pitchFamily="66" charset="0"/>
              </a:rPr>
              <a:t>music </a:t>
            </a:r>
            <a:r>
              <a:rPr lang="en-GB" sz="2400" dirty="0" smtClean="0">
                <a:latin typeface="Comic Sans MS" pitchFamily="66" charset="0"/>
              </a:rPr>
              <a:t>can be played on any percussion instrument (An instrument that is </a:t>
            </a:r>
            <a:r>
              <a:rPr lang="en-GB" sz="2400" dirty="0" smtClean="0">
                <a:latin typeface="Comic Sans MS" pitchFamily="66" charset="0"/>
              </a:rPr>
              <a:t>struck, scraped </a:t>
            </a:r>
            <a:r>
              <a:rPr lang="en-GB" sz="2400" dirty="0" smtClean="0">
                <a:latin typeface="Comic Sans MS" pitchFamily="66" charset="0"/>
              </a:rPr>
              <a:t>or has internal beaters e.g. it rattles.) but often special instruments are used at </a:t>
            </a:r>
            <a:r>
              <a:rPr lang="en-GB" sz="2400" dirty="0" smtClean="0">
                <a:latin typeface="Comic Sans MS" pitchFamily="66" charset="0"/>
              </a:rPr>
              <a:t>carnivals. </a:t>
            </a:r>
            <a:r>
              <a:rPr lang="en-GB" sz="2400" dirty="0" smtClean="0">
                <a:latin typeface="Comic Sans MS" pitchFamily="66" charset="0"/>
              </a:rPr>
              <a:t>These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smtClean="0">
                <a:latin typeface="Comic Sans MS" pitchFamily="66" charset="0"/>
              </a:rPr>
              <a:t>are shown below.</a:t>
            </a:r>
            <a:endParaRPr lang="en-GB" sz="2400" dirty="0">
              <a:latin typeface="Comic Sans MS" pitchFamily="66" charset="0"/>
            </a:endParaRPr>
          </a:p>
        </p:txBody>
      </p:sp>
      <p:pic>
        <p:nvPicPr>
          <p:cNvPr id="2050" name="Picture 2" descr="Samba Instrum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04864"/>
            <a:ext cx="6200775" cy="43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859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404664"/>
            <a:ext cx="828092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latin typeface="Comic Sans MS" pitchFamily="66" charset="0"/>
              </a:rPr>
              <a:t>Samba Instruments</a:t>
            </a:r>
            <a:endParaRPr lang="en-GB" sz="2000" b="1" dirty="0">
              <a:latin typeface="Comic Sans MS" pitchFamily="66" charset="0"/>
            </a:endParaRPr>
          </a:p>
          <a:p>
            <a:r>
              <a:rPr lang="en-GB" sz="2000" b="1" dirty="0" err="1">
                <a:latin typeface="Comic Sans MS" pitchFamily="66" charset="0"/>
              </a:rPr>
              <a:t>Surdo</a:t>
            </a:r>
            <a:r>
              <a:rPr lang="en-GB" sz="2000" b="1" dirty="0">
                <a:latin typeface="Comic Sans MS" pitchFamily="66" charset="0"/>
              </a:rPr>
              <a:t> –</a:t>
            </a:r>
            <a:r>
              <a:rPr lang="en-GB" sz="2000" dirty="0">
                <a:latin typeface="Comic Sans MS" pitchFamily="66" charset="0"/>
              </a:rPr>
              <a:t> The ‘</a:t>
            </a:r>
            <a:r>
              <a:rPr lang="en-GB" sz="2000" i="1" dirty="0">
                <a:latin typeface="Comic Sans MS" pitchFamily="66" charset="0"/>
              </a:rPr>
              <a:t>Heartbeat’</a:t>
            </a:r>
            <a:r>
              <a:rPr lang="en-GB" sz="2000" dirty="0">
                <a:latin typeface="Comic Sans MS" pitchFamily="66" charset="0"/>
              </a:rPr>
              <a:t> of the Samba Band. Their patterns DRIVE the Samba</a:t>
            </a:r>
            <a:r>
              <a:rPr lang="en-GB" sz="2000" dirty="0" smtClean="0">
                <a:latin typeface="Comic Sans MS" pitchFamily="66" charset="0"/>
              </a:rPr>
              <a:t>.</a:t>
            </a: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b="1" dirty="0" err="1">
                <a:latin typeface="Comic Sans MS" pitchFamily="66" charset="0"/>
              </a:rPr>
              <a:t>Repinique</a:t>
            </a:r>
            <a:r>
              <a:rPr lang="en-GB" sz="2000" b="1" dirty="0">
                <a:latin typeface="Comic Sans MS" pitchFamily="66" charset="0"/>
              </a:rPr>
              <a:t> – </a:t>
            </a:r>
            <a:r>
              <a:rPr lang="en-GB" sz="2000" dirty="0">
                <a:latin typeface="Comic Sans MS" pitchFamily="66" charset="0"/>
              </a:rPr>
              <a:t>The </a:t>
            </a:r>
            <a:r>
              <a:rPr lang="en-GB" sz="2000" dirty="0" err="1">
                <a:latin typeface="Comic Sans MS" pitchFamily="66" charset="0"/>
              </a:rPr>
              <a:t>repinique</a:t>
            </a:r>
            <a:r>
              <a:rPr lang="en-GB" sz="2000" dirty="0">
                <a:latin typeface="Comic Sans MS" pitchFamily="66" charset="0"/>
              </a:rPr>
              <a:t> is a metal-shelled drum tuned to a high pitch and is </a:t>
            </a:r>
            <a:r>
              <a:rPr lang="en-GB" sz="2000" dirty="0" smtClean="0">
                <a:latin typeface="Comic Sans MS" pitchFamily="66" charset="0"/>
              </a:rPr>
              <a:t>often the </a:t>
            </a:r>
            <a:r>
              <a:rPr lang="en-GB" sz="2000" dirty="0">
                <a:latin typeface="Comic Sans MS" pitchFamily="66" charset="0"/>
              </a:rPr>
              <a:t>loudest part of the </a:t>
            </a:r>
            <a:r>
              <a:rPr lang="en-GB" sz="2000" dirty="0" smtClean="0">
                <a:latin typeface="Comic Sans MS" pitchFamily="66" charset="0"/>
              </a:rPr>
              <a:t>band. The  word</a:t>
            </a:r>
            <a:r>
              <a:rPr lang="en-GB" sz="2000" dirty="0">
                <a:latin typeface="Comic Sans MS" pitchFamily="66" charset="0"/>
              </a:rPr>
              <a:t> </a:t>
            </a:r>
            <a:r>
              <a:rPr lang="en-GB" sz="2000" b="1" dirty="0" err="1">
                <a:latin typeface="Comic Sans MS" pitchFamily="66" charset="0"/>
              </a:rPr>
              <a:t>Repinique</a:t>
            </a:r>
            <a:r>
              <a:rPr lang="en-GB" sz="2000" dirty="0">
                <a:latin typeface="Comic Sans MS" pitchFamily="66" charset="0"/>
              </a:rPr>
              <a:t> comes </a:t>
            </a:r>
            <a:r>
              <a:rPr lang="en-GB" sz="2000" dirty="0" smtClean="0">
                <a:latin typeface="Comic Sans MS" pitchFamily="66" charset="0"/>
              </a:rPr>
              <a:t>from the </a:t>
            </a:r>
            <a:r>
              <a:rPr lang="en-GB" sz="2000" dirty="0">
                <a:latin typeface="Comic Sans MS" pitchFamily="66" charset="0"/>
              </a:rPr>
              <a:t>verb “to call”, so it is the calling drum</a:t>
            </a:r>
            <a:r>
              <a:rPr lang="en-GB" sz="2000" dirty="0" smtClean="0">
                <a:latin typeface="Comic Sans MS" pitchFamily="66" charset="0"/>
              </a:rPr>
              <a:t>.</a:t>
            </a: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b="1" dirty="0" err="1">
                <a:latin typeface="Comic Sans MS" pitchFamily="66" charset="0"/>
              </a:rPr>
              <a:t>Agogo</a:t>
            </a:r>
            <a:r>
              <a:rPr lang="en-GB" sz="2000" b="1" dirty="0">
                <a:latin typeface="Comic Sans MS" pitchFamily="66" charset="0"/>
              </a:rPr>
              <a:t> – </a:t>
            </a:r>
            <a:r>
              <a:rPr lang="en-GB" sz="2000" dirty="0">
                <a:latin typeface="Comic Sans MS" pitchFamily="66" charset="0"/>
              </a:rPr>
              <a:t>Set of two (or three) pitched cowbells played with a </a:t>
            </a:r>
            <a:r>
              <a:rPr lang="en-GB" sz="2000" dirty="0" smtClean="0">
                <a:latin typeface="Comic Sans MS" pitchFamily="66" charset="0"/>
              </a:rPr>
              <a:t>beater. Plays </a:t>
            </a:r>
            <a:r>
              <a:rPr lang="en-GB" sz="2000" dirty="0">
                <a:latin typeface="Comic Sans MS" pitchFamily="66" charset="0"/>
              </a:rPr>
              <a:t>a syncopated lively part with high and low </a:t>
            </a:r>
            <a:r>
              <a:rPr lang="en-GB" sz="2000" dirty="0" smtClean="0">
                <a:latin typeface="Comic Sans MS" pitchFamily="66" charset="0"/>
              </a:rPr>
              <a:t>notes.</a:t>
            </a: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b="1" dirty="0" err="1">
                <a:latin typeface="Comic Sans MS" pitchFamily="66" charset="0"/>
              </a:rPr>
              <a:t>Tamborim</a:t>
            </a:r>
            <a:r>
              <a:rPr lang="en-GB" sz="2000" b="1" dirty="0">
                <a:latin typeface="Comic Sans MS" pitchFamily="66" charset="0"/>
              </a:rPr>
              <a:t> – </a:t>
            </a:r>
            <a:r>
              <a:rPr lang="en-GB" sz="2000" dirty="0">
                <a:latin typeface="Comic Sans MS" pitchFamily="66" charset="0"/>
              </a:rPr>
              <a:t>Plays the ‘Groovy’ rhythms with a multi-pronged </a:t>
            </a:r>
            <a:r>
              <a:rPr lang="en-GB" sz="2000" dirty="0" smtClean="0">
                <a:latin typeface="Comic Sans MS" pitchFamily="66" charset="0"/>
              </a:rPr>
              <a:t>beater.</a:t>
            </a:r>
            <a:endParaRPr lang="en-GB" sz="2000" dirty="0">
              <a:latin typeface="Comic Sans MS" pitchFamily="66" charset="0"/>
            </a:endParaRPr>
          </a:p>
          <a:p>
            <a:r>
              <a:rPr lang="en-GB" sz="2000" b="1" dirty="0" err="1">
                <a:latin typeface="Comic Sans MS" pitchFamily="66" charset="0"/>
              </a:rPr>
              <a:t>Ganza</a:t>
            </a:r>
            <a:r>
              <a:rPr lang="en-GB" sz="2000" b="1" dirty="0">
                <a:latin typeface="Comic Sans MS" pitchFamily="66" charset="0"/>
              </a:rPr>
              <a:t> – </a:t>
            </a:r>
            <a:r>
              <a:rPr lang="en-GB" sz="2000" dirty="0">
                <a:latin typeface="Comic Sans MS" pitchFamily="66" charset="0"/>
              </a:rPr>
              <a:t>These are metal shakers which give the “cricket in the background” </a:t>
            </a:r>
            <a:r>
              <a:rPr lang="en-GB" sz="2000" dirty="0" smtClean="0">
                <a:latin typeface="Comic Sans MS" pitchFamily="66" charset="0"/>
              </a:rPr>
              <a:t>sound. The </a:t>
            </a:r>
            <a:r>
              <a:rPr lang="en-GB" sz="2000" dirty="0" err="1">
                <a:latin typeface="Comic Sans MS" pitchFamily="66" charset="0"/>
              </a:rPr>
              <a:t>ganza</a:t>
            </a:r>
            <a:r>
              <a:rPr lang="en-GB" sz="2000" dirty="0">
                <a:latin typeface="Comic Sans MS" pitchFamily="66" charset="0"/>
              </a:rPr>
              <a:t> is a metal tube containing beans, rice or gravel</a:t>
            </a:r>
            <a:r>
              <a:rPr lang="en-GB" sz="2000" dirty="0" smtClean="0">
                <a:latin typeface="Comic Sans MS" pitchFamily="66" charset="0"/>
              </a:rPr>
              <a:t>.</a:t>
            </a: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2000" b="1" dirty="0" err="1">
                <a:latin typeface="Comic Sans MS" pitchFamily="66" charset="0"/>
              </a:rPr>
              <a:t>Apito</a:t>
            </a:r>
            <a:r>
              <a:rPr lang="en-GB" sz="2000" b="1" dirty="0">
                <a:latin typeface="Comic Sans MS" pitchFamily="66" charset="0"/>
              </a:rPr>
              <a:t> – </a:t>
            </a:r>
            <a:r>
              <a:rPr lang="en-GB" sz="2000" dirty="0">
                <a:latin typeface="Comic Sans MS" pitchFamily="66" charset="0"/>
              </a:rPr>
              <a:t>This is a whistle with </a:t>
            </a:r>
            <a:r>
              <a:rPr lang="en-GB" sz="2000" b="1" dirty="0">
                <a:latin typeface="Comic Sans MS" pitchFamily="66" charset="0"/>
              </a:rPr>
              <a:t>3 </a:t>
            </a:r>
            <a:r>
              <a:rPr lang="en-GB" sz="2000" dirty="0">
                <a:latin typeface="Comic Sans MS" pitchFamily="66" charset="0"/>
              </a:rPr>
              <a:t>holes which vary the pitch so that you can play </a:t>
            </a:r>
            <a:r>
              <a:rPr lang="en-GB" sz="2000" dirty="0" smtClean="0">
                <a:latin typeface="Comic Sans MS" pitchFamily="66" charset="0"/>
              </a:rPr>
              <a:t>tunes</a:t>
            </a:r>
            <a:r>
              <a:rPr lang="en-GB" sz="2000" dirty="0" smtClean="0">
                <a:latin typeface="Comic Sans MS" pitchFamily="66" charset="0"/>
              </a:rPr>
              <a:t>. It </a:t>
            </a:r>
            <a:r>
              <a:rPr lang="en-GB" sz="2000" dirty="0">
                <a:latin typeface="Comic Sans MS" pitchFamily="66" charset="0"/>
              </a:rPr>
              <a:t>is used for calling and leading, played by the group leader </a:t>
            </a:r>
            <a:r>
              <a:rPr lang="en-GB" sz="2000" dirty="0" smtClean="0">
                <a:latin typeface="Comic Sans MS" pitchFamily="66" charset="0"/>
              </a:rPr>
              <a:t>to indicate </a:t>
            </a:r>
            <a:r>
              <a:rPr lang="en-GB" sz="2000" dirty="0">
                <a:latin typeface="Comic Sans MS" pitchFamily="66" charset="0"/>
              </a:rPr>
              <a:t>the sections of the piece</a:t>
            </a:r>
          </a:p>
        </p:txBody>
      </p:sp>
    </p:spTree>
    <p:extLst>
      <p:ext uri="{BB962C8B-B14F-4D97-AF65-F5344CB8AC3E}">
        <p14:creationId xmlns:p14="http://schemas.microsoft.com/office/powerpoint/2010/main" val="2969519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878497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Now it is your turn to create a samba  rhythm using the musical </a:t>
            </a:r>
            <a:r>
              <a:rPr lang="en-GB" sz="2400" dirty="0" smtClean="0">
                <a:latin typeface="Comic Sans MS" pitchFamily="66" charset="0"/>
              </a:rPr>
              <a:t>instrument you have </a:t>
            </a:r>
            <a:r>
              <a:rPr lang="en-GB" sz="2400" dirty="0" smtClean="0">
                <a:latin typeface="Comic Sans MS" pitchFamily="66" charset="0"/>
              </a:rPr>
              <a:t>made or anything you can find around the house that can be tapped or shaken to make a sound.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Samba music is made by layering up sounds. </a:t>
            </a:r>
          </a:p>
          <a:p>
            <a:endParaRPr lang="en-GB" sz="2400" dirty="0" smtClean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Choose an instrument then choose a tempo ( speed) to play that instrument at. You could use an animal name to help you know how many beats to hold the note for e.g. fish 1 beat, frog 2 beats, tadpole 2 beats the same speed as the fish. 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Next choose another instrument to play at the same time as the first instrument but use a different beat</a:t>
            </a:r>
            <a:r>
              <a:rPr lang="en-GB" sz="2400" dirty="0" smtClean="0">
                <a:latin typeface="Comic Sans MS" pitchFamily="66" charset="0"/>
              </a:rPr>
              <a:t>. You may need to ask family members to help you. </a:t>
            </a:r>
            <a:endParaRPr lang="en-GB" sz="2400" dirty="0" smtClean="0">
              <a:latin typeface="Comic Sans MS" pitchFamily="66" charset="0"/>
            </a:endParaRPr>
          </a:p>
          <a:p>
            <a:endParaRPr lang="en-GB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232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228975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26064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u="sng" dirty="0" smtClean="0">
                <a:latin typeface="Comic Sans MS" pitchFamily="66" charset="0"/>
              </a:rPr>
              <a:t>Resources</a:t>
            </a:r>
            <a:endParaRPr lang="en-GB" sz="54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183978"/>
            <a:ext cx="38884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Cut out the fish, frog and tadpole pictures provided  and stick them on the sheet to compose your own rhythm. </a:t>
            </a:r>
            <a:endParaRPr lang="en-GB" sz="2400" dirty="0">
              <a:latin typeface="Comic Sans MS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592" y="3284984"/>
            <a:ext cx="4752799" cy="299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6339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69269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u="sng" dirty="0" smtClean="0">
                <a:latin typeface="Comic Sans MS" pitchFamily="66" charset="0"/>
              </a:rPr>
              <a:t>Party Time</a:t>
            </a:r>
            <a:endParaRPr lang="en-GB" sz="54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616026"/>
            <a:ext cx="79208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Now you have composed your samba rhythm it is time play your instruments, sing and dance. Below is a link to videos which can help you learn some carnival dance moves.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7544" y="3645024"/>
            <a:ext cx="8311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www.youtube.com/watch?v=0UL2iWMAU4k</a:t>
            </a:r>
            <a:r>
              <a:rPr lang="en-GB" dirty="0" smtClean="0"/>
              <a:t> – Just Dance Samba (Couples Dance)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67544" y="4869160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www.youtube.com/watch?v=nbs79mpN73M</a:t>
            </a:r>
            <a:r>
              <a:rPr lang="en-GB" dirty="0" smtClean="0"/>
              <a:t> – Just Dance Individual Samba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5710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2910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82768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415</Words>
  <Application>Microsoft Office PowerPoint</Application>
  <PresentationFormat>On-screen Show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7</cp:revision>
  <dcterms:created xsi:type="dcterms:W3CDTF">2021-01-14T11:49:31Z</dcterms:created>
  <dcterms:modified xsi:type="dcterms:W3CDTF">2021-01-14T15:10:42Z</dcterms:modified>
</cp:coreProperties>
</file>