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5.xml" ContentType="application/vnd.openxmlformats-officedocument.theme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5" r:id="rId6"/>
    <p:sldMasterId id="2147483677" r:id="rId7"/>
    <p:sldMasterId id="2147483679" r:id="rId8"/>
    <p:sldMasterId id="2147483682" r:id="rId9"/>
  </p:sldMasterIdLst>
  <p:notesMasterIdLst>
    <p:notesMasterId r:id="rId21"/>
  </p:notesMasterIdLst>
  <p:sldIdLst>
    <p:sldId id="296" r:id="rId10"/>
    <p:sldId id="297" r:id="rId11"/>
    <p:sldId id="342" r:id="rId12"/>
    <p:sldId id="343" r:id="rId13"/>
    <p:sldId id="299" r:id="rId14"/>
    <p:sldId id="311" r:id="rId15"/>
    <p:sldId id="335" r:id="rId16"/>
    <p:sldId id="334" r:id="rId17"/>
    <p:sldId id="333" r:id="rId18"/>
    <p:sldId id="337" r:id="rId19"/>
    <p:sldId id="338" r:id="rId2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387" userDrawn="1">
          <p15:clr>
            <a:srgbClr val="A4A3A4"/>
          </p15:clr>
        </p15:guide>
        <p15:guide id="2" pos="1179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xmlns="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66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939" autoAdjust="0"/>
    <p:restoredTop sz="94694"/>
  </p:normalViewPr>
  <p:slideViewPr>
    <p:cSldViewPr snapToGrid="0" snapToObjects="1">
      <p:cViewPr>
        <p:scale>
          <a:sx n="81" d="100"/>
          <a:sy n="81" d="100"/>
        </p:scale>
        <p:origin x="-1206" y="-36"/>
      </p:cViewPr>
      <p:guideLst>
        <p:guide orient="horz" pos="2387"/>
        <p:guide pos="1179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4.xml"/><Relationship Id="rId18" Type="http://schemas.openxmlformats.org/officeDocument/2006/relationships/slide" Target="slides/slide9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3.xml"/><Relationship Id="rId17" Type="http://schemas.openxmlformats.org/officeDocument/2006/relationships/slide" Target="slides/slide8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7.xml"/><Relationship Id="rId20" Type="http://schemas.openxmlformats.org/officeDocument/2006/relationships/slide" Target="slides/slide1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2.xml"/><Relationship Id="rId24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6.xml"/><Relationship Id="rId23" Type="http://schemas.openxmlformats.org/officeDocument/2006/relationships/presProps" Target="presProps.xml"/><Relationship Id="rId10" Type="http://schemas.openxmlformats.org/officeDocument/2006/relationships/slide" Target="slides/slide1.xml"/><Relationship Id="rId19" Type="http://schemas.openxmlformats.org/officeDocument/2006/relationships/slide" Target="slides/slide10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5.xml"/><Relationship Id="rId22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15/04/2021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15/04/2021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theme" Target="../theme/theme5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jpg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xmlns="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xmlns="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xmlns="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xmlns="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xmlns="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2.xml"/><Relationship Id="rId6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3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4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5.xml"/><Relationship Id="rId6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6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071" y="2231032"/>
            <a:ext cx="5992887" cy="2395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Box 18"/>
          <p:cNvSpPr txBox="1"/>
          <p:nvPr/>
        </p:nvSpPr>
        <p:spPr>
          <a:xfrm>
            <a:off x="563008" y="687207"/>
            <a:ext cx="752551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1) 	What is 3 cm plus 11 cm?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pPr marL="514350" indent="-514350">
              <a:buAutoNum type="arabicParenR" startAt="2"/>
            </a:pPr>
            <a:r>
              <a:rPr lang="en-GB" sz="2800" dirty="0">
                <a:latin typeface="Comic Sans MS" panose="030F0702030302020204" pitchFamily="66" charset="0"/>
              </a:rPr>
              <a:t>What is half of 10? 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pPr marL="514350" indent="-514350">
              <a:buFontTx/>
              <a:buAutoNum type="arabicParenR" startAt="3"/>
            </a:pPr>
            <a:r>
              <a:rPr lang="en-GB" sz="2800" dirty="0">
                <a:latin typeface="Comic Sans MS" panose="030F0702030302020204" pitchFamily="66" charset="0"/>
              </a:rPr>
              <a:t>Find the difference between 12 and 8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710" y="4149133"/>
            <a:ext cx="7547172" cy="155933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342217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Box 18"/>
          <p:cNvSpPr txBox="1"/>
          <p:nvPr/>
        </p:nvSpPr>
        <p:spPr>
          <a:xfrm>
            <a:off x="563008" y="687207"/>
            <a:ext cx="752551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1) 	What is 3 cm plus 11 cm?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pPr marL="514350" indent="-514350">
              <a:buAutoNum type="arabicParenR" startAt="2"/>
            </a:pPr>
            <a:r>
              <a:rPr lang="en-GB" sz="2800" dirty="0">
                <a:latin typeface="Comic Sans MS" panose="030F0702030302020204" pitchFamily="66" charset="0"/>
              </a:rPr>
              <a:t>What is half of 10? </a:t>
            </a:r>
          </a:p>
          <a:p>
            <a:pPr marL="514350" indent="-514350">
              <a:buAutoNum type="arabicParenR" startAt="3"/>
            </a:pPr>
            <a:endParaRPr lang="en-GB" sz="2800" dirty="0">
              <a:latin typeface="Comic Sans MS" panose="030F0702030302020204" pitchFamily="66" charset="0"/>
            </a:endParaRPr>
          </a:p>
          <a:p>
            <a:pPr marL="514350" indent="-514350">
              <a:buFontTx/>
              <a:buAutoNum type="arabicParenR" startAt="3"/>
            </a:pPr>
            <a:r>
              <a:rPr lang="en-GB" sz="2800" dirty="0">
                <a:latin typeface="Comic Sans MS" panose="030F0702030302020204" pitchFamily="66" charset="0"/>
              </a:rPr>
              <a:t>Find the difference between 12 and 8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710" y="4149133"/>
            <a:ext cx="7547172" cy="155933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217919" y="687207"/>
            <a:ext cx="11756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4 cm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036349" y="687207"/>
            <a:ext cx="5094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4814643" y="1551924"/>
                <a:ext cx="222656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rgbClr val="0070C0"/>
                    </a:solidFill>
                    <a:latin typeface="Comic Sans MS" panose="030F0702030302020204" pitchFamily="66" charset="0"/>
                  </a:rPr>
                  <a:t>10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srgbClr val="0070C0"/>
                    </a:solidFill>
                    <a:latin typeface="Comic Sans MS" panose="030F0702030302020204" pitchFamily="66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rgbClr val="0070C0"/>
                    </a:solidFill>
                    <a:latin typeface="Comic Sans MS" panose="030F0702030302020204" pitchFamily="66" charset="0"/>
                  </a:rPr>
                  <a:t> 5</a:t>
                </a:r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14643" y="1551924"/>
                <a:ext cx="2226564" cy="523220"/>
              </a:xfrm>
              <a:prstGeom prst="rect">
                <a:avLst/>
              </a:prstGeom>
              <a:blipFill>
                <a:blip r:embed="rId6"/>
                <a:stretch>
                  <a:fillRect l="-5753" t="-12941" b="-3294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Rectangle 23"/>
          <p:cNvSpPr/>
          <p:nvPr/>
        </p:nvSpPr>
        <p:spPr>
          <a:xfrm>
            <a:off x="7596474" y="2841643"/>
            <a:ext cx="4042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4</a:t>
            </a:r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286017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12" grpId="0"/>
      <p:bldP spid="2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/>
    </mc:Choice>
    <mc:Fallback xmlns=""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1941" y="2629768"/>
            <a:ext cx="5854173" cy="115036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2908" y="3686662"/>
            <a:ext cx="3120005" cy="235921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626" y="541917"/>
            <a:ext cx="4277040" cy="2569753"/>
          </a:xfrm>
          <a:prstGeom prst="rect">
            <a:avLst/>
          </a:prstGeom>
        </p:spPr>
      </p:pic>
      <p:cxnSp>
        <p:nvCxnSpPr>
          <p:cNvPr id="15" name="Straight Connector 14"/>
          <p:cNvCxnSpPr/>
          <p:nvPr/>
        </p:nvCxnSpPr>
        <p:spPr>
          <a:xfrm flipH="1">
            <a:off x="3490979" y="2703842"/>
            <a:ext cx="72970" cy="2959043"/>
          </a:xfrm>
          <a:prstGeom prst="line">
            <a:avLst/>
          </a:prstGeom>
          <a:ln w="381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834375" y="1149528"/>
            <a:ext cx="0" cy="4428312"/>
          </a:xfrm>
          <a:prstGeom prst="line">
            <a:avLst/>
          </a:prstGeom>
          <a:ln w="381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4561643" y="1149528"/>
            <a:ext cx="0" cy="1724250"/>
          </a:xfrm>
          <a:prstGeom prst="line">
            <a:avLst/>
          </a:prstGeom>
          <a:ln w="381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667512" y="310018"/>
            <a:ext cx="62848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What do you notice?</a:t>
            </a:r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38983" y="5481213"/>
            <a:ext cx="777029" cy="777029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5881210" y="5685061"/>
            <a:ext cx="21423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Have a think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4823666" y="1119344"/>
            <a:ext cx="324802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The Stegosaurus is      cm long.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4944898" y="4228452"/>
            <a:ext cx="363208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The T-rex is 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      cm long.</a:t>
            </a:r>
          </a:p>
        </p:txBody>
      </p:sp>
      <p:cxnSp>
        <p:nvCxnSpPr>
          <p:cNvPr id="3" name="Straight Connector 2"/>
          <p:cNvCxnSpPr/>
          <p:nvPr/>
        </p:nvCxnSpPr>
        <p:spPr>
          <a:xfrm>
            <a:off x="5251269" y="1946366"/>
            <a:ext cx="535577" cy="13063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5058433" y="5029201"/>
            <a:ext cx="535577" cy="13063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5251269" y="1513004"/>
            <a:ext cx="8869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11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5101699" y="4591595"/>
            <a:ext cx="8869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8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435537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1941" y="2629768"/>
            <a:ext cx="5854173" cy="115036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2908" y="3686662"/>
            <a:ext cx="3120005" cy="235921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626" y="541917"/>
            <a:ext cx="4277040" cy="2569753"/>
          </a:xfrm>
          <a:prstGeom prst="rect">
            <a:avLst/>
          </a:prstGeom>
        </p:spPr>
      </p:pic>
      <p:cxnSp>
        <p:nvCxnSpPr>
          <p:cNvPr id="15" name="Straight Connector 14"/>
          <p:cNvCxnSpPr/>
          <p:nvPr/>
        </p:nvCxnSpPr>
        <p:spPr>
          <a:xfrm flipH="1">
            <a:off x="3490979" y="2703842"/>
            <a:ext cx="72970" cy="2959043"/>
          </a:xfrm>
          <a:prstGeom prst="line">
            <a:avLst/>
          </a:prstGeom>
          <a:ln w="381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834375" y="1149528"/>
            <a:ext cx="0" cy="4428312"/>
          </a:xfrm>
          <a:prstGeom prst="line">
            <a:avLst/>
          </a:prstGeom>
          <a:ln w="381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4561643" y="1149528"/>
            <a:ext cx="0" cy="1724250"/>
          </a:xfrm>
          <a:prstGeom prst="line">
            <a:avLst/>
          </a:prstGeom>
          <a:ln w="381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667512" y="310018"/>
            <a:ext cx="62848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What do you notice?</a:t>
            </a:r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38983" y="5481213"/>
            <a:ext cx="777029" cy="777029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5881210" y="5685061"/>
            <a:ext cx="21423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Have a think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4823666" y="1119344"/>
            <a:ext cx="324802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The Stegosaurus is      cm long.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4944898" y="4228452"/>
            <a:ext cx="363208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The T-rex is 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      cm long.</a:t>
            </a:r>
          </a:p>
        </p:txBody>
      </p:sp>
      <p:cxnSp>
        <p:nvCxnSpPr>
          <p:cNvPr id="3" name="Straight Connector 2"/>
          <p:cNvCxnSpPr/>
          <p:nvPr/>
        </p:nvCxnSpPr>
        <p:spPr>
          <a:xfrm>
            <a:off x="5251269" y="1946366"/>
            <a:ext cx="535577" cy="13063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5058433" y="5029201"/>
            <a:ext cx="535577" cy="13063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5251269" y="1513004"/>
            <a:ext cx="8869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11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101699" y="4591595"/>
            <a:ext cx="8869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22" name="Rectangle 21"/>
          <p:cNvSpPr/>
          <p:nvPr/>
        </p:nvSpPr>
        <p:spPr>
          <a:xfrm>
            <a:off x="595312" y="3448204"/>
            <a:ext cx="4320000" cy="624892"/>
          </a:xfrm>
          <a:prstGeom prst="rect">
            <a:avLst/>
          </a:prstGeom>
          <a:noFill/>
          <a:ln w="254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/>
          <p:cNvSpPr/>
          <p:nvPr/>
        </p:nvSpPr>
        <p:spPr>
          <a:xfrm>
            <a:off x="599247" y="4458864"/>
            <a:ext cx="2520000" cy="624892"/>
          </a:xfrm>
          <a:prstGeom prst="rect">
            <a:avLst/>
          </a:prstGeom>
          <a:noFill/>
          <a:ln w="254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250192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2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1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2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1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2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1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12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1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3.7037E-6 L 0.00503 0.24375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3" y="12176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7.40741E-7 L -0.03438 0.04861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19" y="24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3.7037E-6 L -0.29444 0.29236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722" y="14606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11111E-6 L -0.37569 -0.01389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785" y="-694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14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3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14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13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14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3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14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3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0" grpId="0"/>
      <p:bldP spid="20" grpId="0"/>
      <p:bldP spid="21" grpId="0"/>
      <p:bldP spid="22" grpId="0" animBg="1"/>
      <p:bldP spid="2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595312" y="3448204"/>
            <a:ext cx="4320000" cy="624892"/>
          </a:xfrm>
          <a:prstGeom prst="rect">
            <a:avLst/>
          </a:prstGeom>
          <a:noFill/>
          <a:ln w="254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B44E6B0A-5D66-794E-AC76-3F54A01194FD}"/>
              </a:ext>
            </a:extLst>
          </p:cNvPr>
          <p:cNvSpPr txBox="1"/>
          <p:nvPr/>
        </p:nvSpPr>
        <p:spPr>
          <a:xfrm>
            <a:off x="210101" y="3468262"/>
            <a:ext cx="5426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S</a:t>
            </a:r>
          </a:p>
        </p:txBody>
      </p:sp>
      <p:sp>
        <p:nvSpPr>
          <p:cNvPr id="6" name="Rectangle 5"/>
          <p:cNvSpPr/>
          <p:nvPr/>
        </p:nvSpPr>
        <p:spPr>
          <a:xfrm>
            <a:off x="599247" y="4458864"/>
            <a:ext cx="2520000" cy="624892"/>
          </a:xfrm>
          <a:prstGeom prst="rect">
            <a:avLst/>
          </a:prstGeom>
          <a:noFill/>
          <a:ln w="254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B44E6B0A-5D66-794E-AC76-3F54A01194FD}"/>
              </a:ext>
            </a:extLst>
          </p:cNvPr>
          <p:cNvSpPr txBox="1"/>
          <p:nvPr/>
        </p:nvSpPr>
        <p:spPr>
          <a:xfrm>
            <a:off x="215226" y="4478922"/>
            <a:ext cx="5426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T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B44E6B0A-5D66-794E-AC76-3F54A01194FD}"/>
              </a:ext>
            </a:extLst>
          </p:cNvPr>
          <p:cNvSpPr txBox="1"/>
          <p:nvPr/>
        </p:nvSpPr>
        <p:spPr>
          <a:xfrm>
            <a:off x="1587902" y="4478921"/>
            <a:ext cx="5426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8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74408" y="-245393"/>
            <a:ext cx="1156763" cy="157882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B44E6B0A-5D66-794E-AC76-3F54A01194FD}"/>
              </a:ext>
            </a:extLst>
          </p:cNvPr>
          <p:cNvSpPr txBox="1"/>
          <p:nvPr/>
        </p:nvSpPr>
        <p:spPr>
          <a:xfrm>
            <a:off x="1249602" y="372555"/>
            <a:ext cx="722057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Alex makes her bar model out of pieces of paper.</a:t>
            </a:r>
          </a:p>
        </p:txBody>
      </p:sp>
      <p:grpSp>
        <p:nvGrpSpPr>
          <p:cNvPr id="11" name="Group 10"/>
          <p:cNvGrpSpPr/>
          <p:nvPr/>
        </p:nvGrpSpPr>
        <p:grpSpPr>
          <a:xfrm>
            <a:off x="3119247" y="4211935"/>
            <a:ext cx="1800000" cy="559375"/>
            <a:chOff x="3119247" y="4211935"/>
            <a:chExt cx="1800000" cy="559375"/>
          </a:xfrm>
        </p:grpSpPr>
        <p:cxnSp>
          <p:nvCxnSpPr>
            <p:cNvPr id="12" name="Straight Arrow Connector 11"/>
            <p:cNvCxnSpPr>
              <a:stCxn id="6" idx="3"/>
            </p:cNvCxnSpPr>
            <p:nvPr/>
          </p:nvCxnSpPr>
          <p:spPr>
            <a:xfrm flipV="1">
              <a:off x="3119247" y="4751250"/>
              <a:ext cx="1800000" cy="20060"/>
            </a:xfrm>
            <a:prstGeom prst="straightConnector1">
              <a:avLst/>
            </a:prstGeom>
            <a:ln w="25400">
              <a:headEnd type="triangle"/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3" name="Rectangle 12"/>
            <p:cNvSpPr/>
            <p:nvPr/>
          </p:nvSpPr>
          <p:spPr>
            <a:xfrm>
              <a:off x="3842756" y="4211935"/>
              <a:ext cx="372218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800" dirty="0">
                  <a:latin typeface="Comic Sans MS" panose="030F0702030302020204" pitchFamily="66" charset="0"/>
                </a:rPr>
                <a:t>?</a:t>
              </a:r>
              <a:endParaRPr lang="en-GB" sz="1600" dirty="0">
                <a:latin typeface="Comic Sans MS" panose="030F0702030302020204" pitchFamily="66" charset="0"/>
              </a:endParaRPr>
            </a:p>
          </p:txBody>
        </p:sp>
      </p:grp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B44E6B0A-5D66-794E-AC76-3F54A01194FD}"/>
              </a:ext>
            </a:extLst>
          </p:cNvPr>
          <p:cNvSpPr txBox="1"/>
          <p:nvPr/>
        </p:nvSpPr>
        <p:spPr>
          <a:xfrm>
            <a:off x="481445" y="5313307"/>
            <a:ext cx="52478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Find the difference.</a:t>
            </a:r>
          </a:p>
        </p:txBody>
      </p:sp>
      <p:sp>
        <p:nvSpPr>
          <p:cNvPr id="15" name="Right Brace 14"/>
          <p:cNvSpPr/>
          <p:nvPr/>
        </p:nvSpPr>
        <p:spPr>
          <a:xfrm rot="16200000">
            <a:off x="3877848" y="-187626"/>
            <a:ext cx="282796" cy="6822321"/>
          </a:xfrm>
          <a:prstGeom prst="rightBrace">
            <a:avLst>
              <a:gd name="adj1" fmla="val 64918"/>
              <a:gd name="adj2" fmla="val 50000"/>
            </a:avLst>
          </a:prstGeom>
          <a:ln w="254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16" name="Rectangle 15"/>
          <p:cNvSpPr/>
          <p:nvPr/>
        </p:nvSpPr>
        <p:spPr>
          <a:xfrm>
            <a:off x="3857044" y="2505217"/>
            <a:ext cx="37221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?</a:t>
            </a:r>
            <a:endParaRPr lang="en-GB" sz="16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xmlns="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5880364" y="5313307"/>
                <a:ext cx="173528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</a:rPr>
                  <a:t>11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8</a:t>
                </a:r>
              </a:p>
            </p:txBody>
          </p:sp>
        </mc:Choice>
        <mc:Fallback xmlns="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80364" y="5313307"/>
                <a:ext cx="1735282" cy="523220"/>
              </a:xfrm>
              <a:prstGeom prst="rect">
                <a:avLst/>
              </a:prstGeom>
              <a:blipFill>
                <a:blip r:embed="rId6"/>
                <a:stretch>
                  <a:fillRect l="-7394" t="-12941" b="-3294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B44E6B0A-5D66-794E-AC76-3F54A01194FD}"/>
              </a:ext>
            </a:extLst>
          </p:cNvPr>
          <p:cNvSpPr txBox="1"/>
          <p:nvPr/>
        </p:nvSpPr>
        <p:spPr>
          <a:xfrm>
            <a:off x="399419" y="2104736"/>
            <a:ext cx="65369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Find the total.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xmlns="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5923237" y="2130862"/>
                <a:ext cx="173528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</a:rPr>
                  <a:t>11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8</a:t>
                </a:r>
              </a:p>
            </p:txBody>
          </p:sp>
        </mc:Choice>
        <mc:Fallback xmlns="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23237" y="2130862"/>
                <a:ext cx="1735282" cy="523220"/>
              </a:xfrm>
              <a:prstGeom prst="rect">
                <a:avLst/>
              </a:prstGeom>
              <a:blipFill>
                <a:blip r:embed="rId7"/>
                <a:stretch>
                  <a:fillRect l="-7394" t="-12941" b="-3294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TextBox 21"/>
          <p:cNvSpPr txBox="1"/>
          <p:nvPr/>
        </p:nvSpPr>
        <p:spPr>
          <a:xfrm>
            <a:off x="2540578" y="3494306"/>
            <a:ext cx="8869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0070C0"/>
                </a:solidFill>
                <a:latin typeface="Comic Sans MS" panose="030F0702030302020204" pitchFamily="66" charset="0"/>
              </a:rPr>
              <a:t>11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804699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F73"/>
                                      </p:to>
                                    </p:animClr>
                                    <p:animClr clrSpc="rgb" dir="cw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F73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589FF6"/>
                                      </p:to>
                                    </p:animClr>
                                    <p:animClr clrSpc="rgb" dir="cw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589FF6"/>
                                      </p:to>
                                    </p:animClr>
                                    <p:set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6" presetClass="emph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3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1.85185E-6 L 0.23559 -1.85185E-6 C 0.34149 -1.85185E-6 0.4717 -0.04097 0.4717 -0.07384 L 0.4717 -0.14745 " pathEditMode="relative" rAng="0" ptsTypes="AAAA">
                                      <p:cBhvr>
                                        <p:cTn id="3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576" y="-7384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4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3.7037E-6 L 0.23559 -3.7037E-6 C 0.34167 -3.7037E-6 0.47239 -0.0412 0.47239 -0.07384 L 0.47239 -0.1456 " pathEditMode="relative" rAng="0" ptsTypes="AAAA">
                                      <p:cBhvr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611" y="-7292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6" grpId="0" animBg="1"/>
      <p:bldP spid="6" grpId="1" animBg="1"/>
      <p:bldP spid="7" grpId="0"/>
      <p:bldP spid="8" grpId="0"/>
      <p:bldP spid="14" grpId="0"/>
      <p:bldP spid="15" grpId="0" animBg="1"/>
      <p:bldP spid="16" grpId="0"/>
      <p:bldP spid="17" grpId="0"/>
      <p:bldP spid="18" grpId="0"/>
      <p:bldP spid="1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" panose="020F0502020204030204" pitchFamily="34" charset="0"/>
              </a:rPr>
              <a:t>Have a go at questions 1 and 2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9586512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74" t="6791" r="5197" b="5897"/>
          <a:stretch/>
        </p:blipFill>
        <p:spPr>
          <a:xfrm>
            <a:off x="821043" y="480545"/>
            <a:ext cx="6131299" cy="5620357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22" t="10604" r="8333" b="5543"/>
          <a:stretch/>
        </p:blipFill>
        <p:spPr>
          <a:xfrm flipH="1">
            <a:off x="594506" y="2393979"/>
            <a:ext cx="4895697" cy="3706924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28" t="11981" r="6211" b="11513"/>
          <a:stretch/>
        </p:blipFill>
        <p:spPr>
          <a:xfrm>
            <a:off x="3596495" y="4834524"/>
            <a:ext cx="2345619" cy="1266378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xmlns="" id="{B44E6B0A-5D66-794E-AC76-3F54A01194FD}"/>
              </a:ext>
            </a:extLst>
          </p:cNvPr>
          <p:cNvSpPr txBox="1"/>
          <p:nvPr/>
        </p:nvSpPr>
        <p:spPr>
          <a:xfrm>
            <a:off x="276403" y="188157"/>
            <a:ext cx="351454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Brachiosaurus</a:t>
            </a:r>
          </a:p>
          <a:p>
            <a:r>
              <a:rPr lang="en-GB" sz="3600" dirty="0">
                <a:latin typeface="Comic Sans MS" panose="030F0702030302020204" pitchFamily="66" charset="0"/>
              </a:rPr>
              <a:t>Stegosaurus</a:t>
            </a:r>
          </a:p>
          <a:p>
            <a:r>
              <a:rPr lang="en-GB" sz="3600" dirty="0">
                <a:latin typeface="Comic Sans MS" panose="030F0702030302020204" pitchFamily="66" charset="0"/>
              </a:rPr>
              <a:t>Tyrannosaurs Rex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xmlns="" id="{B44E6B0A-5D66-794E-AC76-3F54A01194FD}"/>
              </a:ext>
            </a:extLst>
          </p:cNvPr>
          <p:cNvSpPr txBox="1"/>
          <p:nvPr/>
        </p:nvSpPr>
        <p:spPr>
          <a:xfrm>
            <a:off x="3063882" y="188157"/>
            <a:ext cx="35145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		14 m</a:t>
            </a:r>
          </a:p>
          <a:p>
            <a:r>
              <a:rPr lang="en-GB" sz="3600" dirty="0">
                <a:latin typeface="Comic Sans MS" panose="030F0702030302020204" pitchFamily="66" charset="0"/>
              </a:rPr>
              <a:t>		3 m </a:t>
            </a:r>
          </a:p>
        </p:txBody>
      </p:sp>
      <p:cxnSp>
        <p:nvCxnSpPr>
          <p:cNvPr id="27" name="Straight Arrow Connector 26"/>
          <p:cNvCxnSpPr/>
          <p:nvPr/>
        </p:nvCxnSpPr>
        <p:spPr>
          <a:xfrm>
            <a:off x="6528740" y="4834523"/>
            <a:ext cx="0" cy="1266377"/>
          </a:xfrm>
          <a:prstGeom prst="straightConnector1">
            <a:avLst/>
          </a:prstGeom>
          <a:ln w="25400">
            <a:headEnd type="triangle"/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8" name="TextBox 27">
            <a:extLst>
              <a:ext uri="{FF2B5EF4-FFF2-40B4-BE49-F238E27FC236}">
                <a16:creationId xmlns:a16="http://schemas.microsoft.com/office/drawing/2014/main" xmlns="" id="{B44E6B0A-5D66-794E-AC76-3F54A01194FD}"/>
              </a:ext>
            </a:extLst>
          </p:cNvPr>
          <p:cNvSpPr txBox="1"/>
          <p:nvPr/>
        </p:nvSpPr>
        <p:spPr>
          <a:xfrm rot="16200000">
            <a:off x="5482938" y="5591329"/>
            <a:ext cx="17332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		3 m</a:t>
            </a:r>
          </a:p>
        </p:txBody>
      </p:sp>
      <p:cxnSp>
        <p:nvCxnSpPr>
          <p:cNvPr id="29" name="Straight Arrow Connector 28"/>
          <p:cNvCxnSpPr/>
          <p:nvPr/>
        </p:nvCxnSpPr>
        <p:spPr>
          <a:xfrm>
            <a:off x="7124931" y="3292903"/>
            <a:ext cx="0" cy="2808000"/>
          </a:xfrm>
          <a:prstGeom prst="straightConnector1">
            <a:avLst/>
          </a:prstGeom>
          <a:ln w="25400">
            <a:headEnd type="triangle"/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30" name="TextBox 29">
            <a:extLst>
              <a:ext uri="{FF2B5EF4-FFF2-40B4-BE49-F238E27FC236}">
                <a16:creationId xmlns:a16="http://schemas.microsoft.com/office/drawing/2014/main" xmlns="" id="{B44E6B0A-5D66-794E-AC76-3F54A01194FD}"/>
              </a:ext>
            </a:extLst>
          </p:cNvPr>
          <p:cNvSpPr txBox="1"/>
          <p:nvPr/>
        </p:nvSpPr>
        <p:spPr>
          <a:xfrm rot="16200000">
            <a:off x="6051245" y="4580436"/>
            <a:ext cx="17760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		7 m</a:t>
            </a:r>
          </a:p>
        </p:txBody>
      </p:sp>
      <p:cxnSp>
        <p:nvCxnSpPr>
          <p:cNvPr id="31" name="Straight Arrow Connector 30"/>
          <p:cNvCxnSpPr/>
          <p:nvPr/>
        </p:nvCxnSpPr>
        <p:spPr>
          <a:xfrm>
            <a:off x="7704943" y="480545"/>
            <a:ext cx="0" cy="5620355"/>
          </a:xfrm>
          <a:prstGeom prst="straightConnector1">
            <a:avLst/>
          </a:prstGeom>
          <a:ln w="25400">
            <a:headEnd type="triangle"/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32" name="TextBox 31">
            <a:extLst>
              <a:ext uri="{FF2B5EF4-FFF2-40B4-BE49-F238E27FC236}">
                <a16:creationId xmlns:a16="http://schemas.microsoft.com/office/drawing/2014/main" xmlns="" id="{B44E6B0A-5D66-794E-AC76-3F54A01194FD}"/>
              </a:ext>
            </a:extLst>
          </p:cNvPr>
          <p:cNvSpPr txBox="1"/>
          <p:nvPr/>
        </p:nvSpPr>
        <p:spPr>
          <a:xfrm rot="16200000">
            <a:off x="6423013" y="3024903"/>
            <a:ext cx="21997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		14 m</a:t>
            </a:r>
          </a:p>
        </p:txBody>
      </p:sp>
      <p:sp>
        <p:nvSpPr>
          <p:cNvPr id="33" name="Rectangle 32"/>
          <p:cNvSpPr/>
          <p:nvPr/>
        </p:nvSpPr>
        <p:spPr>
          <a:xfrm>
            <a:off x="4207265" y="1540300"/>
            <a:ext cx="42672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?</a:t>
            </a:r>
            <a:endParaRPr lang="en-GB" sz="14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586400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6" presetClass="emph" presetSubtype="0" autoRev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0" dur="2000" fill="hold"/>
                                        <p:tgtEl>
                                          <p:spTgt spid="23"/>
                                        </p:tgtEl>
                                      </p:cBhvr>
                                      <p:by x="60000" y="60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42" presetClass="path" presetSubtype="0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2.96296E-6 L 1.11111E-6 0.12709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634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6" dur="2000" fill="hold"/>
                                        <p:tgtEl>
                                          <p:spTgt spid="23"/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  <p:par>
                                <p:cTn id="4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2.96296E-6 L 1.11111E-6 0.05116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5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"/>
                            </p:stCondLst>
                            <p:childTnLst>
                              <p:par>
                                <p:cTn id="5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000"/>
                            </p:stCondLst>
                            <p:childTnLst>
                              <p:par>
                                <p:cTn id="6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000"/>
                            </p:stCondLst>
                            <p:childTnLst>
                              <p:par>
                                <p:cTn id="7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uiExpand="1" build="p"/>
      <p:bldP spid="26" grpId="0" uiExpand="1" build="p"/>
      <p:bldP spid="28" grpId="0" build="p"/>
      <p:bldP spid="30" grpId="0" build="p"/>
      <p:bldP spid="32" grpId="0" build="p"/>
      <p:bldP spid="3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" panose="020F0502020204030204" pitchFamily="34" charset="0"/>
              </a:rPr>
              <a:t>Have a go at the rest of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60946513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.5|5.4|4.8|3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7|4.5|1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7|6.3|6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2|2.7|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3|22.7|10.2|2.4|4.5|11.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8|3.1|3|8.1|4.6|3.8|5.2|3.5|12.4|29.5|4.3|38.7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 w="38100">
          <a:headEnd type="arrow" w="med" len="med"/>
          <a:tailEnd type="none" w="med" len="med"/>
        </a:ln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schemas.microsoft.com/office/2006/documentManagement/types"/>
    <ds:schemaRef ds:uri="522d4c35-b548-4432-90ae-af4376e1c4b4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14203</TotalTime>
  <Words>118</Words>
  <Application>Microsoft Office PowerPoint</Application>
  <PresentationFormat>On-screen Show (4:3)</PresentationFormat>
  <Paragraphs>50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6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Title slide</vt:lpstr>
      <vt:lpstr>Get ready title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1 and 2 on the worksheet</vt:lpstr>
      <vt:lpstr>PowerPoint Presentation</vt:lpstr>
      <vt:lpstr>Have a go at the rest of the questions on the worksheet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Liz King</cp:lastModifiedBy>
  <cp:revision>273</cp:revision>
  <dcterms:created xsi:type="dcterms:W3CDTF">2019-07-05T11:02:13Z</dcterms:created>
  <dcterms:modified xsi:type="dcterms:W3CDTF">2021-04-15T11:47:46Z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