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73" r:id="rId2"/>
    <p:sldId id="256" r:id="rId3"/>
    <p:sldId id="258" r:id="rId4"/>
    <p:sldId id="259" r:id="rId5"/>
    <p:sldId id="261" r:id="rId6"/>
    <p:sldId id="263" r:id="rId7"/>
    <p:sldId id="265" r:id="rId8"/>
    <p:sldId id="266" r:id="rId9"/>
    <p:sldId id="267" r:id="rId10"/>
    <p:sldId id="268" r:id="rId11"/>
    <p:sldId id="269" r:id="rId12"/>
    <p:sldId id="270" r:id="rId13"/>
    <p:sldId id="271" r:id="rId14"/>
    <p:sldId id="272" r:id="rId15"/>
    <p:sldId id="274" r:id="rId16"/>
    <p:sldId id="275" r:id="rId17"/>
    <p:sldId id="277" r:id="rId18"/>
    <p:sldId id="278" r:id="rId19"/>
    <p:sldId id="276"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74" autoAdjust="0"/>
    <p:restoredTop sz="94660"/>
  </p:normalViewPr>
  <p:slideViewPr>
    <p:cSldViewPr snapToGrid="0">
      <p:cViewPr varScale="1">
        <p:scale>
          <a:sx n="72" d="100"/>
          <a:sy n="72" d="100"/>
        </p:scale>
        <p:origin x="65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accent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109980" y="882376"/>
            <a:ext cx="9966960" cy="2926080"/>
          </a:xfrm>
        </p:spPr>
        <p:txBody>
          <a:bodyPr anchor="b">
            <a:normAutofit/>
          </a:bodyPr>
          <a:lstStyle>
            <a:lvl1pPr algn="ctr">
              <a:lnSpc>
                <a:spcPct val="85000"/>
              </a:lnSpc>
              <a:defRPr sz="7200" b="1" cap="all"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1709530" y="3869634"/>
            <a:ext cx="8767860" cy="1388165"/>
          </a:xfrm>
        </p:spPr>
        <p:txBody>
          <a:bodyPr>
            <a:normAutofit/>
          </a:bodyPr>
          <a:lstStyle>
            <a:lvl1pPr marL="0" indent="0" algn="ctr">
              <a:buNone/>
              <a:defRPr sz="2200">
                <a:solidFill>
                  <a:srgbClr val="FFFFFF"/>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defRPr>
                <a:solidFill>
                  <a:srgbClr val="FFFFFF"/>
                </a:solidFill>
              </a:defRPr>
            </a:lvl1pPr>
          </a:lstStyle>
          <a:p>
            <a:fld id="{22911C4A-C922-4A4D-A766-B55BDCB48F0F}" type="datetimeFigureOut">
              <a:rPr lang="en-GB" smtClean="0"/>
              <a:t>06/03/2021</a:t>
            </a:fld>
            <a:endParaRPr lang="en-GB"/>
          </a:p>
        </p:txBody>
      </p:sp>
      <p:sp>
        <p:nvSpPr>
          <p:cNvPr id="5" name="Footer Placeholder 4"/>
          <p:cNvSpPr>
            <a:spLocks noGrp="1"/>
          </p:cNvSpPr>
          <p:nvPr>
            <p:ph type="ftr" sz="quarter" idx="11"/>
          </p:nvPr>
        </p:nvSpPr>
        <p:spPr/>
        <p:txBody>
          <a:bodyPr/>
          <a:lstStyle>
            <a:lvl1pPr>
              <a:defRPr>
                <a:solidFill>
                  <a:srgbClr val="FFFFFF"/>
                </a:solidFill>
              </a:defRPr>
            </a:lvl1pPr>
          </a:lstStyle>
          <a:p>
            <a:endParaRPr lang="en-GB"/>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2957CD99-C542-4A12-A1C0-1976BA66D83B}" type="slidenum">
              <a:rPr lang="en-GB" smtClean="0"/>
              <a:t>‹#›</a:t>
            </a:fld>
            <a:endParaRPr lang="en-GB"/>
          </a:p>
        </p:txBody>
      </p:sp>
      <p:cxnSp>
        <p:nvCxnSpPr>
          <p:cNvPr id="8" name="Straight Connector 7"/>
          <p:cNvCxnSpPr/>
          <p:nvPr/>
        </p:nvCxnSpPr>
        <p:spPr>
          <a:xfrm>
            <a:off x="1978660" y="3733800"/>
            <a:ext cx="8229601"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210165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2911C4A-C922-4A4D-A766-B55BDCB48F0F}" type="datetimeFigureOut">
              <a:rPr lang="en-GB" smtClean="0"/>
              <a:t>06/03/2021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57CD99-C542-4A12-A1C0-1976BA66D83B}" type="slidenum">
              <a:rPr lang="en-GB" smtClean="0"/>
              <a:t>‹#›</a:t>
            </a:fld>
            <a:endParaRPr lang="en-GB"/>
          </a:p>
        </p:txBody>
      </p:sp>
    </p:spTree>
    <p:extLst>
      <p:ext uri="{BB962C8B-B14F-4D97-AF65-F5344CB8AC3E}">
        <p14:creationId xmlns:p14="http://schemas.microsoft.com/office/powerpoint/2010/main" val="18822970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06424" y="1173575"/>
            <a:ext cx="9966960" cy="2926080"/>
          </a:xfrm>
        </p:spPr>
        <p:txBody>
          <a:bodyPr anchor="b">
            <a:noAutofit/>
          </a:bodyPr>
          <a:lstStyle>
            <a:lvl1pPr algn="ctr">
              <a:lnSpc>
                <a:spcPct val="85000"/>
              </a:lnSpc>
              <a:defRPr sz="7200" b="0" cap="all" baseline="0"/>
            </a:lvl1pPr>
          </a:lstStyle>
          <a:p>
            <a:r>
              <a:rPr lang="en-US"/>
              <a:t>Click to edit Master title style</a:t>
            </a:r>
            <a:endParaRPr lang="en-US" dirty="0"/>
          </a:p>
        </p:txBody>
      </p:sp>
      <p:sp>
        <p:nvSpPr>
          <p:cNvPr id="3" name="Text Placeholder 2"/>
          <p:cNvSpPr>
            <a:spLocks noGrp="1"/>
          </p:cNvSpPr>
          <p:nvPr>
            <p:ph type="body" idx="1"/>
          </p:nvPr>
        </p:nvSpPr>
        <p:spPr>
          <a:xfrm>
            <a:off x="1709928" y="4154520"/>
            <a:ext cx="8769096" cy="1363806"/>
          </a:xfrm>
        </p:spPr>
        <p:txBody>
          <a:bodyPr anchor="t">
            <a:normAutofit/>
          </a:bodyPr>
          <a:lstStyle>
            <a:lvl1pPr marL="0" indent="0" algn="ctr">
              <a:buNone/>
              <a:defRPr sz="2200">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2911C4A-C922-4A4D-A766-B55BDCB48F0F}" type="datetimeFigureOut">
              <a:rPr lang="en-GB" smtClean="0"/>
              <a:t>06/03/2021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57CD99-C542-4A12-A1C0-1976BA66D83B}" type="slidenum">
              <a:rPr lang="en-GB" smtClean="0"/>
              <a:t>‹#›</a:t>
            </a:fld>
            <a:endParaRPr lang="en-GB"/>
          </a:p>
        </p:txBody>
      </p:sp>
      <p:cxnSp>
        <p:nvCxnSpPr>
          <p:cNvPr id="7" name="Straight Connector 6"/>
          <p:cNvCxnSpPr/>
          <p:nvPr/>
        </p:nvCxnSpPr>
        <p:spPr>
          <a:xfrm>
            <a:off x="1981200" y="4020408"/>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886577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3000" y="2057399"/>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67612" y="2057400"/>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2911C4A-C922-4A4D-A766-B55BDCB48F0F}" type="datetimeFigureOut">
              <a:rPr lang="en-GB" smtClean="0"/>
              <a:t>06/03/2021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957CD99-C542-4A12-A1C0-1976BA66D83B}" type="slidenum">
              <a:rPr lang="en-GB" smtClean="0"/>
              <a:t>‹#›</a:t>
            </a:fld>
            <a:endParaRPr lang="en-GB"/>
          </a:p>
        </p:txBody>
      </p:sp>
    </p:spTree>
    <p:extLst>
      <p:ext uri="{BB962C8B-B14F-4D97-AF65-F5344CB8AC3E}">
        <p14:creationId xmlns:p14="http://schemas.microsoft.com/office/powerpoint/2010/main" val="3024554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143000" y="2001511"/>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43000" y="2721483"/>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69173" y="1999032"/>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69173" y="2719322"/>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2911C4A-C922-4A4D-A766-B55BDCB48F0F}" type="datetimeFigureOut">
              <a:rPr lang="en-GB" smtClean="0"/>
              <a:t>06/03/2021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957CD99-C542-4A12-A1C0-1976BA66D83B}" type="slidenum">
              <a:rPr lang="en-GB" smtClean="0"/>
              <a:t>‹#›</a:t>
            </a:fld>
            <a:endParaRPr lang="en-GB"/>
          </a:p>
        </p:txBody>
      </p:sp>
    </p:spTree>
    <p:extLst>
      <p:ext uri="{BB962C8B-B14F-4D97-AF65-F5344CB8AC3E}">
        <p14:creationId xmlns:p14="http://schemas.microsoft.com/office/powerpoint/2010/main" val="3494125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2911C4A-C922-4A4D-A766-B55BDCB48F0F}" type="datetimeFigureOut">
              <a:rPr lang="en-GB" smtClean="0"/>
              <a:t>06/03/2021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957CD99-C542-4A12-A1C0-1976BA66D83B}" type="slidenum">
              <a:rPr lang="en-GB" smtClean="0"/>
              <a:t>‹#›</a:t>
            </a:fld>
            <a:endParaRPr lang="en-GB"/>
          </a:p>
        </p:txBody>
      </p:sp>
    </p:spTree>
    <p:extLst>
      <p:ext uri="{BB962C8B-B14F-4D97-AF65-F5344CB8AC3E}">
        <p14:creationId xmlns:p14="http://schemas.microsoft.com/office/powerpoint/2010/main" val="29271930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2911C4A-C922-4A4D-A766-B55BDCB48F0F}" type="datetimeFigureOut">
              <a:rPr lang="en-GB" smtClean="0"/>
              <a:t>06/03/2021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957CD99-C542-4A12-A1C0-1976BA66D83B}" type="slidenum">
              <a:rPr lang="en-GB" smtClean="0"/>
              <a:t>‹#›</a:t>
            </a:fld>
            <a:endParaRPr lang="en-GB"/>
          </a:p>
        </p:txBody>
      </p:sp>
    </p:spTree>
    <p:extLst>
      <p:ext uri="{BB962C8B-B14F-4D97-AF65-F5344CB8AC3E}">
        <p14:creationId xmlns:p14="http://schemas.microsoft.com/office/powerpoint/2010/main" val="5507992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Content Placeholder 2"/>
          <p:cNvSpPr>
            <a:spLocks noGrp="1"/>
          </p:cNvSpPr>
          <p:nvPr>
            <p:ph idx="1"/>
          </p:nvPr>
        </p:nvSpPr>
        <p:spPr>
          <a:xfrm>
            <a:off x="5852159" y="1097280"/>
            <a:ext cx="5212080" cy="46634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3000" y="2834640"/>
            <a:ext cx="3931920" cy="301752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22911C4A-C922-4A4D-A766-B55BDCB48F0F}" type="datetimeFigureOut">
              <a:rPr lang="en-GB" smtClean="0"/>
              <a:t>06/03/2021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957CD99-C542-4A12-A1C0-1976BA66D83B}" type="slidenum">
              <a:rPr lang="en-GB" smtClean="0"/>
              <a:t>‹#›</a:t>
            </a:fld>
            <a:endParaRPr lang="en-GB"/>
          </a:p>
        </p:txBody>
      </p:sp>
    </p:spTree>
    <p:extLst>
      <p:ext uri="{BB962C8B-B14F-4D97-AF65-F5344CB8AC3E}">
        <p14:creationId xmlns:p14="http://schemas.microsoft.com/office/powerpoint/2010/main" val="3490382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5413248" y="1069847"/>
            <a:ext cx="6099048" cy="4800600"/>
          </a:xfrm>
        </p:spPr>
        <p:txBody>
          <a:bodyPr lIns="274320" tIns="182880" anchor="t">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3000" y="2834640"/>
            <a:ext cx="3931920" cy="288036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22911C4A-C922-4A4D-A766-B55BDCB48F0F}" type="datetimeFigureOut">
              <a:rPr lang="en-GB" smtClean="0"/>
              <a:t>06/03/2021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957CD99-C542-4A12-A1C0-1976BA66D83B}" type="slidenum">
              <a:rPr lang="en-GB" smtClean="0"/>
              <a:t>‹#›</a:t>
            </a:fld>
            <a:endParaRPr lang="en-GB"/>
          </a:p>
        </p:txBody>
      </p:sp>
    </p:spTree>
    <p:extLst>
      <p:ext uri="{BB962C8B-B14F-4D97-AF65-F5344CB8AC3E}">
        <p14:creationId xmlns:p14="http://schemas.microsoft.com/office/powerpoint/2010/main" val="15989578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2911C4A-C922-4A4D-A766-B55BDCB48F0F}" type="datetimeFigureOut">
              <a:rPr lang="en-GB" smtClean="0"/>
              <a:t>06/03/2021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57CD99-C542-4A12-A1C0-1976BA66D83B}" type="slidenum">
              <a:rPr lang="en-GB" smtClean="0"/>
              <a:t>‹#›</a:t>
            </a:fld>
            <a:endParaRPr lang="en-GB"/>
          </a:p>
        </p:txBody>
      </p:sp>
    </p:spTree>
    <p:extLst>
      <p:ext uri="{BB962C8B-B14F-4D97-AF65-F5344CB8AC3E}">
        <p14:creationId xmlns:p14="http://schemas.microsoft.com/office/powerpoint/2010/main" val="1550130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324100" cy="54102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3000" y="762000"/>
            <a:ext cx="7429500" cy="54102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2911C4A-C922-4A4D-A766-B55BDCB48F0F}" type="datetimeFigureOut">
              <a:rPr lang="en-GB" smtClean="0"/>
              <a:t>06/03/2021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57CD99-C542-4A12-A1C0-1976BA66D83B}" type="slidenum">
              <a:rPr lang="en-GB" smtClean="0"/>
              <a:t>‹#›</a:t>
            </a:fld>
            <a:endParaRPr lang="en-GB"/>
          </a:p>
        </p:txBody>
      </p:sp>
    </p:spTree>
    <p:extLst>
      <p:ext uri="{BB962C8B-B14F-4D97-AF65-F5344CB8AC3E}">
        <p14:creationId xmlns:p14="http://schemas.microsoft.com/office/powerpoint/2010/main" val="27746779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143000" y="609600"/>
            <a:ext cx="9875520" cy="135636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43000" y="2057400"/>
            <a:ext cx="9872871" cy="40386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142996" y="6223828"/>
            <a:ext cx="2329074" cy="365125"/>
          </a:xfrm>
          <a:prstGeom prst="rect">
            <a:avLst/>
          </a:prstGeom>
        </p:spPr>
        <p:txBody>
          <a:bodyPr vert="horz" lIns="91440" tIns="45720" rIns="91440" bIns="45720" rtlCol="0" anchor="ctr"/>
          <a:lstStyle>
            <a:lvl1pPr algn="l">
              <a:defRPr sz="1200">
                <a:solidFill>
                  <a:schemeClr val="accent1"/>
                </a:solidFill>
              </a:defRPr>
            </a:lvl1pPr>
          </a:lstStyle>
          <a:p>
            <a:fld id="{22911C4A-C922-4A4D-A766-B55BDCB48F0F}" type="datetimeFigureOut">
              <a:rPr lang="en-GB" smtClean="0"/>
              <a:t>06/03/2021</a:t>
            </a:fld>
            <a:endParaRPr lang="en-GB"/>
          </a:p>
        </p:txBody>
      </p:sp>
      <p:sp>
        <p:nvSpPr>
          <p:cNvPr id="5" name="Footer Placeholder 4"/>
          <p:cNvSpPr>
            <a:spLocks noGrp="1"/>
          </p:cNvSpPr>
          <p:nvPr>
            <p:ph type="ftr" sz="quarter" idx="3"/>
          </p:nvPr>
        </p:nvSpPr>
        <p:spPr>
          <a:xfrm>
            <a:off x="3949148" y="6223828"/>
            <a:ext cx="4717774" cy="365125"/>
          </a:xfrm>
          <a:prstGeom prst="rect">
            <a:avLst/>
          </a:prstGeom>
        </p:spPr>
        <p:txBody>
          <a:bodyPr vert="horz" lIns="91440" tIns="45720" rIns="91440" bIns="45720" rtlCol="0" anchor="ctr"/>
          <a:lstStyle>
            <a:lvl1pPr algn="ctr">
              <a:defRPr sz="1200">
                <a:solidFill>
                  <a:schemeClr val="accent1"/>
                </a:solidFill>
              </a:defRPr>
            </a:lvl1pPr>
          </a:lstStyle>
          <a:p>
            <a:endParaRPr lang="en-GB"/>
          </a:p>
        </p:txBody>
      </p:sp>
      <p:sp>
        <p:nvSpPr>
          <p:cNvPr id="6" name="Slide Number Placeholder 5"/>
          <p:cNvSpPr>
            <a:spLocks noGrp="1"/>
          </p:cNvSpPr>
          <p:nvPr>
            <p:ph type="sldNum" sz="quarter" idx="4"/>
          </p:nvPr>
        </p:nvSpPr>
        <p:spPr>
          <a:xfrm>
            <a:off x="9329530" y="6223828"/>
            <a:ext cx="1706217" cy="365125"/>
          </a:xfrm>
          <a:prstGeom prst="rect">
            <a:avLst/>
          </a:prstGeom>
        </p:spPr>
        <p:txBody>
          <a:bodyPr vert="horz" lIns="91440" tIns="45720" rIns="91440" bIns="45720" rtlCol="0" anchor="ctr"/>
          <a:lstStyle>
            <a:lvl1pPr algn="r">
              <a:defRPr sz="1200">
                <a:solidFill>
                  <a:schemeClr val="accent1"/>
                </a:solidFill>
              </a:defRPr>
            </a:lvl1pPr>
          </a:lstStyle>
          <a:p>
            <a:fld id="{2957CD99-C542-4A12-A1C0-1976BA66D83B}" type="slidenum">
              <a:rPr lang="en-GB" smtClean="0"/>
              <a:t>‹#›</a:t>
            </a:fld>
            <a:endParaRPr lang="en-GB"/>
          </a:p>
        </p:txBody>
      </p:sp>
    </p:spTree>
    <p:extLst>
      <p:ext uri="{BB962C8B-B14F-4D97-AF65-F5344CB8AC3E}">
        <p14:creationId xmlns:p14="http://schemas.microsoft.com/office/powerpoint/2010/main" val="314023802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0188CE-3432-439B-B0BF-C7D917083713}"/>
              </a:ext>
            </a:extLst>
          </p:cNvPr>
          <p:cNvSpPr>
            <a:spLocks noGrp="1"/>
          </p:cNvSpPr>
          <p:nvPr>
            <p:ph type="title"/>
          </p:nvPr>
        </p:nvSpPr>
        <p:spPr/>
        <p:txBody>
          <a:bodyPr>
            <a:normAutofit/>
          </a:bodyPr>
          <a:lstStyle/>
          <a:p>
            <a:pPr algn="ctr"/>
            <a:r>
              <a:rPr lang="en-GB" sz="6000" u="sng" dirty="0">
                <a:latin typeface="Comic Sans MS" panose="030F0702030302020204" pitchFamily="66" charset="0"/>
              </a:rPr>
              <a:t>Tuesday 9</a:t>
            </a:r>
            <a:r>
              <a:rPr lang="en-GB" sz="6000" u="sng" baseline="30000" dirty="0">
                <a:latin typeface="Comic Sans MS" panose="030F0702030302020204" pitchFamily="66" charset="0"/>
              </a:rPr>
              <a:t>th</a:t>
            </a:r>
            <a:r>
              <a:rPr lang="en-GB" sz="6000" u="sng" dirty="0">
                <a:latin typeface="Comic Sans MS" panose="030F0702030302020204" pitchFamily="66" charset="0"/>
              </a:rPr>
              <a:t> March 2021</a:t>
            </a:r>
          </a:p>
        </p:txBody>
      </p:sp>
      <p:sp>
        <p:nvSpPr>
          <p:cNvPr id="3" name="Content Placeholder 2">
            <a:extLst>
              <a:ext uri="{FF2B5EF4-FFF2-40B4-BE49-F238E27FC236}">
                <a16:creationId xmlns:a16="http://schemas.microsoft.com/office/drawing/2014/main" id="{9776E2C1-F3D6-42AF-A95E-64597FA5A562}"/>
              </a:ext>
            </a:extLst>
          </p:cNvPr>
          <p:cNvSpPr>
            <a:spLocks noGrp="1"/>
          </p:cNvSpPr>
          <p:nvPr>
            <p:ph idx="1"/>
          </p:nvPr>
        </p:nvSpPr>
        <p:spPr>
          <a:xfrm>
            <a:off x="1159564" y="2693504"/>
            <a:ext cx="9872871" cy="2461592"/>
          </a:xfrm>
        </p:spPr>
        <p:txBody>
          <a:bodyPr>
            <a:normAutofit/>
          </a:bodyPr>
          <a:lstStyle/>
          <a:p>
            <a:pPr marL="45720" indent="0">
              <a:buNone/>
            </a:pPr>
            <a:r>
              <a:rPr lang="en-GB" sz="4000" dirty="0">
                <a:latin typeface="Comic Sans MS" panose="030F0702030302020204" pitchFamily="66" charset="0"/>
              </a:rPr>
              <a:t>LO: To write a school report for Zog</a:t>
            </a:r>
          </a:p>
          <a:p>
            <a:pPr marL="45720" indent="0">
              <a:buNone/>
            </a:pPr>
            <a:endParaRPr lang="en-GB" sz="4000" dirty="0">
              <a:latin typeface="Comic Sans MS" panose="030F0702030302020204" pitchFamily="66" charset="0"/>
            </a:endParaRPr>
          </a:p>
          <a:p>
            <a:pPr marL="45720" indent="0" algn="ctr">
              <a:buNone/>
            </a:pPr>
            <a:r>
              <a:rPr lang="en-GB" sz="4000" dirty="0">
                <a:latin typeface="Comic Sans MS" panose="030F0702030302020204" pitchFamily="66" charset="0"/>
              </a:rPr>
              <a:t>Let’s recap on the story of Zog</a:t>
            </a:r>
          </a:p>
        </p:txBody>
      </p:sp>
      <p:pic>
        <p:nvPicPr>
          <p:cNvPr id="1026" name="Picture 2" descr="Zog | Bristol Old Vic">
            <a:extLst>
              <a:ext uri="{FF2B5EF4-FFF2-40B4-BE49-F238E27FC236}">
                <a16:creationId xmlns:a16="http://schemas.microsoft.com/office/drawing/2014/main" id="{5D6E8941-EB2B-476A-847B-D533F017E89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72939" y="5088516"/>
            <a:ext cx="2729948" cy="15352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96327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B6DC20-3451-4BBF-9998-9BA61F9EC40B}"/>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8A2154E4-321A-4632-B6A7-5170C47CB7C0}"/>
              </a:ext>
            </a:extLst>
          </p:cNvPr>
          <p:cNvSpPr>
            <a:spLocks noGrp="1"/>
          </p:cNvSpPr>
          <p:nvPr>
            <p:ph type="subTitle" idx="1"/>
          </p:nvPr>
        </p:nvSpPr>
        <p:spPr/>
        <p:txBody>
          <a:bodyPr/>
          <a:lstStyle/>
          <a:p>
            <a:endParaRPr lang="en-GB"/>
          </a:p>
        </p:txBody>
      </p:sp>
      <p:pic>
        <p:nvPicPr>
          <p:cNvPr id="4" name="Picture 3">
            <a:extLst>
              <a:ext uri="{FF2B5EF4-FFF2-40B4-BE49-F238E27FC236}">
                <a16:creationId xmlns:a16="http://schemas.microsoft.com/office/drawing/2014/main" id="{7743D410-5D6C-4079-BD64-75D4E983ABC6}"/>
              </a:ext>
            </a:extLst>
          </p:cNvPr>
          <p:cNvPicPr>
            <a:picLocks noChangeAspect="1"/>
          </p:cNvPicPr>
          <p:nvPr/>
        </p:nvPicPr>
        <p:blipFill rotWithShape="1">
          <a:blip r:embed="rId2"/>
          <a:srcRect l="39565" t="20276" r="18369" b="13606"/>
          <a:stretch/>
        </p:blipFill>
        <p:spPr>
          <a:xfrm>
            <a:off x="0" y="0"/>
            <a:ext cx="12192000" cy="6858000"/>
          </a:xfrm>
          <a:prstGeom prst="rect">
            <a:avLst/>
          </a:prstGeom>
        </p:spPr>
      </p:pic>
    </p:spTree>
    <p:extLst>
      <p:ext uri="{BB962C8B-B14F-4D97-AF65-F5344CB8AC3E}">
        <p14:creationId xmlns:p14="http://schemas.microsoft.com/office/powerpoint/2010/main" val="32912408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CE7250-66B4-4D00-8EC2-2AF079F651FB}"/>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861A6F82-F14B-4930-9032-F4887BF4FFC3}"/>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BF68DA07-801B-486D-A7AF-8A03753F7BBA}"/>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7293671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900A4-6AEE-4B19-9D54-914461744A70}"/>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C26C0783-117F-4D05-BE5B-6F3C55837CA4}"/>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38777C12-3FD5-4678-82DA-A7ADEE85195A}"/>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3865823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307A40-ACCF-462E-B135-04B4EAB34FC2}"/>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23BF37CF-7E32-410C-80F2-D994E0969EB6}"/>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9629B8BC-05BF-467C-97CF-D8E8812638D7}"/>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3176412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5337D1-B10D-494E-BC7E-AE76306A2FA2}"/>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342B18B6-B812-45E5-A7B8-2198CAC4D1EF}"/>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A5682FE0-D606-4319-A259-E6A1E967EDA4}"/>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3455934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DFD77A-0A1A-4A0B-9408-E3C7F5E8A04C}"/>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8D9964F7-0194-4903-B1F5-008A97027F9E}"/>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07EB7905-3AE3-49C5-B1CF-7F9592B0EFC4}"/>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734724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AABC99-F1BE-49C5-8BDD-5F4A5740D4B1}"/>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FF856FA6-274E-4145-A6D5-E77029E128CD}"/>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10540757-4C48-4C95-BBD2-AE70C9D9D704}"/>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8966439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1FDD09-870B-465F-90C5-E163D468ACA2}"/>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6A51278-F00A-4C11-A4A9-99F9CFB42CAD}"/>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9CB02A73-C1D2-4AA7-9304-0704D4EEC6DD}"/>
              </a:ext>
            </a:extLst>
          </p:cNvPr>
          <p:cNvPicPr>
            <a:picLocks noChangeAspect="1"/>
          </p:cNvPicPr>
          <p:nvPr/>
        </p:nvPicPr>
        <p:blipFill>
          <a:blip r:embed="rId2"/>
          <a:stretch>
            <a:fillRect/>
          </a:stretch>
        </p:blipFill>
        <p:spPr>
          <a:xfrm>
            <a:off x="0" y="-16566"/>
            <a:ext cx="12192000" cy="6874565"/>
          </a:xfrm>
          <a:prstGeom prst="rect">
            <a:avLst/>
          </a:prstGeom>
        </p:spPr>
      </p:pic>
    </p:spTree>
    <p:extLst>
      <p:ext uri="{BB962C8B-B14F-4D97-AF65-F5344CB8AC3E}">
        <p14:creationId xmlns:p14="http://schemas.microsoft.com/office/powerpoint/2010/main" val="3088378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8AEFA3-8D75-4BA9-8F67-62B1C00B145E}"/>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98475BE4-2533-42AE-8016-EF98B58538EB}"/>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A7F2A551-5B3A-4437-BB82-AA068356AA32}"/>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4385331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C533AD-B214-4BF5-9A41-6E37E15AE2B1}"/>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B6CDF703-53BF-424F-9770-18743CB10D50}"/>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68A0CEAF-713E-43E4-A140-38D04456719B}"/>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42861195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7514D4-8CBE-4904-BFC8-4DA81E3A410B}"/>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7F590549-71D5-4DDC-8BB7-173D871499C7}"/>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26C89439-6C32-4315-B22C-23F0B3E3ED56}"/>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4351218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9F8AB3-33F7-4F6B-BB46-4325A947BD94}"/>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F1389627-E919-43C2-8D68-CC29BF5183D4}"/>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00BBED89-12EB-46AE-80B4-5B540A74B3F1}"/>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41113813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22C67D-D1B6-4CFD-B807-E5A820B0B271}"/>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2B02EC1F-4D4A-4FDA-BF83-0921E0AA6644}"/>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A93C0C96-8A31-451A-B7DA-711772FCA416}"/>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21621917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8CF82F-D672-45CF-92B6-DB260F933C1D}"/>
              </a:ext>
            </a:extLst>
          </p:cNvPr>
          <p:cNvSpPr>
            <a:spLocks noGrp="1"/>
          </p:cNvSpPr>
          <p:nvPr>
            <p:ph type="title"/>
          </p:nvPr>
        </p:nvSpPr>
        <p:spPr>
          <a:xfrm>
            <a:off x="351205" y="291549"/>
            <a:ext cx="11489590" cy="1323439"/>
          </a:xfrm>
        </p:spPr>
        <p:txBody>
          <a:bodyPr>
            <a:normAutofit/>
          </a:bodyPr>
          <a:lstStyle/>
          <a:p>
            <a:pPr algn="ctr"/>
            <a:r>
              <a:rPr lang="en-GB" dirty="0">
                <a:latin typeface="Comic Sans MS" panose="030F0702030302020204" pitchFamily="66" charset="0"/>
              </a:rPr>
              <a:t>During </a:t>
            </a:r>
            <a:r>
              <a:rPr lang="en-GB" dirty="0" err="1">
                <a:latin typeface="Comic Sans MS" panose="030F0702030302020204" pitchFamily="66" charset="0"/>
              </a:rPr>
              <a:t>Zog’s</a:t>
            </a:r>
            <a:r>
              <a:rPr lang="en-GB" dirty="0">
                <a:latin typeface="Comic Sans MS" panose="030F0702030302020204" pitchFamily="66" charset="0"/>
              </a:rPr>
              <a:t> time at school he learns lots of new skills. Can you remember any?</a:t>
            </a:r>
          </a:p>
        </p:txBody>
      </p:sp>
      <p:pic>
        <p:nvPicPr>
          <p:cNvPr id="4" name="Picture 3">
            <a:extLst>
              <a:ext uri="{FF2B5EF4-FFF2-40B4-BE49-F238E27FC236}">
                <a16:creationId xmlns:a16="http://schemas.microsoft.com/office/drawing/2014/main" id="{C66D34EB-9CF0-4F51-AD8E-C6546F4396F6}"/>
              </a:ext>
            </a:extLst>
          </p:cNvPr>
          <p:cNvPicPr>
            <a:picLocks noChangeAspect="1"/>
          </p:cNvPicPr>
          <p:nvPr/>
        </p:nvPicPr>
        <p:blipFill rotWithShape="1">
          <a:blip r:embed="rId2"/>
          <a:srcRect l="56539" t="23429" r="34331" b="59030"/>
          <a:stretch/>
        </p:blipFill>
        <p:spPr>
          <a:xfrm>
            <a:off x="351205" y="1910390"/>
            <a:ext cx="1855304" cy="1965741"/>
          </a:xfrm>
          <a:prstGeom prst="rect">
            <a:avLst/>
          </a:prstGeom>
        </p:spPr>
      </p:pic>
      <p:sp>
        <p:nvSpPr>
          <p:cNvPr id="5" name="Rectangle 4">
            <a:extLst>
              <a:ext uri="{FF2B5EF4-FFF2-40B4-BE49-F238E27FC236}">
                <a16:creationId xmlns:a16="http://schemas.microsoft.com/office/drawing/2014/main" id="{670969E0-889A-4EE8-BBD9-185F2AAF9450}"/>
              </a:ext>
            </a:extLst>
          </p:cNvPr>
          <p:cNvSpPr/>
          <p:nvPr/>
        </p:nvSpPr>
        <p:spPr>
          <a:xfrm>
            <a:off x="419615" y="3717237"/>
            <a:ext cx="1869422" cy="830997"/>
          </a:xfrm>
          <a:prstGeom prst="rect">
            <a:avLst/>
          </a:prstGeom>
          <a:noFill/>
        </p:spPr>
        <p:txBody>
          <a:bodyPr wrap="none" lIns="91440" tIns="45720" rIns="91440" bIns="45720">
            <a:spAutoFit/>
          </a:bodyPr>
          <a:lstStyle/>
          <a:p>
            <a:pPr algn="ctr"/>
            <a:r>
              <a:rPr lang="en-US" sz="4800" b="0" cap="none" spc="0" dirty="0">
                <a:ln w="0"/>
                <a:solidFill>
                  <a:schemeClr val="tx1"/>
                </a:solidFill>
                <a:effectLst>
                  <a:outerShdw blurRad="38100" dist="19050" dir="2700000" algn="tl" rotWithShape="0">
                    <a:schemeClr val="dk1">
                      <a:alpha val="40000"/>
                    </a:schemeClr>
                  </a:outerShdw>
                </a:effectLst>
                <a:latin typeface="Comic Sans MS" panose="030F0702030302020204" pitchFamily="66" charset="0"/>
              </a:rPr>
              <a:t>Flying</a:t>
            </a:r>
          </a:p>
        </p:txBody>
      </p:sp>
      <p:pic>
        <p:nvPicPr>
          <p:cNvPr id="6" name="Picture 5">
            <a:extLst>
              <a:ext uri="{FF2B5EF4-FFF2-40B4-BE49-F238E27FC236}">
                <a16:creationId xmlns:a16="http://schemas.microsoft.com/office/drawing/2014/main" id="{CC7EF200-2EF4-46D9-B11B-81A3800E1ED6}"/>
              </a:ext>
            </a:extLst>
          </p:cNvPr>
          <p:cNvPicPr>
            <a:picLocks noChangeAspect="1"/>
          </p:cNvPicPr>
          <p:nvPr/>
        </p:nvPicPr>
        <p:blipFill rotWithShape="1">
          <a:blip r:embed="rId3">
            <a:clrChange>
              <a:clrFrom>
                <a:srgbClr val="D9EAFC"/>
              </a:clrFrom>
              <a:clrTo>
                <a:srgbClr val="D9EAFC">
                  <a:alpha val="0"/>
                </a:srgbClr>
              </a:clrTo>
            </a:clrChange>
          </a:blip>
          <a:srcRect l="73478" t="28975" r="13913" b="48598"/>
          <a:stretch/>
        </p:blipFill>
        <p:spPr>
          <a:xfrm>
            <a:off x="3034719" y="3958858"/>
            <a:ext cx="2640959" cy="2640959"/>
          </a:xfrm>
          <a:prstGeom prst="rect">
            <a:avLst/>
          </a:prstGeom>
        </p:spPr>
      </p:pic>
      <p:sp>
        <p:nvSpPr>
          <p:cNvPr id="8" name="Rectangle 7">
            <a:extLst>
              <a:ext uri="{FF2B5EF4-FFF2-40B4-BE49-F238E27FC236}">
                <a16:creationId xmlns:a16="http://schemas.microsoft.com/office/drawing/2014/main" id="{4F6A5191-C26D-42D6-B8EE-E9C219A2E15F}"/>
              </a:ext>
            </a:extLst>
          </p:cNvPr>
          <p:cNvSpPr/>
          <p:nvPr/>
        </p:nvSpPr>
        <p:spPr>
          <a:xfrm>
            <a:off x="663982" y="5263880"/>
            <a:ext cx="2329484" cy="830997"/>
          </a:xfrm>
          <a:prstGeom prst="rect">
            <a:avLst/>
          </a:prstGeom>
          <a:noFill/>
        </p:spPr>
        <p:txBody>
          <a:bodyPr wrap="none" lIns="91440" tIns="45720" rIns="91440" bIns="45720">
            <a:spAutoFit/>
          </a:bodyPr>
          <a:lstStyle/>
          <a:p>
            <a:pPr algn="ctr"/>
            <a:r>
              <a:rPr lang="en-US" sz="4800" dirty="0">
                <a:ln w="0"/>
                <a:effectLst>
                  <a:outerShdw blurRad="38100" dist="19050" dir="2700000" algn="tl" rotWithShape="0">
                    <a:schemeClr val="dk1">
                      <a:alpha val="40000"/>
                    </a:schemeClr>
                  </a:outerShdw>
                </a:effectLst>
                <a:latin typeface="Comic Sans MS" panose="030F0702030302020204" pitchFamily="66" charset="0"/>
              </a:rPr>
              <a:t>Roaring</a:t>
            </a:r>
            <a:endParaRPr lang="en-US" sz="4800" b="0" cap="none" spc="0" dirty="0">
              <a:ln w="0"/>
              <a:solidFill>
                <a:schemeClr val="tx1"/>
              </a:solidFill>
              <a:effectLst>
                <a:outerShdw blurRad="38100" dist="19050" dir="2700000" algn="tl" rotWithShape="0">
                  <a:schemeClr val="dk1">
                    <a:alpha val="40000"/>
                  </a:schemeClr>
                </a:outerShdw>
              </a:effectLst>
              <a:latin typeface="Comic Sans MS" panose="030F0702030302020204" pitchFamily="66" charset="0"/>
            </a:endParaRPr>
          </a:p>
        </p:txBody>
      </p:sp>
      <p:pic>
        <p:nvPicPr>
          <p:cNvPr id="9" name="Picture 8">
            <a:extLst>
              <a:ext uri="{FF2B5EF4-FFF2-40B4-BE49-F238E27FC236}">
                <a16:creationId xmlns:a16="http://schemas.microsoft.com/office/drawing/2014/main" id="{6675E5A8-BA0F-4F50-A3D8-8EA5232DFFF5}"/>
              </a:ext>
            </a:extLst>
          </p:cNvPr>
          <p:cNvPicPr>
            <a:picLocks noChangeAspect="1"/>
          </p:cNvPicPr>
          <p:nvPr/>
        </p:nvPicPr>
        <p:blipFill rotWithShape="1">
          <a:blip r:embed="rId4"/>
          <a:srcRect l="65435" t="22982" r="23261" b="50000"/>
          <a:stretch/>
        </p:blipFill>
        <p:spPr>
          <a:xfrm>
            <a:off x="2750839" y="1630952"/>
            <a:ext cx="1952175" cy="2070320"/>
          </a:xfrm>
          <a:prstGeom prst="rect">
            <a:avLst/>
          </a:prstGeom>
        </p:spPr>
      </p:pic>
      <p:sp>
        <p:nvSpPr>
          <p:cNvPr id="10" name="Rectangle 9">
            <a:extLst>
              <a:ext uri="{FF2B5EF4-FFF2-40B4-BE49-F238E27FC236}">
                <a16:creationId xmlns:a16="http://schemas.microsoft.com/office/drawing/2014/main" id="{12059F17-FA9C-4553-872A-0FF900ABE173}"/>
              </a:ext>
            </a:extLst>
          </p:cNvPr>
          <p:cNvSpPr/>
          <p:nvPr/>
        </p:nvSpPr>
        <p:spPr>
          <a:xfrm>
            <a:off x="4455207" y="2074156"/>
            <a:ext cx="2523448" cy="1323439"/>
          </a:xfrm>
          <a:prstGeom prst="rect">
            <a:avLst/>
          </a:prstGeom>
          <a:noFill/>
        </p:spPr>
        <p:txBody>
          <a:bodyPr wrap="none" lIns="91440" tIns="45720" rIns="91440" bIns="45720">
            <a:spAutoFit/>
          </a:bodyPr>
          <a:lstStyle/>
          <a:p>
            <a:pPr algn="ctr"/>
            <a:r>
              <a:rPr lang="en-US" sz="4000" dirty="0">
                <a:ln w="0"/>
                <a:effectLst>
                  <a:outerShdw blurRad="38100" dist="19050" dir="2700000" algn="tl" rotWithShape="0">
                    <a:schemeClr val="dk1">
                      <a:alpha val="40000"/>
                    </a:schemeClr>
                  </a:outerShdw>
                </a:effectLst>
                <a:latin typeface="Comic Sans MS" panose="030F0702030302020204" pitchFamily="66" charset="0"/>
              </a:rPr>
              <a:t>Breathing</a:t>
            </a:r>
          </a:p>
          <a:p>
            <a:pPr algn="ctr"/>
            <a:r>
              <a:rPr lang="en-US" sz="4000" dirty="0">
                <a:ln w="0"/>
                <a:effectLst>
                  <a:outerShdw blurRad="38100" dist="19050" dir="2700000" algn="tl" rotWithShape="0">
                    <a:schemeClr val="dk1">
                      <a:alpha val="40000"/>
                    </a:schemeClr>
                  </a:outerShdw>
                </a:effectLst>
                <a:latin typeface="Comic Sans MS" panose="030F0702030302020204" pitchFamily="66" charset="0"/>
              </a:rPr>
              <a:t>fire</a:t>
            </a:r>
            <a:endParaRPr lang="en-US" sz="4000" b="0" cap="none" spc="0" dirty="0">
              <a:ln w="0"/>
              <a:solidFill>
                <a:schemeClr val="tx1"/>
              </a:solidFill>
              <a:effectLst>
                <a:outerShdw blurRad="38100" dist="19050" dir="2700000" algn="tl" rotWithShape="0">
                  <a:schemeClr val="dk1">
                    <a:alpha val="40000"/>
                  </a:schemeClr>
                </a:outerShdw>
              </a:effectLst>
              <a:latin typeface="Comic Sans MS" panose="030F0702030302020204" pitchFamily="66" charset="0"/>
            </a:endParaRPr>
          </a:p>
        </p:txBody>
      </p:sp>
      <p:pic>
        <p:nvPicPr>
          <p:cNvPr id="11" name="Picture 10">
            <a:extLst>
              <a:ext uri="{FF2B5EF4-FFF2-40B4-BE49-F238E27FC236}">
                <a16:creationId xmlns:a16="http://schemas.microsoft.com/office/drawing/2014/main" id="{0872A944-CF48-4CE6-A1FF-9A671B82E5B1}"/>
              </a:ext>
            </a:extLst>
          </p:cNvPr>
          <p:cNvPicPr>
            <a:picLocks noChangeAspect="1"/>
          </p:cNvPicPr>
          <p:nvPr/>
        </p:nvPicPr>
        <p:blipFill rotWithShape="1">
          <a:blip r:embed="rId5"/>
          <a:srcRect l="25390" t="48144" r="43478" b="13025"/>
          <a:stretch/>
        </p:blipFill>
        <p:spPr>
          <a:xfrm>
            <a:off x="8711920" y="4548234"/>
            <a:ext cx="2640959" cy="1851991"/>
          </a:xfrm>
          <a:prstGeom prst="rect">
            <a:avLst/>
          </a:prstGeom>
        </p:spPr>
      </p:pic>
      <p:sp>
        <p:nvSpPr>
          <p:cNvPr id="12" name="Rectangle 11">
            <a:extLst>
              <a:ext uri="{FF2B5EF4-FFF2-40B4-BE49-F238E27FC236}">
                <a16:creationId xmlns:a16="http://schemas.microsoft.com/office/drawing/2014/main" id="{D4653A9D-D75C-42AB-9CA4-7BEC48F1320D}"/>
              </a:ext>
            </a:extLst>
          </p:cNvPr>
          <p:cNvSpPr/>
          <p:nvPr/>
        </p:nvSpPr>
        <p:spPr>
          <a:xfrm>
            <a:off x="5716931" y="4812509"/>
            <a:ext cx="3193503" cy="1323439"/>
          </a:xfrm>
          <a:prstGeom prst="rect">
            <a:avLst/>
          </a:prstGeom>
          <a:noFill/>
        </p:spPr>
        <p:txBody>
          <a:bodyPr wrap="none" lIns="91440" tIns="45720" rIns="91440" bIns="45720">
            <a:spAutoFit/>
          </a:bodyPr>
          <a:lstStyle/>
          <a:p>
            <a:pPr algn="ctr"/>
            <a:r>
              <a:rPr lang="en-US" sz="4000" dirty="0">
                <a:ln w="0"/>
                <a:effectLst>
                  <a:outerShdw blurRad="38100" dist="19050" dir="2700000" algn="tl" rotWithShape="0">
                    <a:schemeClr val="dk1">
                      <a:alpha val="40000"/>
                    </a:schemeClr>
                  </a:outerShdw>
                </a:effectLst>
                <a:latin typeface="Comic Sans MS" panose="030F0702030302020204" pitchFamily="66" charset="0"/>
              </a:rPr>
              <a:t>Capture the </a:t>
            </a:r>
          </a:p>
          <a:p>
            <a:pPr algn="ctr"/>
            <a:r>
              <a:rPr lang="en-US" sz="4000" dirty="0">
                <a:ln w="0"/>
                <a:effectLst>
                  <a:outerShdw blurRad="38100" dist="19050" dir="2700000" algn="tl" rotWithShape="0">
                    <a:schemeClr val="dk1">
                      <a:alpha val="40000"/>
                    </a:schemeClr>
                  </a:outerShdw>
                </a:effectLst>
                <a:latin typeface="Comic Sans MS" panose="030F0702030302020204" pitchFamily="66" charset="0"/>
              </a:rPr>
              <a:t>princess</a:t>
            </a:r>
          </a:p>
        </p:txBody>
      </p:sp>
      <p:pic>
        <p:nvPicPr>
          <p:cNvPr id="13" name="Picture 12">
            <a:extLst>
              <a:ext uri="{FF2B5EF4-FFF2-40B4-BE49-F238E27FC236}">
                <a16:creationId xmlns:a16="http://schemas.microsoft.com/office/drawing/2014/main" id="{F33CE86F-EFD1-4B5A-8D28-44C03804C857}"/>
              </a:ext>
            </a:extLst>
          </p:cNvPr>
          <p:cNvPicPr>
            <a:picLocks noChangeAspect="1"/>
          </p:cNvPicPr>
          <p:nvPr/>
        </p:nvPicPr>
        <p:blipFill rotWithShape="1">
          <a:blip r:embed="rId6"/>
          <a:srcRect l="57230" t="29362" r="10948" b="12059"/>
          <a:stretch/>
        </p:blipFill>
        <p:spPr>
          <a:xfrm>
            <a:off x="7199521" y="1670494"/>
            <a:ext cx="2592186" cy="2682847"/>
          </a:xfrm>
          <a:prstGeom prst="rect">
            <a:avLst/>
          </a:prstGeom>
        </p:spPr>
      </p:pic>
      <p:sp>
        <p:nvSpPr>
          <p:cNvPr id="14" name="Rectangle 13">
            <a:extLst>
              <a:ext uri="{FF2B5EF4-FFF2-40B4-BE49-F238E27FC236}">
                <a16:creationId xmlns:a16="http://schemas.microsoft.com/office/drawing/2014/main" id="{91C2C308-DB68-4211-8B69-E297C94F84EE}"/>
              </a:ext>
            </a:extLst>
          </p:cNvPr>
          <p:cNvSpPr/>
          <p:nvPr/>
        </p:nvSpPr>
        <p:spPr>
          <a:xfrm>
            <a:off x="9791707" y="2448653"/>
            <a:ext cx="2337499" cy="1200329"/>
          </a:xfrm>
          <a:prstGeom prst="rect">
            <a:avLst/>
          </a:prstGeom>
          <a:noFill/>
        </p:spPr>
        <p:txBody>
          <a:bodyPr wrap="none" lIns="91440" tIns="45720" rIns="91440" bIns="45720">
            <a:spAutoFit/>
          </a:bodyPr>
          <a:lstStyle/>
          <a:p>
            <a:pPr algn="ctr"/>
            <a:r>
              <a:rPr lang="en-US" sz="3600" dirty="0">
                <a:ln w="0"/>
                <a:effectLst>
                  <a:outerShdw blurRad="38100" dist="19050" dir="2700000" algn="tl" rotWithShape="0">
                    <a:schemeClr val="dk1">
                      <a:alpha val="40000"/>
                    </a:schemeClr>
                  </a:outerShdw>
                </a:effectLst>
                <a:latin typeface="Comic Sans MS" panose="030F0702030302020204" pitchFamily="66" charset="0"/>
              </a:rPr>
              <a:t>Fight the </a:t>
            </a:r>
          </a:p>
          <a:p>
            <a:pPr algn="ctr"/>
            <a:r>
              <a:rPr lang="en-US" sz="3600" dirty="0">
                <a:ln w="0"/>
                <a:effectLst>
                  <a:outerShdw blurRad="38100" dist="19050" dir="2700000" algn="tl" rotWithShape="0">
                    <a:schemeClr val="dk1">
                      <a:alpha val="40000"/>
                    </a:schemeClr>
                  </a:outerShdw>
                </a:effectLst>
                <a:latin typeface="Comic Sans MS" panose="030F0702030302020204" pitchFamily="66" charset="0"/>
              </a:rPr>
              <a:t>knight</a:t>
            </a:r>
          </a:p>
        </p:txBody>
      </p:sp>
    </p:spTree>
    <p:extLst>
      <p:ext uri="{BB962C8B-B14F-4D97-AF65-F5344CB8AC3E}">
        <p14:creationId xmlns:p14="http://schemas.microsoft.com/office/powerpoint/2010/main" val="24217014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circle(in)">
                                      <p:cBhvr>
                                        <p:cTn id="12" dur="2000"/>
                                        <p:tgtEl>
                                          <p:spTgt spid="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circle(in)">
                                      <p:cBhvr>
                                        <p:cTn id="17" dur="20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1000"/>
                                        <p:tgtEl>
                                          <p:spTgt spid="8"/>
                                        </p:tgtEl>
                                      </p:cBhvr>
                                    </p:animEffect>
                                    <p:anim calcmode="lin" valueType="num">
                                      <p:cBhvr>
                                        <p:cTn id="23" dur="1000" fill="hold"/>
                                        <p:tgtEl>
                                          <p:spTgt spid="8"/>
                                        </p:tgtEl>
                                        <p:attrNameLst>
                                          <p:attrName>ppt_x</p:attrName>
                                        </p:attrNameLst>
                                      </p:cBhvr>
                                      <p:tavLst>
                                        <p:tav tm="0">
                                          <p:val>
                                            <p:strVal val="#ppt_x"/>
                                          </p:val>
                                        </p:tav>
                                        <p:tav tm="100000">
                                          <p:val>
                                            <p:strVal val="#ppt_x"/>
                                          </p:val>
                                        </p:tav>
                                      </p:tavLst>
                                    </p:anim>
                                    <p:anim calcmode="lin" valueType="num">
                                      <p:cBhvr>
                                        <p:cTn id="2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fade">
                                      <p:cBhvr>
                                        <p:cTn id="29" dur="2000"/>
                                        <p:tgtEl>
                                          <p:spTgt spid="9"/>
                                        </p:tgtEl>
                                      </p:cBhvr>
                                    </p:animEffect>
                                    <p:anim calcmode="lin" valueType="num">
                                      <p:cBhvr>
                                        <p:cTn id="30" dur="2000" fill="hold"/>
                                        <p:tgtEl>
                                          <p:spTgt spid="9"/>
                                        </p:tgtEl>
                                        <p:attrNameLst>
                                          <p:attrName>ppt_w</p:attrName>
                                        </p:attrNameLst>
                                      </p:cBhvr>
                                      <p:tavLst>
                                        <p:tav tm="0" fmla="#ppt_w*sin(2.5*pi*$)">
                                          <p:val>
                                            <p:fltVal val="0"/>
                                          </p:val>
                                        </p:tav>
                                        <p:tav tm="100000">
                                          <p:val>
                                            <p:fltVal val="1"/>
                                          </p:val>
                                        </p:tav>
                                      </p:tavLst>
                                    </p:anim>
                                    <p:anim calcmode="lin" valueType="num">
                                      <p:cBhvr>
                                        <p:cTn id="31" dur="20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21" presetClass="entr" presetSubtype="1" fill="hold" grpId="0" nodeType="click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wheel(1)">
                                      <p:cBhvr>
                                        <p:cTn id="36" dur="2000"/>
                                        <p:tgtEl>
                                          <p:spTgt spid="10"/>
                                        </p:tgtEl>
                                      </p:cBhvr>
                                    </p:animEffect>
                                  </p:childTnLst>
                                </p:cTn>
                              </p:par>
                            </p:childTnLst>
                          </p:cTn>
                        </p:par>
                      </p:childTnLst>
                    </p:cTn>
                  </p:par>
                  <p:par>
                    <p:cTn id="37" fill="hold">
                      <p:stCondLst>
                        <p:cond delay="indefinite"/>
                      </p:stCondLst>
                      <p:childTnLst>
                        <p:par>
                          <p:cTn id="38" fill="hold">
                            <p:stCondLst>
                              <p:cond delay="0"/>
                            </p:stCondLst>
                            <p:childTnLst>
                              <p:par>
                                <p:cTn id="39" presetID="31" presetClass="entr" presetSubtype="0" fill="hold" nodeType="click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p:cTn id="41" dur="1000" fill="hold"/>
                                        <p:tgtEl>
                                          <p:spTgt spid="11"/>
                                        </p:tgtEl>
                                        <p:attrNameLst>
                                          <p:attrName>ppt_w</p:attrName>
                                        </p:attrNameLst>
                                      </p:cBhvr>
                                      <p:tavLst>
                                        <p:tav tm="0">
                                          <p:val>
                                            <p:fltVal val="0"/>
                                          </p:val>
                                        </p:tav>
                                        <p:tav tm="100000">
                                          <p:val>
                                            <p:strVal val="#ppt_w"/>
                                          </p:val>
                                        </p:tav>
                                      </p:tavLst>
                                    </p:anim>
                                    <p:anim calcmode="lin" valueType="num">
                                      <p:cBhvr>
                                        <p:cTn id="42" dur="1000" fill="hold"/>
                                        <p:tgtEl>
                                          <p:spTgt spid="11"/>
                                        </p:tgtEl>
                                        <p:attrNameLst>
                                          <p:attrName>ppt_h</p:attrName>
                                        </p:attrNameLst>
                                      </p:cBhvr>
                                      <p:tavLst>
                                        <p:tav tm="0">
                                          <p:val>
                                            <p:fltVal val="0"/>
                                          </p:val>
                                        </p:tav>
                                        <p:tav tm="100000">
                                          <p:val>
                                            <p:strVal val="#ppt_h"/>
                                          </p:val>
                                        </p:tav>
                                      </p:tavLst>
                                    </p:anim>
                                    <p:anim calcmode="lin" valueType="num">
                                      <p:cBhvr>
                                        <p:cTn id="43" dur="1000" fill="hold"/>
                                        <p:tgtEl>
                                          <p:spTgt spid="11"/>
                                        </p:tgtEl>
                                        <p:attrNameLst>
                                          <p:attrName>style.rotation</p:attrName>
                                        </p:attrNameLst>
                                      </p:cBhvr>
                                      <p:tavLst>
                                        <p:tav tm="0">
                                          <p:val>
                                            <p:fltVal val="90"/>
                                          </p:val>
                                        </p:tav>
                                        <p:tav tm="100000">
                                          <p:val>
                                            <p:fltVal val="0"/>
                                          </p:val>
                                        </p:tav>
                                      </p:tavLst>
                                    </p:anim>
                                    <p:animEffect transition="in" filter="fade">
                                      <p:cBhvr>
                                        <p:cTn id="44" dur="1000"/>
                                        <p:tgtEl>
                                          <p:spTgt spid="11"/>
                                        </p:tgtEl>
                                      </p:cBhvr>
                                    </p:animEffect>
                                  </p:childTnLst>
                                </p:cTn>
                              </p:par>
                            </p:childTnLst>
                          </p:cTn>
                        </p:par>
                      </p:childTnLst>
                    </p:cTn>
                  </p:par>
                  <p:par>
                    <p:cTn id="45" fill="hold">
                      <p:stCondLst>
                        <p:cond delay="indefinite"/>
                      </p:stCondLst>
                      <p:childTnLst>
                        <p:par>
                          <p:cTn id="46" fill="hold">
                            <p:stCondLst>
                              <p:cond delay="0"/>
                            </p:stCondLst>
                            <p:childTnLst>
                              <p:par>
                                <p:cTn id="47" presetID="22" presetClass="entr" presetSubtype="4" fill="hold" grpId="0" nodeType="clickEffect">
                                  <p:stCondLst>
                                    <p:cond delay="0"/>
                                  </p:stCondLst>
                                  <p:childTnLst>
                                    <p:set>
                                      <p:cBhvr>
                                        <p:cTn id="48" dur="1" fill="hold">
                                          <p:stCondLst>
                                            <p:cond delay="0"/>
                                          </p:stCondLst>
                                        </p:cTn>
                                        <p:tgtEl>
                                          <p:spTgt spid="12"/>
                                        </p:tgtEl>
                                        <p:attrNameLst>
                                          <p:attrName>style.visibility</p:attrName>
                                        </p:attrNameLst>
                                      </p:cBhvr>
                                      <p:to>
                                        <p:strVal val="visible"/>
                                      </p:to>
                                    </p:set>
                                    <p:animEffect transition="in" filter="wipe(down)">
                                      <p:cBhvr>
                                        <p:cTn id="49" dur="500"/>
                                        <p:tgtEl>
                                          <p:spTgt spid="12"/>
                                        </p:tgtEl>
                                      </p:cBhvr>
                                    </p:animEffect>
                                  </p:childTnLst>
                                </p:cTn>
                              </p:par>
                            </p:childTnLst>
                          </p:cTn>
                        </p:par>
                      </p:childTnLst>
                    </p:cTn>
                  </p:par>
                  <p:par>
                    <p:cTn id="50" fill="hold">
                      <p:stCondLst>
                        <p:cond delay="indefinite"/>
                      </p:stCondLst>
                      <p:childTnLst>
                        <p:par>
                          <p:cTn id="51" fill="hold">
                            <p:stCondLst>
                              <p:cond delay="0"/>
                            </p:stCondLst>
                            <p:childTnLst>
                              <p:par>
                                <p:cTn id="52" presetID="53" presetClass="entr" presetSubtype="16" fill="hold" nodeType="click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p:cTn id="54" dur="500" fill="hold"/>
                                        <p:tgtEl>
                                          <p:spTgt spid="13"/>
                                        </p:tgtEl>
                                        <p:attrNameLst>
                                          <p:attrName>ppt_w</p:attrName>
                                        </p:attrNameLst>
                                      </p:cBhvr>
                                      <p:tavLst>
                                        <p:tav tm="0">
                                          <p:val>
                                            <p:fltVal val="0"/>
                                          </p:val>
                                        </p:tav>
                                        <p:tav tm="100000">
                                          <p:val>
                                            <p:strVal val="#ppt_w"/>
                                          </p:val>
                                        </p:tav>
                                      </p:tavLst>
                                    </p:anim>
                                    <p:anim calcmode="lin" valueType="num">
                                      <p:cBhvr>
                                        <p:cTn id="55" dur="500" fill="hold"/>
                                        <p:tgtEl>
                                          <p:spTgt spid="13"/>
                                        </p:tgtEl>
                                        <p:attrNameLst>
                                          <p:attrName>ppt_h</p:attrName>
                                        </p:attrNameLst>
                                      </p:cBhvr>
                                      <p:tavLst>
                                        <p:tav tm="0">
                                          <p:val>
                                            <p:fltVal val="0"/>
                                          </p:val>
                                        </p:tav>
                                        <p:tav tm="100000">
                                          <p:val>
                                            <p:strVal val="#ppt_h"/>
                                          </p:val>
                                        </p:tav>
                                      </p:tavLst>
                                    </p:anim>
                                    <p:animEffect transition="in" filter="fade">
                                      <p:cBhvr>
                                        <p:cTn id="56" dur="500"/>
                                        <p:tgtEl>
                                          <p:spTgt spid="13"/>
                                        </p:tgtEl>
                                      </p:cBhvr>
                                    </p:animEffect>
                                  </p:childTnLst>
                                </p:cTn>
                              </p:par>
                            </p:childTnLst>
                          </p:cTn>
                        </p:par>
                      </p:childTnLst>
                    </p:cTn>
                  </p:par>
                  <p:par>
                    <p:cTn id="57" fill="hold">
                      <p:stCondLst>
                        <p:cond delay="indefinite"/>
                      </p:stCondLst>
                      <p:childTnLst>
                        <p:par>
                          <p:cTn id="58" fill="hold">
                            <p:stCondLst>
                              <p:cond delay="0"/>
                            </p:stCondLst>
                            <p:childTnLst>
                              <p:par>
                                <p:cTn id="59" presetID="26" presetClass="entr" presetSubtype="0" fill="hold" grpId="0" nodeType="clickEffect">
                                  <p:stCondLst>
                                    <p:cond delay="0"/>
                                  </p:stCondLst>
                                  <p:childTnLst>
                                    <p:set>
                                      <p:cBhvr>
                                        <p:cTn id="60" dur="1" fill="hold">
                                          <p:stCondLst>
                                            <p:cond delay="0"/>
                                          </p:stCondLst>
                                        </p:cTn>
                                        <p:tgtEl>
                                          <p:spTgt spid="14"/>
                                        </p:tgtEl>
                                        <p:attrNameLst>
                                          <p:attrName>style.visibility</p:attrName>
                                        </p:attrNameLst>
                                      </p:cBhvr>
                                      <p:to>
                                        <p:strVal val="visible"/>
                                      </p:to>
                                    </p:set>
                                    <p:animEffect transition="in" filter="wipe(down)">
                                      <p:cBhvr>
                                        <p:cTn id="61" dur="580">
                                          <p:stCondLst>
                                            <p:cond delay="0"/>
                                          </p:stCondLst>
                                        </p:cTn>
                                        <p:tgtEl>
                                          <p:spTgt spid="14"/>
                                        </p:tgtEl>
                                      </p:cBhvr>
                                    </p:animEffect>
                                    <p:anim calcmode="lin" valueType="num">
                                      <p:cBhvr>
                                        <p:cTn id="62" dur="1822" tmFilter="0,0; 0.14,0.36; 0.43,0.73; 0.71,0.91; 1.0,1.0">
                                          <p:stCondLst>
                                            <p:cond delay="0"/>
                                          </p:stCondLst>
                                        </p:cTn>
                                        <p:tgtEl>
                                          <p:spTgt spid="14"/>
                                        </p:tgtEl>
                                        <p:attrNameLst>
                                          <p:attrName>ppt_x</p:attrName>
                                        </p:attrNameLst>
                                      </p:cBhvr>
                                      <p:tavLst>
                                        <p:tav tm="0">
                                          <p:val>
                                            <p:strVal val="#ppt_x-0.25"/>
                                          </p:val>
                                        </p:tav>
                                        <p:tav tm="100000">
                                          <p:val>
                                            <p:strVal val="#ppt_x"/>
                                          </p:val>
                                        </p:tav>
                                      </p:tavLst>
                                    </p:anim>
                                    <p:anim calcmode="lin" valueType="num">
                                      <p:cBhvr>
                                        <p:cTn id="63" dur="664" tmFilter="0.0,0.0; 0.25,0.07; 0.50,0.2; 0.75,0.467; 1.0,1.0">
                                          <p:stCondLst>
                                            <p:cond delay="0"/>
                                          </p:stCondLst>
                                        </p:cTn>
                                        <p:tgtEl>
                                          <p:spTgt spid="14"/>
                                        </p:tgtEl>
                                        <p:attrNameLst>
                                          <p:attrName>ppt_y</p:attrName>
                                        </p:attrNameLst>
                                      </p:cBhvr>
                                      <p:tavLst>
                                        <p:tav tm="0" fmla="#ppt_y-sin(pi*$)/3">
                                          <p:val>
                                            <p:fltVal val="0.5"/>
                                          </p:val>
                                        </p:tav>
                                        <p:tav tm="100000">
                                          <p:val>
                                            <p:fltVal val="1"/>
                                          </p:val>
                                        </p:tav>
                                      </p:tavLst>
                                    </p:anim>
                                    <p:anim calcmode="lin" valueType="num">
                                      <p:cBhvr>
                                        <p:cTn id="64" dur="664" tmFilter="0, 0; 0.125,0.2665; 0.25,0.4; 0.375,0.465; 0.5,0.5;  0.625,0.535; 0.75,0.6; 0.875,0.7335; 1,1">
                                          <p:stCondLst>
                                            <p:cond delay="664"/>
                                          </p:stCondLst>
                                        </p:cTn>
                                        <p:tgtEl>
                                          <p:spTgt spid="14"/>
                                        </p:tgtEl>
                                        <p:attrNameLst>
                                          <p:attrName>ppt_y</p:attrName>
                                        </p:attrNameLst>
                                      </p:cBhvr>
                                      <p:tavLst>
                                        <p:tav tm="0" fmla="#ppt_y-sin(pi*$)/9">
                                          <p:val>
                                            <p:fltVal val="0"/>
                                          </p:val>
                                        </p:tav>
                                        <p:tav tm="100000">
                                          <p:val>
                                            <p:fltVal val="1"/>
                                          </p:val>
                                        </p:tav>
                                      </p:tavLst>
                                    </p:anim>
                                    <p:anim calcmode="lin" valueType="num">
                                      <p:cBhvr>
                                        <p:cTn id="65" dur="332" tmFilter="0, 0; 0.125,0.2665; 0.25,0.4; 0.375,0.465; 0.5,0.5;  0.625,0.535; 0.75,0.6; 0.875,0.7335; 1,1">
                                          <p:stCondLst>
                                            <p:cond delay="1324"/>
                                          </p:stCondLst>
                                        </p:cTn>
                                        <p:tgtEl>
                                          <p:spTgt spid="14"/>
                                        </p:tgtEl>
                                        <p:attrNameLst>
                                          <p:attrName>ppt_y</p:attrName>
                                        </p:attrNameLst>
                                      </p:cBhvr>
                                      <p:tavLst>
                                        <p:tav tm="0" fmla="#ppt_y-sin(pi*$)/27">
                                          <p:val>
                                            <p:fltVal val="0"/>
                                          </p:val>
                                        </p:tav>
                                        <p:tav tm="100000">
                                          <p:val>
                                            <p:fltVal val="1"/>
                                          </p:val>
                                        </p:tav>
                                      </p:tavLst>
                                    </p:anim>
                                    <p:anim calcmode="lin" valueType="num">
                                      <p:cBhvr>
                                        <p:cTn id="66" dur="164" tmFilter="0, 0; 0.125,0.2665; 0.25,0.4; 0.375,0.465; 0.5,0.5;  0.625,0.535; 0.75,0.6; 0.875,0.7335; 1,1">
                                          <p:stCondLst>
                                            <p:cond delay="1656"/>
                                          </p:stCondLst>
                                        </p:cTn>
                                        <p:tgtEl>
                                          <p:spTgt spid="14"/>
                                        </p:tgtEl>
                                        <p:attrNameLst>
                                          <p:attrName>ppt_y</p:attrName>
                                        </p:attrNameLst>
                                      </p:cBhvr>
                                      <p:tavLst>
                                        <p:tav tm="0" fmla="#ppt_y-sin(pi*$)/81">
                                          <p:val>
                                            <p:fltVal val="0"/>
                                          </p:val>
                                        </p:tav>
                                        <p:tav tm="100000">
                                          <p:val>
                                            <p:fltVal val="1"/>
                                          </p:val>
                                        </p:tav>
                                      </p:tavLst>
                                    </p:anim>
                                    <p:animScale>
                                      <p:cBhvr>
                                        <p:cTn id="67" dur="26">
                                          <p:stCondLst>
                                            <p:cond delay="650"/>
                                          </p:stCondLst>
                                        </p:cTn>
                                        <p:tgtEl>
                                          <p:spTgt spid="14"/>
                                        </p:tgtEl>
                                      </p:cBhvr>
                                      <p:to x="100000" y="60000"/>
                                    </p:animScale>
                                    <p:animScale>
                                      <p:cBhvr>
                                        <p:cTn id="68" dur="166" decel="50000">
                                          <p:stCondLst>
                                            <p:cond delay="676"/>
                                          </p:stCondLst>
                                        </p:cTn>
                                        <p:tgtEl>
                                          <p:spTgt spid="14"/>
                                        </p:tgtEl>
                                      </p:cBhvr>
                                      <p:to x="100000" y="100000"/>
                                    </p:animScale>
                                    <p:animScale>
                                      <p:cBhvr>
                                        <p:cTn id="69" dur="26">
                                          <p:stCondLst>
                                            <p:cond delay="1312"/>
                                          </p:stCondLst>
                                        </p:cTn>
                                        <p:tgtEl>
                                          <p:spTgt spid="14"/>
                                        </p:tgtEl>
                                      </p:cBhvr>
                                      <p:to x="100000" y="80000"/>
                                    </p:animScale>
                                    <p:animScale>
                                      <p:cBhvr>
                                        <p:cTn id="70" dur="166" decel="50000">
                                          <p:stCondLst>
                                            <p:cond delay="1338"/>
                                          </p:stCondLst>
                                        </p:cTn>
                                        <p:tgtEl>
                                          <p:spTgt spid="14"/>
                                        </p:tgtEl>
                                      </p:cBhvr>
                                      <p:to x="100000" y="100000"/>
                                    </p:animScale>
                                    <p:animScale>
                                      <p:cBhvr>
                                        <p:cTn id="71" dur="26">
                                          <p:stCondLst>
                                            <p:cond delay="1642"/>
                                          </p:stCondLst>
                                        </p:cTn>
                                        <p:tgtEl>
                                          <p:spTgt spid="14"/>
                                        </p:tgtEl>
                                      </p:cBhvr>
                                      <p:to x="100000" y="90000"/>
                                    </p:animScale>
                                    <p:animScale>
                                      <p:cBhvr>
                                        <p:cTn id="72" dur="166" decel="50000">
                                          <p:stCondLst>
                                            <p:cond delay="1668"/>
                                          </p:stCondLst>
                                        </p:cTn>
                                        <p:tgtEl>
                                          <p:spTgt spid="14"/>
                                        </p:tgtEl>
                                      </p:cBhvr>
                                      <p:to x="100000" y="100000"/>
                                    </p:animScale>
                                    <p:animScale>
                                      <p:cBhvr>
                                        <p:cTn id="73" dur="26">
                                          <p:stCondLst>
                                            <p:cond delay="1808"/>
                                          </p:stCondLst>
                                        </p:cTn>
                                        <p:tgtEl>
                                          <p:spTgt spid="14"/>
                                        </p:tgtEl>
                                      </p:cBhvr>
                                      <p:to x="100000" y="95000"/>
                                    </p:animScale>
                                    <p:animScale>
                                      <p:cBhvr>
                                        <p:cTn id="74" dur="166" decel="50000">
                                          <p:stCondLst>
                                            <p:cond delay="1834"/>
                                          </p:stCondLst>
                                        </p:cTn>
                                        <p:tgtEl>
                                          <p:spTgt spid="1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P spid="12" grpId="0"/>
      <p:bldP spid="1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09E623-3DE2-4D80-96B9-F7D730BAC913}"/>
              </a:ext>
            </a:extLst>
          </p:cNvPr>
          <p:cNvSpPr>
            <a:spLocks noGrp="1"/>
          </p:cNvSpPr>
          <p:nvPr>
            <p:ph type="title"/>
          </p:nvPr>
        </p:nvSpPr>
        <p:spPr>
          <a:xfrm>
            <a:off x="1143000" y="331305"/>
            <a:ext cx="9875520" cy="1356360"/>
          </a:xfrm>
        </p:spPr>
        <p:txBody>
          <a:bodyPr>
            <a:normAutofit/>
          </a:bodyPr>
          <a:lstStyle/>
          <a:p>
            <a:pPr algn="ctr"/>
            <a:r>
              <a:rPr lang="en-GB" sz="7200" dirty="0">
                <a:latin typeface="Comic Sans MS" panose="030F0702030302020204" pitchFamily="66" charset="0"/>
              </a:rPr>
              <a:t>Your Task</a:t>
            </a:r>
          </a:p>
        </p:txBody>
      </p:sp>
      <p:sp>
        <p:nvSpPr>
          <p:cNvPr id="3" name="Content Placeholder 2">
            <a:extLst>
              <a:ext uri="{FF2B5EF4-FFF2-40B4-BE49-F238E27FC236}">
                <a16:creationId xmlns:a16="http://schemas.microsoft.com/office/drawing/2014/main" id="{8D414ABD-17C9-4D61-9D2B-A20C25C5FBDB}"/>
              </a:ext>
            </a:extLst>
          </p:cNvPr>
          <p:cNvSpPr>
            <a:spLocks noGrp="1"/>
          </p:cNvSpPr>
          <p:nvPr>
            <p:ph idx="1"/>
          </p:nvPr>
        </p:nvSpPr>
        <p:spPr/>
        <p:txBody>
          <a:bodyPr/>
          <a:lstStyle/>
          <a:p>
            <a:pPr marL="45720" indent="0" algn="just">
              <a:buNone/>
            </a:pPr>
            <a:r>
              <a:rPr lang="en-GB" sz="2400" dirty="0">
                <a:latin typeface="Comic Sans MS" panose="030F0702030302020204" pitchFamily="66" charset="0"/>
              </a:rPr>
              <a:t>Write a school report for Zog based on how well he did learning each new skill.</a:t>
            </a:r>
          </a:p>
          <a:p>
            <a:pPr marL="45720" indent="0" algn="just">
              <a:buNone/>
            </a:pPr>
            <a:r>
              <a:rPr lang="en-GB" sz="2400" dirty="0">
                <a:latin typeface="Comic Sans MS" panose="030F0702030302020204" pitchFamily="66" charset="0"/>
              </a:rPr>
              <a:t>It should include an overview of Zog as a pupil, what he acts like, if he has friends, behaviour etc</a:t>
            </a:r>
          </a:p>
          <a:p>
            <a:pPr marL="45720" indent="0">
              <a:lnSpc>
                <a:spcPct val="100000"/>
              </a:lnSpc>
              <a:buNone/>
            </a:pPr>
            <a:r>
              <a:rPr lang="en-GB" sz="2400" dirty="0">
                <a:latin typeface="Comic Sans MS" panose="030F0702030302020204" pitchFamily="66" charset="0"/>
              </a:rPr>
              <a:t>You should give Zog a grade based on how well he preformed during each lesson e.g. 1 being worst 5 being the best.</a:t>
            </a:r>
          </a:p>
          <a:p>
            <a:pPr marL="45720" indent="0">
              <a:lnSpc>
                <a:spcPct val="100000"/>
              </a:lnSpc>
              <a:buNone/>
            </a:pPr>
            <a:r>
              <a:rPr lang="en-GB" sz="2400" dirty="0">
                <a:latin typeface="Comic Sans MS" panose="030F0702030302020204" pitchFamily="66" charset="0"/>
              </a:rPr>
              <a:t>You should also give Zog targets that he can work on to improve his dragon skills</a:t>
            </a:r>
          </a:p>
        </p:txBody>
      </p:sp>
    </p:spTree>
    <p:extLst>
      <p:ext uri="{BB962C8B-B14F-4D97-AF65-F5344CB8AC3E}">
        <p14:creationId xmlns:p14="http://schemas.microsoft.com/office/powerpoint/2010/main" val="12149042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A954CD-E8A4-4D70-941D-80EF2C732528}"/>
              </a:ext>
            </a:extLst>
          </p:cNvPr>
          <p:cNvSpPr>
            <a:spLocks noGrp="1"/>
          </p:cNvSpPr>
          <p:nvPr>
            <p:ph type="title"/>
          </p:nvPr>
        </p:nvSpPr>
        <p:spPr/>
        <p:txBody>
          <a:bodyPr/>
          <a:lstStyle/>
          <a:p>
            <a:pPr algn="ctr"/>
            <a:r>
              <a:rPr lang="en-GB" dirty="0">
                <a:latin typeface="Comic Sans MS" panose="030F0702030302020204" pitchFamily="66" charset="0"/>
              </a:rPr>
              <a:t>What do you think Zog did well in school?</a:t>
            </a:r>
          </a:p>
        </p:txBody>
      </p:sp>
      <p:sp>
        <p:nvSpPr>
          <p:cNvPr id="3" name="Content Placeholder 2">
            <a:extLst>
              <a:ext uri="{FF2B5EF4-FFF2-40B4-BE49-F238E27FC236}">
                <a16:creationId xmlns:a16="http://schemas.microsoft.com/office/drawing/2014/main" id="{3BD4C563-30DB-4024-A725-42DE2A6C6C46}"/>
              </a:ext>
            </a:extLst>
          </p:cNvPr>
          <p:cNvSpPr>
            <a:spLocks noGrp="1"/>
          </p:cNvSpPr>
          <p:nvPr>
            <p:ph idx="1"/>
          </p:nvPr>
        </p:nvSpPr>
        <p:spPr>
          <a:xfrm>
            <a:off x="1143000" y="2888974"/>
            <a:ext cx="9872871" cy="3207026"/>
          </a:xfrm>
        </p:spPr>
        <p:txBody>
          <a:bodyPr/>
          <a:lstStyle/>
          <a:p>
            <a:pPr marL="45720" indent="0" algn="just">
              <a:buNone/>
            </a:pPr>
            <a:r>
              <a:rPr lang="en-GB" dirty="0">
                <a:solidFill>
                  <a:srgbClr val="00B050"/>
                </a:solidFill>
                <a:latin typeface="Comic Sans MS" panose="030F0702030302020204" pitchFamily="66" charset="0"/>
              </a:rPr>
              <a:t>I think although Zog was not always the best at doing all the set activities that he never gave up and he always tried his hardest even when he found it tricky.</a:t>
            </a:r>
          </a:p>
          <a:p>
            <a:pPr marL="45720" indent="0" algn="just">
              <a:buNone/>
            </a:pPr>
            <a:endParaRPr lang="en-GB" dirty="0">
              <a:solidFill>
                <a:srgbClr val="00B050"/>
              </a:solidFill>
              <a:latin typeface="Comic Sans MS" panose="030F0702030302020204" pitchFamily="66" charset="0"/>
            </a:endParaRPr>
          </a:p>
          <a:p>
            <a:pPr marL="45720" indent="0" algn="just">
              <a:buNone/>
            </a:pPr>
            <a:endParaRPr lang="en-GB" dirty="0">
              <a:solidFill>
                <a:srgbClr val="00B050"/>
              </a:solidFill>
              <a:latin typeface="Comic Sans MS" panose="030F0702030302020204" pitchFamily="66" charset="0"/>
            </a:endParaRPr>
          </a:p>
          <a:p>
            <a:pPr marL="45720" indent="0" algn="just">
              <a:buNone/>
            </a:pPr>
            <a:endParaRPr lang="en-GB" dirty="0">
              <a:solidFill>
                <a:srgbClr val="00B050"/>
              </a:solidFill>
              <a:latin typeface="Comic Sans MS" panose="030F0702030302020204" pitchFamily="66" charset="0"/>
            </a:endParaRPr>
          </a:p>
          <a:p>
            <a:pPr marL="45720" indent="0" algn="just">
              <a:buNone/>
            </a:pPr>
            <a:r>
              <a:rPr lang="en-GB" dirty="0">
                <a:solidFill>
                  <a:srgbClr val="00B050"/>
                </a:solidFill>
                <a:latin typeface="Comic Sans MS" panose="030F0702030302020204" pitchFamily="66" charset="0"/>
              </a:rPr>
              <a:t>Zog was also kind and made friends with Princess Pearl.</a:t>
            </a:r>
          </a:p>
        </p:txBody>
      </p:sp>
      <p:pic>
        <p:nvPicPr>
          <p:cNvPr id="2050" name="Picture 2" descr="Zog Meets The Princess! | Zog - YouTube">
            <a:extLst>
              <a:ext uri="{FF2B5EF4-FFF2-40B4-BE49-F238E27FC236}">
                <a16:creationId xmlns:a16="http://schemas.microsoft.com/office/drawing/2014/main" id="{A77C708A-CD89-4989-80D5-DF62934EEED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41684" y="4892041"/>
            <a:ext cx="2857500" cy="16002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BBC One - Zog">
            <a:extLst>
              <a:ext uri="{FF2B5EF4-FFF2-40B4-BE49-F238E27FC236}">
                <a16:creationId xmlns:a16="http://schemas.microsoft.com/office/drawing/2014/main" id="{F055713A-39C8-49B0-BA76-68E6B53D57B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50685" y="3692387"/>
            <a:ext cx="2857500" cy="1600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105962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2052"/>
                                        </p:tgtEl>
                                        <p:attrNameLst>
                                          <p:attrName>style.visibility</p:attrName>
                                        </p:attrNameLst>
                                      </p:cBhvr>
                                      <p:to>
                                        <p:strVal val="visible"/>
                                      </p:to>
                                    </p:set>
                                    <p:animEffect transition="in" filter="barn(inVertical)">
                                      <p:cBhvr>
                                        <p:cTn id="14" dur="500"/>
                                        <p:tgtEl>
                                          <p:spTgt spid="2052"/>
                                        </p:tgtEl>
                                      </p:cBhvr>
                                    </p:animEffect>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circle(in)">
                                      <p:cBhvr>
                                        <p:cTn id="19" dur="2000"/>
                                        <p:tgtEl>
                                          <p:spTgt spid="3">
                                            <p:txEl>
                                              <p:pRg st="4" end="4"/>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21" presetClass="entr" presetSubtype="1" fill="hold" nodeType="clickEffect">
                                  <p:stCondLst>
                                    <p:cond delay="0"/>
                                  </p:stCondLst>
                                  <p:childTnLst>
                                    <p:set>
                                      <p:cBhvr>
                                        <p:cTn id="23" dur="1" fill="hold">
                                          <p:stCondLst>
                                            <p:cond delay="0"/>
                                          </p:stCondLst>
                                        </p:cTn>
                                        <p:tgtEl>
                                          <p:spTgt spid="2050"/>
                                        </p:tgtEl>
                                        <p:attrNameLst>
                                          <p:attrName>style.visibility</p:attrName>
                                        </p:attrNameLst>
                                      </p:cBhvr>
                                      <p:to>
                                        <p:strVal val="visible"/>
                                      </p:to>
                                    </p:set>
                                    <p:animEffect transition="in" filter="wheel(1)">
                                      <p:cBhvr>
                                        <p:cTn id="24" dur="20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D4ED17-376A-4A81-8CB9-53A7861A15E0}"/>
              </a:ext>
            </a:extLst>
          </p:cNvPr>
          <p:cNvSpPr>
            <a:spLocks noGrp="1"/>
          </p:cNvSpPr>
          <p:nvPr>
            <p:ph type="title"/>
          </p:nvPr>
        </p:nvSpPr>
        <p:spPr/>
        <p:txBody>
          <a:bodyPr/>
          <a:lstStyle/>
          <a:p>
            <a:pPr algn="ctr"/>
            <a:r>
              <a:rPr lang="en-GB" dirty="0">
                <a:latin typeface="Comic Sans MS" panose="030F0702030302020204" pitchFamily="66" charset="0"/>
              </a:rPr>
              <a:t>What do you think Zog might need to practise more?</a:t>
            </a:r>
          </a:p>
        </p:txBody>
      </p:sp>
      <p:sp>
        <p:nvSpPr>
          <p:cNvPr id="3" name="Content Placeholder 2">
            <a:extLst>
              <a:ext uri="{FF2B5EF4-FFF2-40B4-BE49-F238E27FC236}">
                <a16:creationId xmlns:a16="http://schemas.microsoft.com/office/drawing/2014/main" id="{605B8955-9954-40B2-94B1-42ED53AF8DEC}"/>
              </a:ext>
            </a:extLst>
          </p:cNvPr>
          <p:cNvSpPr>
            <a:spLocks noGrp="1"/>
          </p:cNvSpPr>
          <p:nvPr>
            <p:ph idx="1"/>
          </p:nvPr>
        </p:nvSpPr>
        <p:spPr>
          <a:xfrm>
            <a:off x="1143000" y="3313043"/>
            <a:ext cx="6649277" cy="2782956"/>
          </a:xfrm>
        </p:spPr>
        <p:txBody>
          <a:bodyPr>
            <a:normAutofit/>
          </a:bodyPr>
          <a:lstStyle/>
          <a:p>
            <a:pPr marL="45720" indent="0">
              <a:buNone/>
            </a:pPr>
            <a:r>
              <a:rPr lang="en-GB" sz="2400" dirty="0">
                <a:solidFill>
                  <a:srgbClr val="00B050"/>
                </a:solidFill>
                <a:latin typeface="Comic Sans MS" panose="030F0702030302020204" pitchFamily="66" charset="0"/>
              </a:rPr>
              <a:t>I think Zog needs to practise his flying to make sure he doesn’t fly into any more trees. </a:t>
            </a:r>
          </a:p>
        </p:txBody>
      </p:sp>
      <p:pic>
        <p:nvPicPr>
          <p:cNvPr id="3074" name="Picture 2" descr="Zog - Mommy Goose Chronicles">
            <a:extLst>
              <a:ext uri="{FF2B5EF4-FFF2-40B4-BE49-F238E27FC236}">
                <a16:creationId xmlns:a16="http://schemas.microsoft.com/office/drawing/2014/main" id="{CC027C84-C5F2-44C3-B564-1E73BE85021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9483" t="2319" b="6473"/>
          <a:stretch/>
        </p:blipFill>
        <p:spPr bwMode="auto">
          <a:xfrm>
            <a:off x="8213033" y="2994990"/>
            <a:ext cx="2835967" cy="31010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230114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074"/>
                                        </p:tgtEl>
                                        <p:attrNameLst>
                                          <p:attrName>style.visibility</p:attrName>
                                        </p:attrNameLst>
                                      </p:cBhvr>
                                      <p:to>
                                        <p:strVal val="visible"/>
                                      </p:to>
                                    </p:set>
                                    <p:animEffect transition="in" filter="barn(inVertical)">
                                      <p:cBhvr>
                                        <p:cTn id="12" dur="5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B13B0E-0536-4059-A49C-233EF73FFD04}"/>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F1AE1688-6555-4A96-B3C6-9C6E7B7A95F4}"/>
              </a:ext>
            </a:extLst>
          </p:cNvPr>
          <p:cNvSpPr>
            <a:spLocks noGrp="1"/>
          </p:cNvSpPr>
          <p:nvPr>
            <p:ph idx="1"/>
          </p:nvPr>
        </p:nvSpPr>
        <p:spPr/>
        <p:txBody>
          <a:bodyPr/>
          <a:lstStyle/>
          <a:p>
            <a:endParaRPr lang="en-GB"/>
          </a:p>
        </p:txBody>
      </p:sp>
      <p:pic>
        <p:nvPicPr>
          <p:cNvPr id="6" name="Picture 5">
            <a:extLst>
              <a:ext uri="{FF2B5EF4-FFF2-40B4-BE49-F238E27FC236}">
                <a16:creationId xmlns:a16="http://schemas.microsoft.com/office/drawing/2014/main" id="{CB92EC08-D590-4BCD-891E-8C81057EC6C1}"/>
              </a:ext>
            </a:extLst>
          </p:cNvPr>
          <p:cNvPicPr>
            <a:picLocks noChangeAspect="1"/>
          </p:cNvPicPr>
          <p:nvPr/>
        </p:nvPicPr>
        <p:blipFill rotWithShape="1">
          <a:blip r:embed="rId2"/>
          <a:srcRect l="23587" t="24137" r="22826" b="8891"/>
          <a:stretch/>
        </p:blipFill>
        <p:spPr>
          <a:xfrm>
            <a:off x="1061284" y="463827"/>
            <a:ext cx="10310192" cy="5784573"/>
          </a:xfrm>
          <a:prstGeom prst="rect">
            <a:avLst/>
          </a:prstGeom>
        </p:spPr>
      </p:pic>
      <p:sp>
        <p:nvSpPr>
          <p:cNvPr id="7" name="Rectangle 6">
            <a:extLst>
              <a:ext uri="{FF2B5EF4-FFF2-40B4-BE49-F238E27FC236}">
                <a16:creationId xmlns:a16="http://schemas.microsoft.com/office/drawing/2014/main" id="{0F6B8902-955A-4FCE-B320-E718C88DA1FF}"/>
              </a:ext>
            </a:extLst>
          </p:cNvPr>
          <p:cNvSpPr/>
          <p:nvPr/>
        </p:nvSpPr>
        <p:spPr>
          <a:xfrm>
            <a:off x="6216380" y="3851413"/>
            <a:ext cx="4955203" cy="1815882"/>
          </a:xfrm>
          <a:prstGeom prst="rect">
            <a:avLst/>
          </a:prstGeom>
          <a:noFill/>
        </p:spPr>
        <p:txBody>
          <a:bodyPr wrap="none" lIns="91440" tIns="45720" rIns="91440" bIns="45720">
            <a:spAutoFit/>
          </a:bodyPr>
          <a:lstStyle/>
          <a:p>
            <a:pPr algn="ctr"/>
            <a:r>
              <a:rPr lang="en-US" sz="2800" dirty="0">
                <a:ln w="0"/>
                <a:solidFill>
                  <a:srgbClr val="FF0000"/>
                </a:solidFill>
                <a:effectLst>
                  <a:outerShdw blurRad="38100" dist="19050" dir="2700000" algn="tl" rotWithShape="0">
                    <a:schemeClr val="dk1">
                      <a:alpha val="40000"/>
                    </a:schemeClr>
                  </a:outerShdw>
                </a:effectLst>
                <a:latin typeface="Comic Sans MS" panose="030F0702030302020204" pitchFamily="66" charset="0"/>
              </a:rPr>
              <a:t>Targets mean things </a:t>
            </a:r>
            <a:r>
              <a:rPr lang="en-US" sz="2800" dirty="0" err="1">
                <a:ln w="0"/>
                <a:solidFill>
                  <a:srgbClr val="FF0000"/>
                </a:solidFill>
                <a:effectLst>
                  <a:outerShdw blurRad="38100" dist="19050" dir="2700000" algn="tl" rotWithShape="0">
                    <a:schemeClr val="dk1">
                      <a:alpha val="40000"/>
                    </a:schemeClr>
                  </a:outerShdw>
                </a:effectLst>
                <a:latin typeface="Comic Sans MS" panose="030F0702030302020204" pitchFamily="66" charset="0"/>
              </a:rPr>
              <a:t>Zog</a:t>
            </a:r>
            <a:r>
              <a:rPr lang="en-US" sz="2800" dirty="0">
                <a:ln w="0"/>
                <a:solidFill>
                  <a:srgbClr val="FF0000"/>
                </a:solidFill>
                <a:effectLst>
                  <a:outerShdw blurRad="38100" dist="19050" dir="2700000" algn="tl" rotWithShape="0">
                    <a:schemeClr val="dk1">
                      <a:alpha val="40000"/>
                    </a:schemeClr>
                  </a:outerShdw>
                </a:effectLst>
                <a:latin typeface="Comic Sans MS" panose="030F0702030302020204" pitchFamily="66" charset="0"/>
              </a:rPr>
              <a:t> </a:t>
            </a:r>
          </a:p>
          <a:p>
            <a:pPr algn="ctr"/>
            <a:r>
              <a:rPr lang="en-US" sz="2800" dirty="0">
                <a:ln w="0"/>
                <a:solidFill>
                  <a:srgbClr val="FF0000"/>
                </a:solidFill>
                <a:effectLst>
                  <a:outerShdw blurRad="38100" dist="19050" dir="2700000" algn="tl" rotWithShape="0">
                    <a:schemeClr val="dk1">
                      <a:alpha val="40000"/>
                    </a:schemeClr>
                  </a:outerShdw>
                </a:effectLst>
                <a:latin typeface="Comic Sans MS" panose="030F0702030302020204" pitchFamily="66" charset="0"/>
              </a:rPr>
              <a:t>needs to improve</a:t>
            </a:r>
          </a:p>
          <a:p>
            <a:pPr algn="ctr"/>
            <a:r>
              <a:rPr lang="en-US" sz="2800" dirty="0">
                <a:ln w="0"/>
                <a:solidFill>
                  <a:srgbClr val="FF0000"/>
                </a:solidFill>
                <a:effectLst>
                  <a:outerShdw blurRad="38100" dist="19050" dir="2700000" algn="tl" rotWithShape="0">
                    <a:schemeClr val="dk1">
                      <a:alpha val="40000"/>
                    </a:schemeClr>
                  </a:outerShdw>
                </a:effectLst>
                <a:latin typeface="Comic Sans MS" panose="030F0702030302020204" pitchFamily="66" charset="0"/>
              </a:rPr>
              <a:t>What do you thing he needs </a:t>
            </a:r>
          </a:p>
          <a:p>
            <a:pPr algn="ctr"/>
            <a:r>
              <a:rPr lang="en-US" sz="2800" dirty="0">
                <a:ln w="0"/>
                <a:solidFill>
                  <a:srgbClr val="FF0000"/>
                </a:solidFill>
                <a:effectLst>
                  <a:outerShdw blurRad="38100" dist="19050" dir="2700000" algn="tl" rotWithShape="0">
                    <a:schemeClr val="dk1">
                      <a:alpha val="40000"/>
                    </a:schemeClr>
                  </a:outerShdw>
                </a:effectLst>
                <a:latin typeface="Comic Sans MS" panose="030F0702030302020204" pitchFamily="66" charset="0"/>
              </a:rPr>
              <a:t>to practice more?</a:t>
            </a:r>
          </a:p>
        </p:txBody>
      </p:sp>
      <p:sp>
        <p:nvSpPr>
          <p:cNvPr id="8" name="Rectangle 7">
            <a:extLst>
              <a:ext uri="{FF2B5EF4-FFF2-40B4-BE49-F238E27FC236}">
                <a16:creationId xmlns:a16="http://schemas.microsoft.com/office/drawing/2014/main" id="{83168D63-89FD-404D-8B67-D46AB4455C47}"/>
              </a:ext>
            </a:extLst>
          </p:cNvPr>
          <p:cNvSpPr/>
          <p:nvPr/>
        </p:nvSpPr>
        <p:spPr>
          <a:xfrm>
            <a:off x="6302943" y="1133128"/>
            <a:ext cx="4868640" cy="2246769"/>
          </a:xfrm>
          <a:prstGeom prst="rect">
            <a:avLst/>
          </a:prstGeom>
          <a:noFill/>
        </p:spPr>
        <p:txBody>
          <a:bodyPr wrap="none" lIns="91440" tIns="45720" rIns="91440" bIns="45720">
            <a:spAutoFit/>
          </a:bodyPr>
          <a:lstStyle/>
          <a:p>
            <a:pPr algn="ctr"/>
            <a:r>
              <a:rPr lang="en-US" sz="2800" b="0" cap="none" spc="0" dirty="0">
                <a:ln w="0"/>
                <a:solidFill>
                  <a:srgbClr val="00B0F0"/>
                </a:solidFill>
                <a:latin typeface="Comic Sans MS" panose="030F0702030302020204" pitchFamily="66" charset="0"/>
              </a:rPr>
              <a:t>In this part you write about</a:t>
            </a:r>
          </a:p>
          <a:p>
            <a:pPr algn="ctr"/>
            <a:r>
              <a:rPr lang="en-US" sz="2800" b="0" cap="none" spc="0" dirty="0">
                <a:ln w="0"/>
                <a:solidFill>
                  <a:srgbClr val="00B0F0"/>
                </a:solidFill>
                <a:latin typeface="Comic Sans MS" panose="030F0702030302020204" pitchFamily="66" charset="0"/>
              </a:rPr>
              <a:t> how </a:t>
            </a:r>
            <a:r>
              <a:rPr lang="en-US" sz="2800" b="0" cap="none" spc="0" dirty="0" err="1">
                <a:ln w="0"/>
                <a:solidFill>
                  <a:srgbClr val="00B0F0"/>
                </a:solidFill>
                <a:latin typeface="Comic Sans MS" panose="030F0702030302020204" pitchFamily="66" charset="0"/>
              </a:rPr>
              <a:t>Zog</a:t>
            </a:r>
            <a:r>
              <a:rPr lang="en-US" sz="2800" b="0" cap="none" spc="0" dirty="0">
                <a:ln w="0"/>
                <a:solidFill>
                  <a:srgbClr val="00B0F0"/>
                </a:solidFill>
                <a:latin typeface="Comic Sans MS" panose="030F0702030302020204" pitchFamily="66" charset="0"/>
              </a:rPr>
              <a:t> was in class. </a:t>
            </a:r>
          </a:p>
          <a:p>
            <a:pPr algn="ctr"/>
            <a:r>
              <a:rPr lang="en-US" sz="2800" dirty="0">
                <a:ln w="0"/>
                <a:solidFill>
                  <a:srgbClr val="00B0F0"/>
                </a:solidFill>
                <a:latin typeface="Comic Sans MS" panose="030F0702030302020204" pitchFamily="66" charset="0"/>
              </a:rPr>
              <a:t>Was he sensible?</a:t>
            </a:r>
          </a:p>
          <a:p>
            <a:pPr algn="ctr"/>
            <a:r>
              <a:rPr lang="en-US" sz="2800" dirty="0">
                <a:ln w="0"/>
                <a:solidFill>
                  <a:srgbClr val="00B0F0"/>
                </a:solidFill>
                <a:latin typeface="Comic Sans MS" panose="030F0702030302020204" pitchFamily="66" charset="0"/>
              </a:rPr>
              <a:t>Was he kind to others?</a:t>
            </a:r>
          </a:p>
          <a:p>
            <a:pPr algn="ctr"/>
            <a:r>
              <a:rPr lang="en-US" sz="2800" b="0" cap="none" spc="0" dirty="0">
                <a:ln w="0"/>
                <a:solidFill>
                  <a:srgbClr val="00B0F0"/>
                </a:solidFill>
                <a:latin typeface="Comic Sans MS" panose="030F0702030302020204" pitchFamily="66" charset="0"/>
              </a:rPr>
              <a:t>Did he</a:t>
            </a:r>
            <a:r>
              <a:rPr lang="en-US" sz="2800" dirty="0">
                <a:ln w="0"/>
                <a:solidFill>
                  <a:srgbClr val="00B0F0"/>
                </a:solidFill>
                <a:latin typeface="Comic Sans MS" panose="030F0702030302020204" pitchFamily="66" charset="0"/>
              </a:rPr>
              <a:t> try his best?</a:t>
            </a:r>
            <a:endParaRPr lang="en-US" sz="2800" b="0" cap="none" spc="0" dirty="0">
              <a:ln w="0"/>
              <a:solidFill>
                <a:srgbClr val="00B0F0"/>
              </a:solidFill>
              <a:latin typeface="Comic Sans MS" panose="030F0702030302020204" pitchFamily="66" charset="0"/>
            </a:endParaRPr>
          </a:p>
        </p:txBody>
      </p:sp>
    </p:spTree>
    <p:extLst>
      <p:ext uri="{BB962C8B-B14F-4D97-AF65-F5344CB8AC3E}">
        <p14:creationId xmlns:p14="http://schemas.microsoft.com/office/powerpoint/2010/main" val="26301611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80">
                                          <p:stCondLst>
                                            <p:cond delay="0"/>
                                          </p:stCondLst>
                                        </p:cTn>
                                        <p:tgtEl>
                                          <p:spTgt spid="7"/>
                                        </p:tgtEl>
                                      </p:cBhvr>
                                    </p:animEffect>
                                    <p:anim calcmode="lin" valueType="num">
                                      <p:cBhvr>
                                        <p:cTn id="8"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13" dur="26">
                                          <p:stCondLst>
                                            <p:cond delay="650"/>
                                          </p:stCondLst>
                                        </p:cTn>
                                        <p:tgtEl>
                                          <p:spTgt spid="7"/>
                                        </p:tgtEl>
                                      </p:cBhvr>
                                      <p:to x="100000" y="60000"/>
                                    </p:animScale>
                                    <p:animScale>
                                      <p:cBhvr>
                                        <p:cTn id="14" dur="166" decel="50000">
                                          <p:stCondLst>
                                            <p:cond delay="676"/>
                                          </p:stCondLst>
                                        </p:cTn>
                                        <p:tgtEl>
                                          <p:spTgt spid="7"/>
                                        </p:tgtEl>
                                      </p:cBhvr>
                                      <p:to x="100000" y="100000"/>
                                    </p:animScale>
                                    <p:animScale>
                                      <p:cBhvr>
                                        <p:cTn id="15" dur="26">
                                          <p:stCondLst>
                                            <p:cond delay="1312"/>
                                          </p:stCondLst>
                                        </p:cTn>
                                        <p:tgtEl>
                                          <p:spTgt spid="7"/>
                                        </p:tgtEl>
                                      </p:cBhvr>
                                      <p:to x="100000" y="80000"/>
                                    </p:animScale>
                                    <p:animScale>
                                      <p:cBhvr>
                                        <p:cTn id="16" dur="166" decel="50000">
                                          <p:stCondLst>
                                            <p:cond delay="1338"/>
                                          </p:stCondLst>
                                        </p:cTn>
                                        <p:tgtEl>
                                          <p:spTgt spid="7"/>
                                        </p:tgtEl>
                                      </p:cBhvr>
                                      <p:to x="100000" y="100000"/>
                                    </p:animScale>
                                    <p:animScale>
                                      <p:cBhvr>
                                        <p:cTn id="17" dur="26">
                                          <p:stCondLst>
                                            <p:cond delay="1642"/>
                                          </p:stCondLst>
                                        </p:cTn>
                                        <p:tgtEl>
                                          <p:spTgt spid="7"/>
                                        </p:tgtEl>
                                      </p:cBhvr>
                                      <p:to x="100000" y="90000"/>
                                    </p:animScale>
                                    <p:animScale>
                                      <p:cBhvr>
                                        <p:cTn id="18" dur="166" decel="50000">
                                          <p:stCondLst>
                                            <p:cond delay="1668"/>
                                          </p:stCondLst>
                                        </p:cTn>
                                        <p:tgtEl>
                                          <p:spTgt spid="7"/>
                                        </p:tgtEl>
                                      </p:cBhvr>
                                      <p:to x="100000" y="100000"/>
                                    </p:animScale>
                                    <p:animScale>
                                      <p:cBhvr>
                                        <p:cTn id="19" dur="26">
                                          <p:stCondLst>
                                            <p:cond delay="1808"/>
                                          </p:stCondLst>
                                        </p:cTn>
                                        <p:tgtEl>
                                          <p:spTgt spid="7"/>
                                        </p:tgtEl>
                                      </p:cBhvr>
                                      <p:to x="100000" y="95000"/>
                                    </p:animScale>
                                    <p:animScale>
                                      <p:cBhvr>
                                        <p:cTn id="20" dur="166" decel="50000">
                                          <p:stCondLst>
                                            <p:cond delay="1834"/>
                                          </p:stCondLst>
                                        </p:cTn>
                                        <p:tgtEl>
                                          <p:spTgt spid="7"/>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theme/theme1.xml><?xml version="1.0" encoding="utf-8"?>
<a:theme xmlns:a="http://schemas.openxmlformats.org/drawingml/2006/main" name="Basis">
  <a:themeElements>
    <a:clrScheme name="Basis">
      <a:dk1>
        <a:srgbClr val="000000"/>
      </a:dk1>
      <a:lt1>
        <a:srgbClr val="FFFFFF"/>
      </a:lt1>
      <a:dk2>
        <a:srgbClr val="565349"/>
      </a:dk2>
      <a:lt2>
        <a:srgbClr val="DDDDDD"/>
      </a:lt2>
      <a:accent1>
        <a:srgbClr val="A6B727"/>
      </a:accent1>
      <a:accent2>
        <a:srgbClr val="DF5327"/>
      </a:accent2>
      <a:accent3>
        <a:srgbClr val="FE9E00"/>
      </a:accent3>
      <a:accent4>
        <a:srgbClr val="418AB3"/>
      </a:accent4>
      <a:accent5>
        <a:srgbClr val="D7D447"/>
      </a:accent5>
      <a:accent6>
        <a:srgbClr val="818183"/>
      </a:accent6>
      <a:hlink>
        <a:srgbClr val="F59E00"/>
      </a:hlink>
      <a:folHlink>
        <a:srgbClr val="B2B2B2"/>
      </a:folHlink>
    </a:clrScheme>
    <a:fontScheme name="Basis">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name="Basis" id="{5665723A-49BA-4B57-8411-A56F8F207965}" vid="{90E45F77-AEFC-46EF-A7C1-5B338C297B02}"/>
    </a:ext>
  </a:extLst>
</a:theme>
</file>

<file path=docProps/app.xml><?xml version="1.0" encoding="utf-8"?>
<Properties xmlns="http://schemas.openxmlformats.org/officeDocument/2006/extended-properties" xmlns:vt="http://schemas.openxmlformats.org/officeDocument/2006/docPropsVTypes">
  <Template>Basis</Template>
  <TotalTime>309</TotalTime>
  <Words>262</Words>
  <Application>Microsoft Office PowerPoint</Application>
  <PresentationFormat>Widescreen</PresentationFormat>
  <Paragraphs>35</Paragraphs>
  <Slides>19</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19</vt:i4>
      </vt:variant>
    </vt:vector>
  </HeadingPairs>
  <TitlesOfParts>
    <vt:vector size="22" baseType="lpstr">
      <vt:lpstr>Comic Sans MS</vt:lpstr>
      <vt:lpstr>Corbel</vt:lpstr>
      <vt:lpstr>Basis</vt:lpstr>
      <vt:lpstr>Tuesday 9th March 2021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During Zog’s time at school he learns lots of new skills. Can you remember any?</vt:lpstr>
      <vt:lpstr>Your Task</vt:lpstr>
      <vt:lpstr>What do you think Zog did well in school?</vt:lpstr>
      <vt:lpstr>What do you think Zog might need to practise more?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 Coles BTP</dc:creator>
  <cp:lastModifiedBy>C Coles BTP</cp:lastModifiedBy>
  <cp:revision>21</cp:revision>
  <dcterms:created xsi:type="dcterms:W3CDTF">2021-03-02T16:55:28Z</dcterms:created>
  <dcterms:modified xsi:type="dcterms:W3CDTF">2021-03-06T15:43:44Z</dcterms:modified>
</cp:coreProperties>
</file>