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1"/>
  </p:sldMasterIdLst>
  <p:sldIdLst>
    <p:sldId id="267" r:id="rId2"/>
    <p:sldId id="273" r:id="rId3"/>
    <p:sldId id="274" r:id="rId4"/>
    <p:sldId id="275" r:id="rId5"/>
    <p:sldId id="276" r:id="rId6"/>
    <p:sldId id="277" r:id="rId7"/>
    <p:sldId id="278" r:id="rId8"/>
    <p:sldId id="279" r:id="rId9"/>
    <p:sldId id="280" r:id="rId10"/>
    <p:sldId id="281" r:id="rId11"/>
    <p:sldId id="282" r:id="rId12"/>
    <p:sldId id="269" r:id="rId13"/>
    <p:sldId id="268" r:id="rId14"/>
    <p:sldId id="284"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1401ADC-7C4D-4C5E-801B-A2C783465DD5}">
          <p14:sldIdLst>
            <p14:sldId id="267"/>
            <p14:sldId id="273"/>
            <p14:sldId id="274"/>
            <p14:sldId id="275"/>
            <p14:sldId id="276"/>
            <p14:sldId id="277"/>
            <p14:sldId id="278"/>
            <p14:sldId id="279"/>
            <p14:sldId id="280"/>
            <p14:sldId id="281"/>
            <p14:sldId id="282"/>
            <p14:sldId id="269"/>
            <p14:sldId id="268"/>
            <p14:sldId id="284"/>
          </p14:sldIdLst>
        </p14:section>
        <p14:section name="Untitled Section" id="{8E6E2B45-9840-4AD5-A402-DBAA811C087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06FA16A-6175-7D22-0A89-70A6316232AB}" v="21" dt="2021-03-21T13:46:56.1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54474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11341094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EBA4B4D-8C7D-438D-AF00-96A357FC0783}"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92954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EBA4B4D-8C7D-438D-AF00-96A357FC0783}"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828849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BA4B4D-8C7D-438D-AF00-96A357FC0783}" type="datetimeFigureOut">
              <a:rPr lang="en-GB" smtClean="0"/>
              <a:t>21/03/2021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5012276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EBA4B4D-8C7D-438D-AF00-96A357FC0783}" type="datetimeFigureOut">
              <a:rPr lang="en-GB" smtClean="0"/>
              <a:t>21/03/2021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3240016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EBA4B4D-8C7D-438D-AF00-96A357FC0783}" type="datetimeFigureOut">
              <a:rPr lang="en-GB" smtClean="0"/>
              <a:t>21/03/2021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506139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1EBA4B4D-8C7D-438D-AF00-96A357FC0783}" type="datetimeFigureOut">
              <a:rPr lang="en-GB" smtClean="0"/>
              <a:t>21/03/2021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89FAECE-39FC-4B4A-8633-1D69EEE1983F}" type="slidenum">
              <a:rPr lang="en-GB" smtClean="0"/>
              <a:t>‹#›</a:t>
            </a:fld>
            <a:endParaRPr lang="en-GB"/>
          </a:p>
        </p:txBody>
      </p:sp>
    </p:spTree>
    <p:extLst>
      <p:ext uri="{BB962C8B-B14F-4D97-AF65-F5344CB8AC3E}">
        <p14:creationId xmlns:p14="http://schemas.microsoft.com/office/powerpoint/2010/main" val="50260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EBA4B4D-8C7D-438D-AF00-96A357FC0783}" type="datetimeFigureOut">
              <a:rPr lang="en-GB" smtClean="0"/>
              <a:t>21/03/2021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27546522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1671974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EBA4B4D-8C7D-438D-AF00-96A357FC0783}" type="datetimeFigureOut">
              <a:rPr lang="en-GB" smtClean="0"/>
              <a:t>21/03/2021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9FAECE-39FC-4B4A-8633-1D69EEE1983F}" type="slidenum">
              <a:rPr lang="en-GB" smtClean="0"/>
              <a:t>‹#›</a:t>
            </a:fld>
            <a:endParaRPr lang="en-GB"/>
          </a:p>
        </p:txBody>
      </p:sp>
    </p:spTree>
    <p:extLst>
      <p:ext uri="{BB962C8B-B14F-4D97-AF65-F5344CB8AC3E}">
        <p14:creationId xmlns:p14="http://schemas.microsoft.com/office/powerpoint/2010/main" val="2683368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13946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823857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982918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39231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21107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3647055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322669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45965535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4"/>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3943939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5516880" y="5561814"/>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353061489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1783725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1150665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205304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0497850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6746086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3302996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6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50797072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92621529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1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52219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1EBA4B4D-8C7D-438D-AF00-96A357FC0783}" type="datetimeFigureOut">
              <a:rPr lang="en-GB" smtClean="0"/>
              <a:t>21/03/2021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89FAECE-39FC-4B4A-8633-1D69EEE1983F}"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7575657"/>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83" r:id="rId21"/>
    <p:sldLayoutId id="2147483684" r:id="rId22"/>
    <p:sldLayoutId id="2147483685" r:id="rId23"/>
    <p:sldLayoutId id="2147483686" r:id="rId24"/>
    <p:sldLayoutId id="2147483687" r:id="rId25"/>
    <p:sldLayoutId id="2147483688" r:id="rId26"/>
    <p:sldLayoutId id="2147483689" r:id="rId27"/>
    <p:sldLayoutId id="2147483690" r:id="rId28"/>
    <p:sldLayoutId id="2147483691" r:id="rId29"/>
    <p:sldLayoutId id="2147483692" r:id="rId30"/>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2014-curriculum-art-and-design-resources/2014-curriculum-art-and-design-resources-ks1/2014-curriculum-art-and-design-resources-ks1-know-about-the-work-of-a-range-of-artists-craft-makers-and-designers" TargetMode="External"/><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 Target="slide7.xml"/><Relationship Id="rId1" Type="http://schemas.openxmlformats.org/officeDocument/2006/relationships/slideLayout" Target="../slideLayouts/slideLayout25.xml"/><Relationship Id="rId6" Type="http://schemas.openxmlformats.org/officeDocument/2006/relationships/slide" Target="slide9.xml"/><Relationship Id="rId5" Type="http://schemas.openxmlformats.org/officeDocument/2006/relationships/image" Target="../media/image10.jpeg"/><Relationship Id="rId4" Type="http://schemas.openxmlformats.org/officeDocument/2006/relationships/slide" Target="slide8.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 Target="slide9.xml"/><Relationship Id="rId1" Type="http://schemas.openxmlformats.org/officeDocument/2006/relationships/slideLayout" Target="../slideLayouts/slideLayout26.xml"/><Relationship Id="rId4" Type="http://schemas.openxmlformats.org/officeDocument/2006/relationships/slide" Target="slide6.xml"/></Relationships>
</file>

<file path=ppt/slides/_rels/slide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0.jpe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 Target="slide11.xml"/><Relationship Id="rId1" Type="http://schemas.openxmlformats.org/officeDocument/2006/relationships/slideLayout" Target="../slideLayouts/slideLayout28.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9.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 Target="slide9.xml"/><Relationship Id="rId1" Type="http://schemas.openxmlformats.org/officeDocument/2006/relationships/slideLayout" Target="../slideLayouts/slideLayout30.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JUult9O1oc"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1778220"/>
            <a:ext cx="10058400" cy="3566160"/>
          </a:xfrm>
        </p:spPr>
        <p:txBody>
          <a:bodyPr>
            <a:normAutofit/>
          </a:bodyPr>
          <a:lstStyle/>
          <a:p>
            <a:pPr algn="ctr"/>
            <a:r>
              <a:rPr lang="en-GB" sz="6000" dirty="0">
                <a:latin typeface="Comic Sans MS" panose="030F0702030302020204" pitchFamily="66" charset="0"/>
              </a:rPr>
              <a:t>LO: Art – Castle Themed Individual Piece based on Paul Klee the artist. </a:t>
            </a:r>
            <a:br>
              <a:rPr lang="en-GB" dirty="0"/>
            </a:br>
            <a:endParaRPr lang="en-GB" dirty="0">
              <a:latin typeface="Comic Sans MS" panose="030F0702030302020204" pitchFamily="66" charset="0"/>
            </a:endParaRPr>
          </a:p>
        </p:txBody>
      </p:sp>
      <p:sp>
        <p:nvSpPr>
          <p:cNvPr id="3" name="Subtitle 2"/>
          <p:cNvSpPr>
            <a:spLocks noGrp="1"/>
          </p:cNvSpPr>
          <p:nvPr>
            <p:ph type="subTitle" idx="1"/>
          </p:nvPr>
        </p:nvSpPr>
        <p:spPr>
          <a:xfrm>
            <a:off x="1033549" y="221244"/>
            <a:ext cx="10058400" cy="1143000"/>
          </a:xfrm>
        </p:spPr>
        <p:txBody>
          <a:bodyPr vert="horz" lIns="91440" tIns="45720" rIns="91440" bIns="45720" rtlCol="0" anchor="t">
            <a:normAutofit/>
          </a:bodyPr>
          <a:lstStyle/>
          <a:p>
            <a:pPr algn="ctr"/>
            <a:r>
              <a:rPr lang="en-GB" sz="4800" u="sng" cap="none" dirty="0">
                <a:latin typeface="Comic Sans MS"/>
              </a:rPr>
              <a:t>Tuesday 23</a:t>
            </a:r>
            <a:r>
              <a:rPr lang="en-GB" sz="4800" u="sng" cap="none" baseline="30000" dirty="0">
                <a:latin typeface="Comic Sans MS"/>
              </a:rPr>
              <a:t>rd</a:t>
            </a:r>
            <a:r>
              <a:rPr lang="en-GB" sz="4800" u="sng" cap="none" dirty="0">
                <a:latin typeface="Comic Sans MS"/>
              </a:rPr>
              <a:t> March 2021</a:t>
            </a:r>
          </a:p>
        </p:txBody>
      </p:sp>
    </p:spTree>
    <p:extLst>
      <p:ext uri="{BB962C8B-B14F-4D97-AF65-F5344CB8AC3E}">
        <p14:creationId xmlns:p14="http://schemas.microsoft.com/office/powerpoint/2010/main" val="3307457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05AFD55D-E5B3-4FBB-862F-075A5D45B7DA}"/>
              </a:ext>
            </a:extLst>
          </p:cNvPr>
          <p:cNvSpPr/>
          <p:nvPr/>
        </p:nvSpPr>
        <p:spPr>
          <a:xfrm>
            <a:off x="1524001" y="5884506"/>
            <a:ext cx="1380931" cy="9734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80047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What Is an Artist?</a:t>
            </a:r>
          </a:p>
        </p:txBody>
      </p:sp>
      <p:grpSp>
        <p:nvGrpSpPr>
          <p:cNvPr id="4" name="Group 3">
            <a:extLst>
              <a:ext uri="{FF2B5EF4-FFF2-40B4-BE49-F238E27FC236}">
                <a16:creationId xmlns:a16="http://schemas.microsoft.com/office/drawing/2014/main" id="{2F2C50D6-6935-4B1B-B839-E902DBA5A81F}"/>
              </a:ext>
            </a:extLst>
          </p:cNvPr>
          <p:cNvGrpSpPr/>
          <p:nvPr/>
        </p:nvGrpSpPr>
        <p:grpSpPr>
          <a:xfrm>
            <a:off x="2156924" y="1400759"/>
            <a:ext cx="7868620" cy="503373"/>
            <a:chOff x="632924" y="1400758"/>
            <a:chExt cx="7868620" cy="503373"/>
          </a:xfrm>
        </p:grpSpPr>
        <p:sp>
          <p:nvSpPr>
            <p:cNvPr id="7" name="Rectangle: Rounded Corners 6">
              <a:extLst>
                <a:ext uri="{FF2B5EF4-FFF2-40B4-BE49-F238E27FC236}">
                  <a16:creationId xmlns:a16="http://schemas.microsoft.com/office/drawing/2014/main" id="{C428CD05-06D3-4089-9489-8A6794193B1F}"/>
                </a:ext>
              </a:extLst>
            </p:cNvPr>
            <p:cNvSpPr/>
            <p:nvPr/>
          </p:nvSpPr>
          <p:spPr>
            <a:xfrm>
              <a:off x="632924" y="1400758"/>
              <a:ext cx="7868620" cy="503373"/>
            </a:xfrm>
            <a:prstGeom prst="roundRect">
              <a:avLst>
                <a:gd name="adj" fmla="val 20374"/>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50" y="1513946"/>
              <a:ext cx="7632700" cy="276999"/>
            </a:xfrm>
            <a:prstGeom prst="rect">
              <a:avLst/>
            </a:prstGeom>
          </p:spPr>
          <p:txBody>
            <a:bodyPr wrap="square" lIns="0" tIns="0" rIns="0" bIns="0">
              <a:spAutoFit/>
            </a:bodyPr>
            <a:lstStyle/>
            <a:p>
              <a:r>
                <a:rPr lang="en-GB" dirty="0">
                  <a:solidFill>
                    <a:schemeClr val="bg1"/>
                  </a:solidFill>
                </a:rPr>
                <a:t>What do you think an artist is?</a:t>
              </a:r>
            </a:p>
          </p:txBody>
        </p:sp>
      </p:grpSp>
      <p:grpSp>
        <p:nvGrpSpPr>
          <p:cNvPr id="9" name="Group 8">
            <a:extLst>
              <a:ext uri="{FF2B5EF4-FFF2-40B4-BE49-F238E27FC236}">
                <a16:creationId xmlns:a16="http://schemas.microsoft.com/office/drawing/2014/main" id="{68CAC7E1-3BF1-499C-9D72-3902E3E1E8D3}"/>
              </a:ext>
            </a:extLst>
          </p:cNvPr>
          <p:cNvGrpSpPr/>
          <p:nvPr/>
        </p:nvGrpSpPr>
        <p:grpSpPr>
          <a:xfrm>
            <a:off x="2156924" y="2112319"/>
            <a:ext cx="7043060" cy="1024463"/>
            <a:chOff x="597356" y="1400758"/>
            <a:chExt cx="7043060" cy="1024463"/>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8"/>
              <a:ext cx="6949754" cy="1024463"/>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755650" y="1513946"/>
              <a:ext cx="6884766" cy="830997"/>
            </a:xfrm>
            <a:prstGeom prst="rect">
              <a:avLst/>
            </a:prstGeom>
          </p:spPr>
          <p:txBody>
            <a:bodyPr wrap="square" lIns="0" tIns="0" rIns="0" bIns="0">
              <a:spAutoFit/>
            </a:bodyPr>
            <a:lstStyle/>
            <a:p>
              <a:r>
                <a:rPr lang="en-GB" dirty="0"/>
                <a:t>Being an artist means making music, drawing, painting, making something out of clay, making models and lots of other things.                       Maybe you can think of other activities an artist might do?</a:t>
              </a:r>
            </a:p>
          </p:txBody>
        </p:sp>
      </p:grpSp>
      <p:grpSp>
        <p:nvGrpSpPr>
          <p:cNvPr id="12" name="Group 11">
            <a:extLst>
              <a:ext uri="{FF2B5EF4-FFF2-40B4-BE49-F238E27FC236}">
                <a16:creationId xmlns:a16="http://schemas.microsoft.com/office/drawing/2014/main" id="{B3165F5D-1395-4A6B-A269-9843B81342FF}"/>
              </a:ext>
            </a:extLst>
          </p:cNvPr>
          <p:cNvGrpSpPr/>
          <p:nvPr/>
        </p:nvGrpSpPr>
        <p:grpSpPr>
          <a:xfrm>
            <a:off x="2197258" y="3344969"/>
            <a:ext cx="6237758" cy="732789"/>
            <a:chOff x="597356" y="1400758"/>
            <a:chExt cx="5895493" cy="732789"/>
          </a:xfrm>
        </p:grpSpPr>
        <p:sp>
          <p:nvSpPr>
            <p:cNvPr id="13" name="Rectangle: Rounded Corners 12">
              <a:extLst>
                <a:ext uri="{FF2B5EF4-FFF2-40B4-BE49-F238E27FC236}">
                  <a16:creationId xmlns:a16="http://schemas.microsoft.com/office/drawing/2014/main" id="{266AB8DF-401C-4415-B07A-718AA11A3AED}"/>
                </a:ext>
              </a:extLst>
            </p:cNvPr>
            <p:cNvSpPr/>
            <p:nvPr/>
          </p:nvSpPr>
          <p:spPr>
            <a:xfrm>
              <a:off x="597356" y="1400758"/>
              <a:ext cx="5895493" cy="732789"/>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F15DD331-2580-48E1-88F9-02BAF6965C47}"/>
                </a:ext>
              </a:extLst>
            </p:cNvPr>
            <p:cNvSpPr/>
            <p:nvPr/>
          </p:nvSpPr>
          <p:spPr>
            <a:xfrm>
              <a:off x="762140" y="1490153"/>
              <a:ext cx="5618742" cy="553998"/>
            </a:xfrm>
            <a:prstGeom prst="rect">
              <a:avLst/>
            </a:prstGeom>
          </p:spPr>
          <p:txBody>
            <a:bodyPr wrap="square" lIns="0" tIns="0" rIns="0" bIns="0">
              <a:spAutoFit/>
            </a:bodyPr>
            <a:lstStyle/>
            <a:p>
              <a:r>
                <a:rPr lang="en-GB" dirty="0"/>
                <a:t>Art means making something that makes people feel different when they look at it, hear it or touch it. </a:t>
              </a:r>
            </a:p>
          </p:txBody>
        </p:sp>
      </p:grpSp>
      <p:grpSp>
        <p:nvGrpSpPr>
          <p:cNvPr id="8" name="Group 7">
            <a:extLst>
              <a:ext uri="{FF2B5EF4-FFF2-40B4-BE49-F238E27FC236}">
                <a16:creationId xmlns:a16="http://schemas.microsoft.com/office/drawing/2014/main" id="{B90B3FA3-17AF-4849-A5E4-8DEEC6B471E0}"/>
              </a:ext>
            </a:extLst>
          </p:cNvPr>
          <p:cNvGrpSpPr/>
          <p:nvPr/>
        </p:nvGrpSpPr>
        <p:grpSpPr>
          <a:xfrm>
            <a:off x="2192492" y="4285945"/>
            <a:ext cx="7797485" cy="732789"/>
            <a:chOff x="645466" y="4008717"/>
            <a:chExt cx="7797485" cy="732789"/>
          </a:xfrm>
        </p:grpSpPr>
        <p:grpSp>
          <p:nvGrpSpPr>
            <p:cNvPr id="15" name="Group 14">
              <a:extLst>
                <a:ext uri="{FF2B5EF4-FFF2-40B4-BE49-F238E27FC236}">
                  <a16:creationId xmlns:a16="http://schemas.microsoft.com/office/drawing/2014/main" id="{FF47B017-D3CA-4EAE-A38B-AB294B772EFC}"/>
                </a:ext>
              </a:extLst>
            </p:cNvPr>
            <p:cNvGrpSpPr/>
            <p:nvPr/>
          </p:nvGrpSpPr>
          <p:grpSpPr>
            <a:xfrm>
              <a:off x="645466" y="4008717"/>
              <a:ext cx="7797485" cy="732789"/>
              <a:chOff x="597355" y="1400758"/>
              <a:chExt cx="7797485" cy="732789"/>
            </a:xfrm>
          </p:grpSpPr>
          <p:sp>
            <p:nvSpPr>
              <p:cNvPr id="16" name="Rectangle: Rounded Corners 15">
                <a:extLst>
                  <a:ext uri="{FF2B5EF4-FFF2-40B4-BE49-F238E27FC236}">
                    <a16:creationId xmlns:a16="http://schemas.microsoft.com/office/drawing/2014/main" id="{A69B4919-24EF-4B32-91CA-E110CAB5A168}"/>
                  </a:ext>
                </a:extLst>
              </p:cNvPr>
              <p:cNvSpPr/>
              <p:nvPr/>
            </p:nvSpPr>
            <p:spPr>
              <a:xfrm>
                <a:off x="597355" y="1400758"/>
                <a:ext cx="5782071" cy="732789"/>
              </a:xfrm>
              <a:prstGeom prst="round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9361AC4B-77A3-43D9-9F16-818BCD065DFA}"/>
                  </a:ext>
                </a:extLst>
              </p:cNvPr>
              <p:cNvSpPr/>
              <p:nvPr/>
            </p:nvSpPr>
            <p:spPr>
              <a:xfrm>
                <a:off x="762140" y="1754782"/>
                <a:ext cx="7632700" cy="276999"/>
              </a:xfrm>
              <a:prstGeom prst="rect">
                <a:avLst/>
              </a:prstGeom>
            </p:spPr>
            <p:txBody>
              <a:bodyPr wrap="square" lIns="0" tIns="0" rIns="0" bIns="0">
                <a:spAutoFit/>
              </a:bodyPr>
              <a:lstStyle/>
              <a:p>
                <a:r>
                  <a:rPr lang="en-GB" dirty="0">
                    <a:solidFill>
                      <a:schemeClr val="bg1"/>
                    </a:solidFill>
                  </a:rPr>
                  <a:t>Do you think you are an artist?</a:t>
                </a:r>
              </a:p>
            </p:txBody>
          </p:sp>
        </p:grpSp>
        <p:sp>
          <p:nvSpPr>
            <p:cNvPr id="18" name="Rectangle 17">
              <a:extLst>
                <a:ext uri="{FF2B5EF4-FFF2-40B4-BE49-F238E27FC236}">
                  <a16:creationId xmlns:a16="http://schemas.microsoft.com/office/drawing/2014/main" id="{B2DF86AD-2A2E-4608-882E-C6FAEEC0B16D}"/>
                </a:ext>
              </a:extLst>
            </p:cNvPr>
            <p:cNvSpPr/>
            <p:nvPr/>
          </p:nvSpPr>
          <p:spPr>
            <a:xfrm>
              <a:off x="810251" y="4073837"/>
              <a:ext cx="3537814" cy="276999"/>
            </a:xfrm>
            <a:prstGeom prst="rect">
              <a:avLst/>
            </a:prstGeom>
          </p:spPr>
          <p:txBody>
            <a:bodyPr wrap="square" lIns="0" tIns="0" rIns="0" bIns="0">
              <a:spAutoFit/>
            </a:bodyPr>
            <a:lstStyle/>
            <a:p>
              <a:r>
                <a:rPr lang="en-GB" b="1" dirty="0">
                  <a:solidFill>
                    <a:schemeClr val="bg1"/>
                  </a:solidFill>
                </a:rPr>
                <a:t>Think About It </a:t>
              </a:r>
            </a:p>
          </p:txBody>
        </p:sp>
      </p:grpSp>
      <p:grpSp>
        <p:nvGrpSpPr>
          <p:cNvPr id="20" name="Group 19">
            <a:extLst>
              <a:ext uri="{FF2B5EF4-FFF2-40B4-BE49-F238E27FC236}">
                <a16:creationId xmlns:a16="http://schemas.microsoft.com/office/drawing/2014/main" id="{33FEFCFC-632E-4466-9C33-8066A85645A7}"/>
              </a:ext>
            </a:extLst>
          </p:cNvPr>
          <p:cNvGrpSpPr/>
          <p:nvPr/>
        </p:nvGrpSpPr>
        <p:grpSpPr>
          <a:xfrm>
            <a:off x="2197258" y="5213425"/>
            <a:ext cx="5267232" cy="992195"/>
            <a:chOff x="597356" y="1400758"/>
            <a:chExt cx="6501856" cy="992195"/>
          </a:xfrm>
        </p:grpSpPr>
        <p:sp>
          <p:nvSpPr>
            <p:cNvPr id="22" name="Rectangle: Rounded Corners 21">
              <a:extLst>
                <a:ext uri="{FF2B5EF4-FFF2-40B4-BE49-F238E27FC236}">
                  <a16:creationId xmlns:a16="http://schemas.microsoft.com/office/drawing/2014/main" id="{8EA9F583-6E4D-4086-B850-7A0A491B99FE}"/>
                </a:ext>
              </a:extLst>
            </p:cNvPr>
            <p:cNvSpPr/>
            <p:nvPr/>
          </p:nvSpPr>
          <p:spPr>
            <a:xfrm>
              <a:off x="597356" y="1400758"/>
              <a:ext cx="6501856" cy="992195"/>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A51874B1-5A4F-4AED-84E3-DB71FC86052B}"/>
                </a:ext>
              </a:extLst>
            </p:cNvPr>
            <p:cNvSpPr/>
            <p:nvPr/>
          </p:nvSpPr>
          <p:spPr>
            <a:xfrm>
              <a:off x="762142" y="1488623"/>
              <a:ext cx="6137430" cy="830997"/>
            </a:xfrm>
            <a:prstGeom prst="rect">
              <a:avLst/>
            </a:prstGeom>
          </p:spPr>
          <p:txBody>
            <a:bodyPr wrap="square" lIns="0" tIns="0" rIns="0" bIns="0">
              <a:spAutoFit/>
            </a:bodyPr>
            <a:lstStyle/>
            <a:p>
              <a:r>
                <a:rPr lang="en-GB" dirty="0"/>
                <a:t>Becoming an artist often needs to be studied and practised. We are going to learn about Paul Klee, a famous artist who had to work very hard.</a:t>
              </a:r>
            </a:p>
          </p:txBody>
        </p:sp>
      </p:grpSp>
      <p:grpSp>
        <p:nvGrpSpPr>
          <p:cNvPr id="28" name="Group 27">
            <a:extLst>
              <a:ext uri="{FF2B5EF4-FFF2-40B4-BE49-F238E27FC236}">
                <a16:creationId xmlns:a16="http://schemas.microsoft.com/office/drawing/2014/main" id="{9D55983E-67FD-4ACF-83A9-32B7AC2D8EC4}"/>
              </a:ext>
            </a:extLst>
          </p:cNvPr>
          <p:cNvGrpSpPr/>
          <p:nvPr/>
        </p:nvGrpSpPr>
        <p:grpSpPr>
          <a:xfrm>
            <a:off x="8861609" y="2043278"/>
            <a:ext cx="1163934" cy="979506"/>
            <a:chOff x="7337609" y="2043278"/>
            <a:chExt cx="1163934" cy="979506"/>
          </a:xfrm>
        </p:grpSpPr>
        <p:sp>
          <p:nvSpPr>
            <p:cNvPr id="25" name="Oval 24">
              <a:extLst>
                <a:ext uri="{FF2B5EF4-FFF2-40B4-BE49-F238E27FC236}">
                  <a16:creationId xmlns:a16="http://schemas.microsoft.com/office/drawing/2014/main" id="{854F067A-8FF4-4B8D-BB51-BF19872D0ABA}"/>
                </a:ext>
              </a:extLst>
            </p:cNvPr>
            <p:cNvSpPr/>
            <p:nvPr/>
          </p:nvSpPr>
          <p:spPr>
            <a:xfrm>
              <a:off x="7705072" y="2226313"/>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E0F3CFF4-C4EF-4148-AD70-5F9119E00FA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37609" y="2043278"/>
              <a:ext cx="993337" cy="846128"/>
            </a:xfrm>
            <a:prstGeom prst="rect">
              <a:avLst/>
            </a:prstGeom>
          </p:spPr>
        </p:pic>
      </p:grpSp>
      <p:grpSp>
        <p:nvGrpSpPr>
          <p:cNvPr id="31" name="Group 30">
            <a:extLst>
              <a:ext uri="{FF2B5EF4-FFF2-40B4-BE49-F238E27FC236}">
                <a16:creationId xmlns:a16="http://schemas.microsoft.com/office/drawing/2014/main" id="{675A689A-2433-4C77-9B27-3654F1DCA036}"/>
              </a:ext>
            </a:extLst>
          </p:cNvPr>
          <p:cNvGrpSpPr/>
          <p:nvPr/>
        </p:nvGrpSpPr>
        <p:grpSpPr>
          <a:xfrm>
            <a:off x="9009106" y="3127883"/>
            <a:ext cx="1016437" cy="902610"/>
            <a:chOff x="7485105" y="3127883"/>
            <a:chExt cx="1016437" cy="902610"/>
          </a:xfrm>
        </p:grpSpPr>
        <p:sp>
          <p:nvSpPr>
            <p:cNvPr id="24" name="Oval 23">
              <a:extLst>
                <a:ext uri="{FF2B5EF4-FFF2-40B4-BE49-F238E27FC236}">
                  <a16:creationId xmlns:a16="http://schemas.microsoft.com/office/drawing/2014/main" id="{B43553C7-D314-4C00-96F9-F7CD45A0D157}"/>
                </a:ext>
              </a:extLst>
            </p:cNvPr>
            <p:cNvSpPr/>
            <p:nvPr/>
          </p:nvSpPr>
          <p:spPr>
            <a:xfrm>
              <a:off x="7705071" y="3234022"/>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46EF71F9-D566-400B-8931-DFD49E397F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485105" y="3127883"/>
              <a:ext cx="903245" cy="786864"/>
            </a:xfrm>
            <a:prstGeom prst="rect">
              <a:avLst/>
            </a:prstGeom>
          </p:spPr>
        </p:pic>
      </p:grpSp>
      <p:grpSp>
        <p:nvGrpSpPr>
          <p:cNvPr id="34" name="Group 33">
            <a:extLst>
              <a:ext uri="{FF2B5EF4-FFF2-40B4-BE49-F238E27FC236}">
                <a16:creationId xmlns:a16="http://schemas.microsoft.com/office/drawing/2014/main" id="{18A3F417-23D4-4195-A900-47BC98486F97}"/>
              </a:ext>
            </a:extLst>
          </p:cNvPr>
          <p:cNvGrpSpPr/>
          <p:nvPr/>
        </p:nvGrpSpPr>
        <p:grpSpPr>
          <a:xfrm>
            <a:off x="8454463" y="4136633"/>
            <a:ext cx="1666430" cy="2721368"/>
            <a:chOff x="6930463" y="4136633"/>
            <a:chExt cx="1666430" cy="2721368"/>
          </a:xfrm>
        </p:grpSpPr>
        <p:sp>
          <p:nvSpPr>
            <p:cNvPr id="19" name="Oval 18">
              <a:extLst>
                <a:ext uri="{FF2B5EF4-FFF2-40B4-BE49-F238E27FC236}">
                  <a16:creationId xmlns:a16="http://schemas.microsoft.com/office/drawing/2014/main" id="{50BDB041-53DC-4ABF-96EC-45B0C4B62C1F}"/>
                </a:ext>
              </a:extLst>
            </p:cNvPr>
            <p:cNvSpPr/>
            <p:nvPr/>
          </p:nvSpPr>
          <p:spPr>
            <a:xfrm>
              <a:off x="7705070" y="4241732"/>
              <a:ext cx="796471" cy="796471"/>
            </a:xfrm>
            <a:prstGeom prst="ellipse">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CBD746FF-2453-4DC3-B796-1A0BDBFF8D4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539"/>
            <a:stretch/>
          </p:blipFill>
          <p:spPr>
            <a:xfrm>
              <a:off x="6930463" y="4136633"/>
              <a:ext cx="1666430" cy="2721368"/>
            </a:xfrm>
            <a:prstGeom prst="rect">
              <a:avLst/>
            </a:prstGeom>
          </p:spPr>
        </p:pic>
      </p:grpSp>
    </p:spTree>
    <p:extLst>
      <p:ext uri="{BB962C8B-B14F-4D97-AF65-F5344CB8AC3E}">
        <p14:creationId xmlns:p14="http://schemas.microsoft.com/office/powerpoint/2010/main" val="2959377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500"/>
                                        <p:tgtEl>
                                          <p:spTgt spid="31"/>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20"/>
                                        </p:tgtEl>
                                        <p:attrNameLst>
                                          <p:attrName>style.visibility</p:attrName>
                                        </p:attrNameLst>
                                      </p:cBhvr>
                                      <p:to>
                                        <p:strVal val="visible"/>
                                      </p:to>
                                    </p:set>
                                    <p:animEffect transition="in" filter="fade">
                                      <p:cBhvr>
                                        <p:cTn id="2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Young Paul Klee</a:t>
            </a:r>
          </a:p>
        </p:txBody>
      </p:sp>
      <p:grpSp>
        <p:nvGrpSpPr>
          <p:cNvPr id="9" name="Group 8">
            <a:extLst>
              <a:ext uri="{FF2B5EF4-FFF2-40B4-BE49-F238E27FC236}">
                <a16:creationId xmlns:a16="http://schemas.microsoft.com/office/drawing/2014/main" id="{68CAC7E1-3BF1-499C-9D72-3902E3E1E8D3}"/>
              </a:ext>
            </a:extLst>
          </p:cNvPr>
          <p:cNvGrpSpPr/>
          <p:nvPr/>
        </p:nvGrpSpPr>
        <p:grpSpPr>
          <a:xfrm>
            <a:off x="2156922" y="1429930"/>
            <a:ext cx="7839272" cy="453354"/>
            <a:chOff x="597356" y="1400759"/>
            <a:chExt cx="7839272" cy="453354"/>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9"/>
              <a:ext cx="7839272" cy="453354"/>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771186" y="1479934"/>
              <a:ext cx="6884766" cy="276999"/>
            </a:xfrm>
            <a:prstGeom prst="rect">
              <a:avLst/>
            </a:prstGeom>
          </p:spPr>
          <p:txBody>
            <a:bodyPr wrap="square" lIns="0" tIns="0" rIns="0" bIns="0">
              <a:spAutoFit/>
            </a:bodyPr>
            <a:lstStyle/>
            <a:p>
              <a:r>
                <a:rPr lang="en-GB" dirty="0"/>
                <a:t>Paul Klee was born in Switzerland on 18</a:t>
              </a:r>
              <a:r>
                <a:rPr lang="en-GB" baseline="30000" dirty="0"/>
                <a:t>th</a:t>
              </a:r>
              <a:r>
                <a:rPr lang="en-GB" dirty="0"/>
                <a:t> December 1879.</a:t>
              </a:r>
            </a:p>
          </p:txBody>
        </p:sp>
      </p:grpSp>
      <p:grpSp>
        <p:nvGrpSpPr>
          <p:cNvPr id="12" name="Group 11">
            <a:extLst>
              <a:ext uri="{FF2B5EF4-FFF2-40B4-BE49-F238E27FC236}">
                <a16:creationId xmlns:a16="http://schemas.microsoft.com/office/drawing/2014/main" id="{B3165F5D-1395-4A6B-A269-9843B81342FF}"/>
              </a:ext>
            </a:extLst>
          </p:cNvPr>
          <p:cNvGrpSpPr/>
          <p:nvPr/>
        </p:nvGrpSpPr>
        <p:grpSpPr>
          <a:xfrm>
            <a:off x="2156922" y="2025642"/>
            <a:ext cx="3939078" cy="1599380"/>
            <a:chOff x="597355" y="1378096"/>
            <a:chExt cx="7409132" cy="665137"/>
          </a:xfrm>
        </p:grpSpPr>
        <p:sp>
          <p:nvSpPr>
            <p:cNvPr id="13" name="Rectangle: Rounded Corners 12">
              <a:extLst>
                <a:ext uri="{FF2B5EF4-FFF2-40B4-BE49-F238E27FC236}">
                  <a16:creationId xmlns:a16="http://schemas.microsoft.com/office/drawing/2014/main" id="{266AB8DF-401C-4415-B07A-718AA11A3AED}"/>
                </a:ext>
              </a:extLst>
            </p:cNvPr>
            <p:cNvSpPr/>
            <p:nvPr/>
          </p:nvSpPr>
          <p:spPr>
            <a:xfrm>
              <a:off x="597355" y="1378096"/>
              <a:ext cx="7409132" cy="665137"/>
            </a:xfrm>
            <a:prstGeom prst="roundRect">
              <a:avLst>
                <a:gd name="adj" fmla="val 3708"/>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F15DD331-2580-48E1-88F9-02BAF6965C47}"/>
                </a:ext>
              </a:extLst>
            </p:cNvPr>
            <p:cNvSpPr/>
            <p:nvPr/>
          </p:nvSpPr>
          <p:spPr>
            <a:xfrm>
              <a:off x="837698" y="1408395"/>
              <a:ext cx="6928443" cy="575980"/>
            </a:xfrm>
            <a:prstGeom prst="rect">
              <a:avLst/>
            </a:prstGeom>
          </p:spPr>
          <p:txBody>
            <a:bodyPr wrap="square" lIns="0" tIns="0" rIns="0" bIns="0">
              <a:spAutoFit/>
            </a:bodyPr>
            <a:lstStyle/>
            <a:p>
              <a:r>
                <a:rPr lang="en-GB" dirty="0"/>
                <a:t>He was the son of a musician and Paul learned how to play the violin as a young boy. He was very talented and was offered a place to play with a special orchestra.</a:t>
              </a:r>
            </a:p>
          </p:txBody>
        </p:sp>
      </p:grpSp>
      <p:grpSp>
        <p:nvGrpSpPr>
          <p:cNvPr id="20" name="Group 19">
            <a:extLst>
              <a:ext uri="{FF2B5EF4-FFF2-40B4-BE49-F238E27FC236}">
                <a16:creationId xmlns:a16="http://schemas.microsoft.com/office/drawing/2014/main" id="{33FEFCFC-632E-4466-9C33-8066A85645A7}"/>
              </a:ext>
            </a:extLst>
          </p:cNvPr>
          <p:cNvGrpSpPr/>
          <p:nvPr/>
        </p:nvGrpSpPr>
        <p:grpSpPr>
          <a:xfrm>
            <a:off x="2156924" y="3767381"/>
            <a:ext cx="3983525" cy="1731461"/>
            <a:chOff x="597355" y="1400758"/>
            <a:chExt cx="9735613" cy="1731461"/>
          </a:xfrm>
        </p:grpSpPr>
        <p:sp>
          <p:nvSpPr>
            <p:cNvPr id="22" name="Rectangle: Rounded Corners 21">
              <a:extLst>
                <a:ext uri="{FF2B5EF4-FFF2-40B4-BE49-F238E27FC236}">
                  <a16:creationId xmlns:a16="http://schemas.microsoft.com/office/drawing/2014/main" id="{8EA9F583-6E4D-4086-B850-7A0A491B99FE}"/>
                </a:ext>
              </a:extLst>
            </p:cNvPr>
            <p:cNvSpPr/>
            <p:nvPr/>
          </p:nvSpPr>
          <p:spPr>
            <a:xfrm>
              <a:off x="597355" y="1400758"/>
              <a:ext cx="9626986" cy="1731461"/>
            </a:xfrm>
            <a:prstGeom prst="roundRect">
              <a:avLst>
                <a:gd name="adj" fmla="val 6608"/>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A51874B1-5A4F-4AED-84E3-DB71FC86052B}"/>
                </a:ext>
              </a:extLst>
            </p:cNvPr>
            <p:cNvSpPr/>
            <p:nvPr/>
          </p:nvSpPr>
          <p:spPr>
            <a:xfrm>
              <a:off x="1007595" y="1573990"/>
              <a:ext cx="9325373" cy="1107996"/>
            </a:xfrm>
            <a:prstGeom prst="rect">
              <a:avLst/>
            </a:prstGeom>
          </p:spPr>
          <p:txBody>
            <a:bodyPr wrap="square" lIns="0" tIns="0" rIns="0" bIns="0">
              <a:spAutoFit/>
            </a:bodyPr>
            <a:lstStyle/>
            <a:p>
              <a:r>
                <a:rPr lang="en-GB" dirty="0"/>
                <a:t>When he was a teenager, Paul decided he didn’t want to study music anymore. His parents were disappointed but agreed that he could study art instead. </a:t>
              </a:r>
            </a:p>
          </p:txBody>
        </p:sp>
      </p:grpSp>
      <p:pic>
        <p:nvPicPr>
          <p:cNvPr id="26" name="Picture 25">
            <a:extLst>
              <a:ext uri="{FF2B5EF4-FFF2-40B4-BE49-F238E27FC236}">
                <a16:creationId xmlns:a16="http://schemas.microsoft.com/office/drawing/2014/main" id="{B1E44CF1-7B3C-4FBC-8FE8-1E2034807A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27642" y="1429931"/>
            <a:ext cx="2977764" cy="5348505"/>
          </a:xfrm>
          <a:prstGeom prst="rect">
            <a:avLst/>
          </a:prstGeom>
        </p:spPr>
      </p:pic>
    </p:spTree>
    <p:extLst>
      <p:ext uri="{BB962C8B-B14F-4D97-AF65-F5344CB8AC3E}">
        <p14:creationId xmlns:p14="http://schemas.microsoft.com/office/powerpoint/2010/main" val="3520351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Studying Art</a:t>
            </a:r>
          </a:p>
        </p:txBody>
      </p:sp>
      <p:grpSp>
        <p:nvGrpSpPr>
          <p:cNvPr id="9" name="Group 8">
            <a:extLst>
              <a:ext uri="{FF2B5EF4-FFF2-40B4-BE49-F238E27FC236}">
                <a16:creationId xmlns:a16="http://schemas.microsoft.com/office/drawing/2014/main" id="{68CAC7E1-3BF1-499C-9D72-3902E3E1E8D3}"/>
              </a:ext>
            </a:extLst>
          </p:cNvPr>
          <p:cNvGrpSpPr/>
          <p:nvPr/>
        </p:nvGrpSpPr>
        <p:grpSpPr>
          <a:xfrm>
            <a:off x="2156922" y="1408325"/>
            <a:ext cx="7839272" cy="994306"/>
            <a:chOff x="597356" y="1400759"/>
            <a:chExt cx="7839272" cy="994306"/>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9"/>
              <a:ext cx="7839272" cy="994306"/>
            </a:xfrm>
            <a:prstGeom prst="round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771186" y="1479934"/>
              <a:ext cx="7547256" cy="830997"/>
            </a:xfrm>
            <a:prstGeom prst="rect">
              <a:avLst/>
            </a:prstGeom>
          </p:spPr>
          <p:txBody>
            <a:bodyPr wrap="square" lIns="0" tIns="0" rIns="0" bIns="0">
              <a:spAutoFit/>
            </a:bodyPr>
            <a:lstStyle/>
            <a:p>
              <a:r>
                <a:rPr lang="en-GB" dirty="0"/>
                <a:t>In 1898, Paul Klee went to the Academy of Fine Arts in Munich, Germany. He soon showed a talent for </a:t>
              </a:r>
              <a:r>
                <a:rPr lang="en-GB" b="1" dirty="0"/>
                <a:t>landscape</a:t>
              </a:r>
              <a:r>
                <a:rPr lang="en-GB" dirty="0"/>
                <a:t> pictures. Paul also filled notebooks with comic sketches.</a:t>
              </a:r>
            </a:p>
          </p:txBody>
        </p:sp>
      </p:grpSp>
      <p:grpSp>
        <p:nvGrpSpPr>
          <p:cNvPr id="15" name="Group 14">
            <a:extLst>
              <a:ext uri="{FF2B5EF4-FFF2-40B4-BE49-F238E27FC236}">
                <a16:creationId xmlns:a16="http://schemas.microsoft.com/office/drawing/2014/main" id="{8B23B6C2-96E2-4E69-81AE-3B32A8B50D68}"/>
              </a:ext>
            </a:extLst>
          </p:cNvPr>
          <p:cNvGrpSpPr/>
          <p:nvPr/>
        </p:nvGrpSpPr>
        <p:grpSpPr>
          <a:xfrm>
            <a:off x="2156922" y="2505105"/>
            <a:ext cx="4658410" cy="1043697"/>
            <a:chOff x="597356" y="1400759"/>
            <a:chExt cx="7839272" cy="1043697"/>
          </a:xfrm>
        </p:grpSpPr>
        <p:sp>
          <p:nvSpPr>
            <p:cNvPr id="16" name="Rectangle: Rounded Corners 15">
              <a:extLst>
                <a:ext uri="{FF2B5EF4-FFF2-40B4-BE49-F238E27FC236}">
                  <a16:creationId xmlns:a16="http://schemas.microsoft.com/office/drawing/2014/main" id="{F7C75B2B-DBF6-4B34-B895-993A3023751C}"/>
                </a:ext>
              </a:extLst>
            </p:cNvPr>
            <p:cNvSpPr/>
            <p:nvPr/>
          </p:nvSpPr>
          <p:spPr>
            <a:xfrm>
              <a:off x="597356" y="1400759"/>
              <a:ext cx="7839272" cy="1043697"/>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2E7E012-0F7C-426E-81CF-5937ABF752B6}"/>
                </a:ext>
              </a:extLst>
            </p:cNvPr>
            <p:cNvSpPr/>
            <p:nvPr/>
          </p:nvSpPr>
          <p:spPr>
            <a:xfrm>
              <a:off x="771186" y="1490295"/>
              <a:ext cx="7547255" cy="830997"/>
            </a:xfrm>
            <a:prstGeom prst="rect">
              <a:avLst/>
            </a:prstGeom>
          </p:spPr>
          <p:txBody>
            <a:bodyPr wrap="square" lIns="0" tIns="0" rIns="0" bIns="0">
              <a:spAutoFit/>
            </a:bodyPr>
            <a:lstStyle/>
            <a:p>
              <a:r>
                <a:rPr lang="en-GB" dirty="0"/>
                <a:t>Paul realised he wasn’t very good at using colour in his artwork and he began to think he would never be a painter.</a:t>
              </a:r>
            </a:p>
          </p:txBody>
        </p:sp>
      </p:grpSp>
      <p:grpSp>
        <p:nvGrpSpPr>
          <p:cNvPr id="18" name="Group 17">
            <a:extLst>
              <a:ext uri="{FF2B5EF4-FFF2-40B4-BE49-F238E27FC236}">
                <a16:creationId xmlns:a16="http://schemas.microsoft.com/office/drawing/2014/main" id="{8F4B00AC-C5A3-4E08-B4EF-56151F721374}"/>
              </a:ext>
            </a:extLst>
          </p:cNvPr>
          <p:cNvGrpSpPr/>
          <p:nvPr/>
        </p:nvGrpSpPr>
        <p:grpSpPr>
          <a:xfrm>
            <a:off x="2156922" y="3672879"/>
            <a:ext cx="4658410" cy="1560244"/>
            <a:chOff x="597356" y="1400759"/>
            <a:chExt cx="7839272" cy="1560244"/>
          </a:xfrm>
        </p:grpSpPr>
        <p:sp>
          <p:nvSpPr>
            <p:cNvPr id="19" name="Rectangle: Rounded Corners 18">
              <a:extLst>
                <a:ext uri="{FF2B5EF4-FFF2-40B4-BE49-F238E27FC236}">
                  <a16:creationId xmlns:a16="http://schemas.microsoft.com/office/drawing/2014/main" id="{71F78B52-146E-47BF-BC33-5354C42CE596}"/>
                </a:ext>
              </a:extLst>
            </p:cNvPr>
            <p:cNvSpPr/>
            <p:nvPr/>
          </p:nvSpPr>
          <p:spPr>
            <a:xfrm>
              <a:off x="597356" y="1400759"/>
              <a:ext cx="7839272" cy="1560244"/>
            </a:xfrm>
            <a:prstGeom prst="roundRect">
              <a:avLst>
                <a:gd name="adj" fmla="val 8693"/>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8DB3C694-9714-42BD-9FC1-22E5C47481A0}"/>
                </a:ext>
              </a:extLst>
            </p:cNvPr>
            <p:cNvSpPr/>
            <p:nvPr/>
          </p:nvSpPr>
          <p:spPr>
            <a:xfrm>
              <a:off x="771186" y="1484075"/>
              <a:ext cx="7547255" cy="1107996"/>
            </a:xfrm>
            <a:prstGeom prst="rect">
              <a:avLst/>
            </a:prstGeom>
          </p:spPr>
          <p:txBody>
            <a:bodyPr wrap="square" lIns="0" tIns="0" rIns="0" bIns="0">
              <a:spAutoFit/>
            </a:bodyPr>
            <a:lstStyle/>
            <a:p>
              <a:r>
                <a:rPr lang="en-GB" dirty="0"/>
                <a:t>In 1901, Paul went to Italy. He studied art by the great artists from years before. He realised he had a lot to learn about using colour and when he went home, he had some art lessons.</a:t>
              </a:r>
            </a:p>
          </p:txBody>
        </p:sp>
      </p:grpSp>
      <p:grpSp>
        <p:nvGrpSpPr>
          <p:cNvPr id="25" name="Group 24">
            <a:extLst>
              <a:ext uri="{FF2B5EF4-FFF2-40B4-BE49-F238E27FC236}">
                <a16:creationId xmlns:a16="http://schemas.microsoft.com/office/drawing/2014/main" id="{311F4138-2347-4DD8-9DDD-078291657E95}"/>
              </a:ext>
            </a:extLst>
          </p:cNvPr>
          <p:cNvGrpSpPr/>
          <p:nvPr/>
        </p:nvGrpSpPr>
        <p:grpSpPr>
          <a:xfrm>
            <a:off x="2199420" y="5658166"/>
            <a:ext cx="7839272" cy="637314"/>
            <a:chOff x="597356" y="1400760"/>
            <a:chExt cx="7839272" cy="637314"/>
          </a:xfrm>
        </p:grpSpPr>
        <p:sp>
          <p:nvSpPr>
            <p:cNvPr id="27" name="Rectangle: Rounded Corners 26">
              <a:extLst>
                <a:ext uri="{FF2B5EF4-FFF2-40B4-BE49-F238E27FC236}">
                  <a16:creationId xmlns:a16="http://schemas.microsoft.com/office/drawing/2014/main" id="{7BDC5317-DB7D-41A9-8337-EC2158A348D7}"/>
                </a:ext>
              </a:extLst>
            </p:cNvPr>
            <p:cNvSpPr/>
            <p:nvPr/>
          </p:nvSpPr>
          <p:spPr>
            <a:xfrm>
              <a:off x="597356" y="1400760"/>
              <a:ext cx="7839272" cy="637314"/>
            </a:xfrm>
            <a:prstGeom prst="round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Rectangle 27">
              <a:extLst>
                <a:ext uri="{FF2B5EF4-FFF2-40B4-BE49-F238E27FC236}">
                  <a16:creationId xmlns:a16="http://schemas.microsoft.com/office/drawing/2014/main" id="{1E1FAA15-3DB0-4557-938D-6CC53A3D922E}"/>
                </a:ext>
              </a:extLst>
            </p:cNvPr>
            <p:cNvSpPr/>
            <p:nvPr/>
          </p:nvSpPr>
          <p:spPr>
            <a:xfrm>
              <a:off x="771186" y="1440535"/>
              <a:ext cx="7619330" cy="553998"/>
            </a:xfrm>
            <a:prstGeom prst="rect">
              <a:avLst/>
            </a:prstGeom>
          </p:spPr>
          <p:txBody>
            <a:bodyPr wrap="square" lIns="0" tIns="0" rIns="0" bIns="0">
              <a:spAutoFit/>
            </a:bodyPr>
            <a:lstStyle/>
            <a:p>
              <a:r>
                <a:rPr lang="en-GB" b="1" dirty="0"/>
                <a:t>landscape</a:t>
              </a:r>
              <a:r>
                <a:rPr lang="en-GB" dirty="0"/>
                <a:t> </a:t>
              </a:r>
              <a:r>
                <a:rPr lang="en-GB" dirty="0">
                  <a:solidFill>
                    <a:srgbClr val="1C1C1C"/>
                  </a:solidFill>
                  <a:latin typeface="Roboto" panose="02000000000000000000" pitchFamily="2" charset="0"/>
                </a:rPr>
                <a:t>–</a:t>
              </a:r>
              <a:r>
                <a:rPr lang="en-GB" dirty="0"/>
                <a:t> Pictures which are of areas of land, such as mountains, hills, forests and beaches.</a:t>
              </a:r>
            </a:p>
          </p:txBody>
        </p:sp>
      </p:grpSp>
      <p:grpSp>
        <p:nvGrpSpPr>
          <p:cNvPr id="31" name="Group 30">
            <a:extLst>
              <a:ext uri="{FF2B5EF4-FFF2-40B4-BE49-F238E27FC236}">
                <a16:creationId xmlns:a16="http://schemas.microsoft.com/office/drawing/2014/main" id="{55E7E481-B864-4115-878C-FC04060AEFA6}"/>
              </a:ext>
            </a:extLst>
          </p:cNvPr>
          <p:cNvGrpSpPr/>
          <p:nvPr/>
        </p:nvGrpSpPr>
        <p:grpSpPr>
          <a:xfrm>
            <a:off x="6929904" y="1713498"/>
            <a:ext cx="2888846" cy="4085395"/>
            <a:chOff x="6334586" y="2464011"/>
            <a:chExt cx="2019422" cy="2855859"/>
          </a:xfrm>
        </p:grpSpPr>
        <p:pic>
          <p:nvPicPr>
            <p:cNvPr id="6" name="Picture 5">
              <a:extLst>
                <a:ext uri="{FF2B5EF4-FFF2-40B4-BE49-F238E27FC236}">
                  <a16:creationId xmlns:a16="http://schemas.microsoft.com/office/drawing/2014/main" id="{F0E4058D-C268-4F99-8DEF-40AA87F160E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22240" y="2841446"/>
              <a:ext cx="675784" cy="811828"/>
            </a:xfrm>
            <a:prstGeom prst="rect">
              <a:avLst/>
            </a:prstGeom>
          </p:spPr>
        </p:pic>
        <p:pic>
          <p:nvPicPr>
            <p:cNvPr id="30" name="Picture 29">
              <a:extLst>
                <a:ext uri="{FF2B5EF4-FFF2-40B4-BE49-F238E27FC236}">
                  <a16:creationId xmlns:a16="http://schemas.microsoft.com/office/drawing/2014/main" id="{C176B59B-EF71-4B4F-B89E-9C9BFF3B3CE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34586" y="2464011"/>
              <a:ext cx="2019422" cy="2855859"/>
            </a:xfrm>
            <a:prstGeom prst="rect">
              <a:avLst/>
            </a:prstGeom>
          </p:spPr>
        </p:pic>
      </p:grpSp>
    </p:spTree>
    <p:extLst>
      <p:ext uri="{BB962C8B-B14F-4D97-AF65-F5344CB8AC3E}">
        <p14:creationId xmlns:p14="http://schemas.microsoft.com/office/powerpoint/2010/main" val="3600447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5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Experimenting with Art</a:t>
            </a:r>
          </a:p>
        </p:txBody>
      </p:sp>
      <p:grpSp>
        <p:nvGrpSpPr>
          <p:cNvPr id="9" name="Group 8">
            <a:extLst>
              <a:ext uri="{FF2B5EF4-FFF2-40B4-BE49-F238E27FC236}">
                <a16:creationId xmlns:a16="http://schemas.microsoft.com/office/drawing/2014/main" id="{68CAC7E1-3BF1-499C-9D72-3902E3E1E8D3}"/>
              </a:ext>
            </a:extLst>
          </p:cNvPr>
          <p:cNvGrpSpPr/>
          <p:nvPr/>
        </p:nvGrpSpPr>
        <p:grpSpPr>
          <a:xfrm>
            <a:off x="2156922" y="1408325"/>
            <a:ext cx="7771346" cy="1067398"/>
            <a:chOff x="597356" y="1400759"/>
            <a:chExt cx="3297045" cy="1067398"/>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9"/>
              <a:ext cx="3297045" cy="1067398"/>
            </a:xfrm>
            <a:prstGeom prst="roundRect">
              <a:avLst>
                <a:gd name="adj" fmla="val 554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641180" y="1525661"/>
              <a:ext cx="3167662" cy="830997"/>
            </a:xfrm>
            <a:prstGeom prst="rect">
              <a:avLst/>
            </a:prstGeom>
          </p:spPr>
          <p:txBody>
            <a:bodyPr wrap="square" lIns="0" tIns="0" rIns="0" bIns="0">
              <a:spAutoFit/>
            </a:bodyPr>
            <a:lstStyle/>
            <a:p>
              <a:r>
                <a:rPr lang="en-GB" dirty="0"/>
                <a:t>In 1905, Paul started trying out different techniques with art. He started drawing on blackened glass with a needle and scratching pictures on plates made from metal.</a:t>
              </a:r>
            </a:p>
          </p:txBody>
        </p:sp>
      </p:grpSp>
      <p:grpSp>
        <p:nvGrpSpPr>
          <p:cNvPr id="15" name="Group 14">
            <a:extLst>
              <a:ext uri="{FF2B5EF4-FFF2-40B4-BE49-F238E27FC236}">
                <a16:creationId xmlns:a16="http://schemas.microsoft.com/office/drawing/2014/main" id="{8B23B6C2-96E2-4E69-81AE-3B32A8B50D68}"/>
              </a:ext>
            </a:extLst>
          </p:cNvPr>
          <p:cNvGrpSpPr/>
          <p:nvPr/>
        </p:nvGrpSpPr>
        <p:grpSpPr>
          <a:xfrm>
            <a:off x="2156922" y="2590614"/>
            <a:ext cx="7771345" cy="442650"/>
            <a:chOff x="597356" y="1400760"/>
            <a:chExt cx="5330752" cy="442650"/>
          </a:xfrm>
        </p:grpSpPr>
        <p:sp>
          <p:nvSpPr>
            <p:cNvPr id="16" name="Rectangle: Rounded Corners 15">
              <a:extLst>
                <a:ext uri="{FF2B5EF4-FFF2-40B4-BE49-F238E27FC236}">
                  <a16:creationId xmlns:a16="http://schemas.microsoft.com/office/drawing/2014/main" id="{F7C75B2B-DBF6-4B34-B895-993A3023751C}"/>
                </a:ext>
              </a:extLst>
            </p:cNvPr>
            <p:cNvSpPr/>
            <p:nvPr/>
          </p:nvSpPr>
          <p:spPr>
            <a:xfrm>
              <a:off x="597356" y="1400760"/>
              <a:ext cx="5330752" cy="442650"/>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52E7E012-0F7C-426E-81CF-5937ABF752B6}"/>
                </a:ext>
              </a:extLst>
            </p:cNvPr>
            <p:cNvSpPr/>
            <p:nvPr/>
          </p:nvSpPr>
          <p:spPr>
            <a:xfrm>
              <a:off x="668213" y="1477855"/>
              <a:ext cx="4849990" cy="276999"/>
            </a:xfrm>
            <a:prstGeom prst="rect">
              <a:avLst/>
            </a:prstGeom>
          </p:spPr>
          <p:txBody>
            <a:bodyPr wrap="square" lIns="0" tIns="0" rIns="0" bIns="0">
              <a:spAutoFit/>
            </a:bodyPr>
            <a:lstStyle/>
            <a:p>
              <a:r>
                <a:rPr lang="en-GB" dirty="0"/>
                <a:t>Paul still wanted to learn how to use colour properly.</a:t>
              </a:r>
            </a:p>
          </p:txBody>
        </p:sp>
      </p:grpSp>
      <p:grpSp>
        <p:nvGrpSpPr>
          <p:cNvPr id="18" name="Group 17">
            <a:extLst>
              <a:ext uri="{FF2B5EF4-FFF2-40B4-BE49-F238E27FC236}">
                <a16:creationId xmlns:a16="http://schemas.microsoft.com/office/drawing/2014/main" id="{8F4B00AC-C5A3-4E08-B4EF-56151F721374}"/>
              </a:ext>
            </a:extLst>
          </p:cNvPr>
          <p:cNvGrpSpPr/>
          <p:nvPr/>
        </p:nvGrpSpPr>
        <p:grpSpPr>
          <a:xfrm>
            <a:off x="2156923" y="3191910"/>
            <a:ext cx="3272663" cy="1871502"/>
            <a:chOff x="597356" y="1238109"/>
            <a:chExt cx="5507307" cy="1871502"/>
          </a:xfrm>
        </p:grpSpPr>
        <p:sp>
          <p:nvSpPr>
            <p:cNvPr id="19" name="Rectangle: Rounded Corners 18">
              <a:extLst>
                <a:ext uri="{FF2B5EF4-FFF2-40B4-BE49-F238E27FC236}">
                  <a16:creationId xmlns:a16="http://schemas.microsoft.com/office/drawing/2014/main" id="{71F78B52-146E-47BF-BC33-5354C42CE596}"/>
                </a:ext>
              </a:extLst>
            </p:cNvPr>
            <p:cNvSpPr/>
            <p:nvPr/>
          </p:nvSpPr>
          <p:spPr>
            <a:xfrm>
              <a:off x="597356" y="1238109"/>
              <a:ext cx="5507307" cy="1871502"/>
            </a:xfrm>
            <a:prstGeom prst="roundRect">
              <a:avLst>
                <a:gd name="adj" fmla="val 5856"/>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Rectangle 23">
              <a:extLst>
                <a:ext uri="{FF2B5EF4-FFF2-40B4-BE49-F238E27FC236}">
                  <a16:creationId xmlns:a16="http://schemas.microsoft.com/office/drawing/2014/main" id="{8DB3C694-9714-42BD-9FC1-22E5C47481A0}"/>
                </a:ext>
              </a:extLst>
            </p:cNvPr>
            <p:cNvSpPr/>
            <p:nvPr/>
          </p:nvSpPr>
          <p:spPr>
            <a:xfrm>
              <a:off x="771186" y="1295676"/>
              <a:ext cx="5165193" cy="1661993"/>
            </a:xfrm>
            <a:prstGeom prst="rect">
              <a:avLst/>
            </a:prstGeom>
          </p:spPr>
          <p:txBody>
            <a:bodyPr wrap="square" lIns="0" tIns="0" rIns="0" bIns="0">
              <a:spAutoFit/>
            </a:bodyPr>
            <a:lstStyle/>
            <a:p>
              <a:r>
                <a:rPr lang="en-GB" dirty="0"/>
                <a:t>In 1911, he met some other artists called August Macke and Wassily Kandinsky. They became good friends and all experimented with colour in their paintings. </a:t>
              </a:r>
            </a:p>
          </p:txBody>
        </p:sp>
      </p:grpSp>
      <p:grpSp>
        <p:nvGrpSpPr>
          <p:cNvPr id="47" name="Group 46">
            <a:extLst>
              <a:ext uri="{FF2B5EF4-FFF2-40B4-BE49-F238E27FC236}">
                <a16:creationId xmlns:a16="http://schemas.microsoft.com/office/drawing/2014/main" id="{EC55001B-5FCD-4297-8013-D9251212F416}"/>
              </a:ext>
            </a:extLst>
          </p:cNvPr>
          <p:cNvGrpSpPr/>
          <p:nvPr/>
        </p:nvGrpSpPr>
        <p:grpSpPr>
          <a:xfrm>
            <a:off x="5660922" y="3210128"/>
            <a:ext cx="4267347" cy="2856427"/>
            <a:chOff x="4136921" y="3210127"/>
            <a:chExt cx="4267347" cy="2856427"/>
          </a:xfrm>
        </p:grpSpPr>
        <p:grpSp>
          <p:nvGrpSpPr>
            <p:cNvPr id="33" name="Group 32">
              <a:extLst>
                <a:ext uri="{FF2B5EF4-FFF2-40B4-BE49-F238E27FC236}">
                  <a16:creationId xmlns:a16="http://schemas.microsoft.com/office/drawing/2014/main" id="{52F6A399-AEA2-4EA7-8E1A-A591E1CC648C}"/>
                </a:ext>
              </a:extLst>
            </p:cNvPr>
            <p:cNvGrpSpPr/>
            <p:nvPr/>
          </p:nvGrpSpPr>
          <p:grpSpPr>
            <a:xfrm>
              <a:off x="4136921" y="3210127"/>
              <a:ext cx="4267347" cy="534935"/>
              <a:chOff x="625017" y="1400760"/>
              <a:chExt cx="3400947" cy="492229"/>
            </a:xfrm>
          </p:grpSpPr>
          <p:sp>
            <p:nvSpPr>
              <p:cNvPr id="34" name="Rectangle: Rounded Corners 33">
                <a:extLst>
                  <a:ext uri="{FF2B5EF4-FFF2-40B4-BE49-F238E27FC236}">
                    <a16:creationId xmlns:a16="http://schemas.microsoft.com/office/drawing/2014/main" id="{37C7DBC2-B1D5-4989-9710-6CBD061F54AD}"/>
                  </a:ext>
                </a:extLst>
              </p:cNvPr>
              <p:cNvSpPr/>
              <p:nvPr/>
            </p:nvSpPr>
            <p:spPr>
              <a:xfrm>
                <a:off x="625017" y="1400760"/>
                <a:ext cx="3400947" cy="492229"/>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Rectangle 34">
                <a:extLst>
                  <a:ext uri="{FF2B5EF4-FFF2-40B4-BE49-F238E27FC236}">
                    <a16:creationId xmlns:a16="http://schemas.microsoft.com/office/drawing/2014/main" id="{C7E41BE1-88E2-4AB0-9531-D6B3BCA66171}"/>
                  </a:ext>
                </a:extLst>
              </p:cNvPr>
              <p:cNvSpPr/>
              <p:nvPr/>
            </p:nvSpPr>
            <p:spPr>
              <a:xfrm>
                <a:off x="713077" y="1519189"/>
                <a:ext cx="3277545" cy="254885"/>
              </a:xfrm>
              <a:prstGeom prst="rect">
                <a:avLst/>
              </a:prstGeom>
            </p:spPr>
            <p:txBody>
              <a:bodyPr wrap="square" lIns="0" tIns="0" rIns="0" bIns="0">
                <a:spAutoFit/>
              </a:bodyPr>
              <a:lstStyle/>
              <a:p>
                <a:pPr algn="ctr"/>
                <a:r>
                  <a:rPr lang="en-GB" b="1" dirty="0">
                    <a:solidFill>
                      <a:schemeClr val="accent5"/>
                    </a:solidFill>
                  </a:rPr>
                  <a:t>Click on the pictures to enlarge them. </a:t>
                </a:r>
              </a:p>
            </p:txBody>
          </p:sp>
        </p:grpSp>
        <p:grpSp>
          <p:nvGrpSpPr>
            <p:cNvPr id="13" name="Group 12">
              <a:extLst>
                <a:ext uri="{FF2B5EF4-FFF2-40B4-BE49-F238E27FC236}">
                  <a16:creationId xmlns:a16="http://schemas.microsoft.com/office/drawing/2014/main" id="{1C76D5E9-AEA5-46BD-9006-D98EB1F8C5C2}"/>
                </a:ext>
              </a:extLst>
            </p:cNvPr>
            <p:cNvGrpSpPr/>
            <p:nvPr/>
          </p:nvGrpSpPr>
          <p:grpSpPr>
            <a:xfrm>
              <a:off x="4136921" y="3873766"/>
              <a:ext cx="1823882" cy="2187986"/>
              <a:chOff x="5713448" y="1975950"/>
              <a:chExt cx="1771266" cy="2124866"/>
            </a:xfrm>
          </p:grpSpPr>
          <p:sp>
            <p:nvSpPr>
              <p:cNvPr id="42" name="Rectangle: Rounded Corners 41">
                <a:extLst>
                  <a:ext uri="{FF2B5EF4-FFF2-40B4-BE49-F238E27FC236}">
                    <a16:creationId xmlns:a16="http://schemas.microsoft.com/office/drawing/2014/main" id="{6F67F665-9529-45BE-8BC8-545F620D1D82}"/>
                  </a:ext>
                </a:extLst>
              </p:cNvPr>
              <p:cNvSpPr/>
              <p:nvPr/>
            </p:nvSpPr>
            <p:spPr>
              <a:xfrm>
                <a:off x="5713448" y="1975950"/>
                <a:ext cx="1771266" cy="2124866"/>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22">
                <a:extLst>
                  <a:ext uri="{FF2B5EF4-FFF2-40B4-BE49-F238E27FC236}">
                    <a16:creationId xmlns:a16="http://schemas.microsoft.com/office/drawing/2014/main" id="{8698DFC3-14DC-42CF-8EDC-46ED30B07494}"/>
                  </a:ext>
                </a:extLst>
              </p:cNvPr>
              <p:cNvSpPr/>
              <p:nvPr/>
            </p:nvSpPr>
            <p:spPr>
              <a:xfrm>
                <a:off x="5765096" y="3704418"/>
                <a:ext cx="1667969" cy="269008"/>
              </a:xfrm>
              <a:prstGeom prst="rect">
                <a:avLst/>
              </a:prstGeom>
            </p:spPr>
            <p:txBody>
              <a:bodyPr wrap="square" lIns="0" tIns="0" rIns="0" bIns="0">
                <a:spAutoFit/>
              </a:bodyPr>
              <a:lstStyle/>
              <a:p>
                <a:pPr algn="ctr"/>
                <a:r>
                  <a:rPr lang="en-GB" b="1" dirty="0"/>
                  <a:t>Phenix (1905)</a:t>
                </a:r>
              </a:p>
            </p:txBody>
          </p:sp>
          <p:pic>
            <p:nvPicPr>
              <p:cNvPr id="4" name="Picture 3">
                <a:hlinkClick r:id="rId2" action="ppaction://hlinksldjump"/>
                <a:extLst>
                  <a:ext uri="{FF2B5EF4-FFF2-40B4-BE49-F238E27FC236}">
                    <a16:creationId xmlns:a16="http://schemas.microsoft.com/office/drawing/2014/main" id="{0225DAA8-13A5-4885-B075-08F6857D3A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27117"/>
              <a:stretch/>
            </p:blipFill>
            <p:spPr>
              <a:xfrm>
                <a:off x="5816081" y="2071767"/>
                <a:ext cx="1555103" cy="1534040"/>
              </a:xfrm>
              <a:prstGeom prst="rect">
                <a:avLst/>
              </a:prstGeom>
              <a:ln w="9525">
                <a:solidFill>
                  <a:schemeClr val="tx1"/>
                </a:solidFill>
              </a:ln>
            </p:spPr>
          </p:pic>
        </p:grpSp>
        <p:grpSp>
          <p:nvGrpSpPr>
            <p:cNvPr id="14" name="Group 13">
              <a:extLst>
                <a:ext uri="{FF2B5EF4-FFF2-40B4-BE49-F238E27FC236}">
                  <a16:creationId xmlns:a16="http://schemas.microsoft.com/office/drawing/2014/main" id="{8B22AA6D-BFC6-4064-AD2E-AFC3AE542823}"/>
                </a:ext>
              </a:extLst>
            </p:cNvPr>
            <p:cNvGrpSpPr/>
            <p:nvPr/>
          </p:nvGrpSpPr>
          <p:grpSpPr>
            <a:xfrm>
              <a:off x="6036566" y="3878569"/>
              <a:ext cx="2367702" cy="2187985"/>
              <a:chOff x="5936422" y="1980754"/>
              <a:chExt cx="2299398" cy="2124866"/>
            </a:xfrm>
          </p:grpSpPr>
          <p:grpSp>
            <p:nvGrpSpPr>
              <p:cNvPr id="43" name="Group 42">
                <a:extLst>
                  <a:ext uri="{FF2B5EF4-FFF2-40B4-BE49-F238E27FC236}">
                    <a16:creationId xmlns:a16="http://schemas.microsoft.com/office/drawing/2014/main" id="{CB5C5D8E-5F84-49D7-A389-C34F588D266E}"/>
                  </a:ext>
                </a:extLst>
              </p:cNvPr>
              <p:cNvGrpSpPr/>
              <p:nvPr/>
            </p:nvGrpSpPr>
            <p:grpSpPr>
              <a:xfrm>
                <a:off x="5936422" y="1980754"/>
                <a:ext cx="2299398" cy="2124866"/>
                <a:chOff x="5713448" y="1975950"/>
                <a:chExt cx="2299398" cy="2124866"/>
              </a:xfrm>
            </p:grpSpPr>
            <p:sp>
              <p:nvSpPr>
                <p:cNvPr id="44" name="Rectangle: Rounded Corners 43">
                  <a:extLst>
                    <a:ext uri="{FF2B5EF4-FFF2-40B4-BE49-F238E27FC236}">
                      <a16:creationId xmlns:a16="http://schemas.microsoft.com/office/drawing/2014/main" id="{ADABD4EB-B192-43AA-A325-3890A78B3F7A}"/>
                    </a:ext>
                  </a:extLst>
                </p:cNvPr>
                <p:cNvSpPr/>
                <p:nvPr/>
              </p:nvSpPr>
              <p:spPr>
                <a:xfrm>
                  <a:off x="5713448" y="1975950"/>
                  <a:ext cx="2299398" cy="2124866"/>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Rectangle 44">
                  <a:extLst>
                    <a:ext uri="{FF2B5EF4-FFF2-40B4-BE49-F238E27FC236}">
                      <a16:creationId xmlns:a16="http://schemas.microsoft.com/office/drawing/2014/main" id="{5DDC4E50-7503-4CFB-9BBF-75EFB8F6BDB1}"/>
                    </a:ext>
                  </a:extLst>
                </p:cNvPr>
                <p:cNvSpPr/>
                <p:nvPr/>
              </p:nvSpPr>
              <p:spPr>
                <a:xfrm>
                  <a:off x="5816653" y="3704418"/>
                  <a:ext cx="2092988" cy="276999"/>
                </a:xfrm>
                <a:prstGeom prst="rect">
                  <a:avLst/>
                </a:prstGeom>
              </p:spPr>
              <p:txBody>
                <a:bodyPr wrap="square" lIns="0" tIns="0" rIns="0" bIns="0">
                  <a:spAutoFit/>
                </a:bodyPr>
                <a:lstStyle/>
                <a:p>
                  <a:pPr algn="ctr"/>
                  <a:r>
                    <a:rPr lang="en-GB" b="1" dirty="0"/>
                    <a:t>In the Box (1908)</a:t>
                  </a:r>
                </a:p>
              </p:txBody>
            </p:sp>
          </p:grpSp>
          <p:pic>
            <p:nvPicPr>
              <p:cNvPr id="7" name="Picture 6">
                <a:hlinkClick r:id="rId4" action="ppaction://hlinksldjump"/>
                <a:extLst>
                  <a:ext uri="{FF2B5EF4-FFF2-40B4-BE49-F238E27FC236}">
                    <a16:creationId xmlns:a16="http://schemas.microsoft.com/office/drawing/2014/main" id="{DAD81CE7-E098-4852-A4D7-50077679400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039627" y="2079763"/>
                <a:ext cx="2092988" cy="1530451"/>
              </a:xfrm>
              <a:prstGeom prst="rect">
                <a:avLst/>
              </a:prstGeom>
              <a:ln w="12700">
                <a:solidFill>
                  <a:schemeClr val="tx1"/>
                </a:solidFill>
              </a:ln>
            </p:spPr>
          </p:pic>
        </p:grpSp>
      </p:grpSp>
      <p:sp>
        <p:nvSpPr>
          <p:cNvPr id="48" name="Arrow: Right 47">
            <a:hlinkClick r:id="rId6" action="ppaction://hlinksldjump"/>
            <a:extLst>
              <a:ext uri="{FF2B5EF4-FFF2-40B4-BE49-F238E27FC236}">
                <a16:creationId xmlns:a16="http://schemas.microsoft.com/office/drawing/2014/main" id="{92F3AA21-9A4F-40D5-A818-4BC6E326AA4B}"/>
              </a:ext>
            </a:extLst>
          </p:cNvPr>
          <p:cNvSpPr/>
          <p:nvPr/>
        </p:nvSpPr>
        <p:spPr>
          <a:xfrm>
            <a:off x="8192528" y="6061753"/>
            <a:ext cx="2155161" cy="741033"/>
          </a:xfrm>
          <a:prstGeom prst="righ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for next page</a:t>
            </a:r>
          </a:p>
        </p:txBody>
      </p:sp>
    </p:spTree>
    <p:extLst>
      <p:ext uri="{BB962C8B-B14F-4D97-AF65-F5344CB8AC3E}">
        <p14:creationId xmlns:p14="http://schemas.microsoft.com/office/powerpoint/2010/main" val="1525183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79BDA4-20E4-43AA-AF33-A137E2F373C6}"/>
              </a:ext>
            </a:extLst>
          </p:cNvPr>
          <p:cNvGrpSpPr/>
          <p:nvPr/>
        </p:nvGrpSpPr>
        <p:grpSpPr>
          <a:xfrm>
            <a:off x="3359195" y="145843"/>
            <a:ext cx="5473611" cy="6566315"/>
            <a:chOff x="5713448" y="1975950"/>
            <a:chExt cx="1771266" cy="2124866"/>
          </a:xfrm>
        </p:grpSpPr>
        <p:sp>
          <p:nvSpPr>
            <p:cNvPr id="4" name="Rectangle: Rounded Corners 3">
              <a:extLst>
                <a:ext uri="{FF2B5EF4-FFF2-40B4-BE49-F238E27FC236}">
                  <a16:creationId xmlns:a16="http://schemas.microsoft.com/office/drawing/2014/main" id="{FD379963-6906-4AF3-A5C5-C9FA336A9164}"/>
                </a:ext>
              </a:extLst>
            </p:cNvPr>
            <p:cNvSpPr/>
            <p:nvPr/>
          </p:nvSpPr>
          <p:spPr>
            <a:xfrm>
              <a:off x="5713448" y="1975950"/>
              <a:ext cx="1771266"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A0823D1-0E4E-4E11-A853-AC4806DA884C}"/>
                </a:ext>
              </a:extLst>
            </p:cNvPr>
            <p:cNvSpPr/>
            <p:nvPr/>
          </p:nvSpPr>
          <p:spPr>
            <a:xfrm>
              <a:off x="5765096" y="3909737"/>
              <a:ext cx="1667969" cy="149395"/>
            </a:xfrm>
            <a:prstGeom prst="rect">
              <a:avLst/>
            </a:prstGeom>
            <a:ln w="19050">
              <a:noFill/>
            </a:ln>
          </p:spPr>
          <p:txBody>
            <a:bodyPr wrap="square" lIns="0" tIns="0" rIns="0" bIns="0">
              <a:spAutoFit/>
            </a:bodyPr>
            <a:lstStyle/>
            <a:p>
              <a:pPr algn="ctr"/>
              <a:r>
                <a:rPr lang="en-GB" sz="3000" b="1" dirty="0"/>
                <a:t>Phenix (1905)</a:t>
              </a:r>
            </a:p>
          </p:txBody>
        </p:sp>
        <p:pic>
          <p:nvPicPr>
            <p:cNvPr id="6" name="Picture 5">
              <a:hlinkClick r:id="rId2" action="ppaction://hlinksldjump"/>
              <a:extLst>
                <a:ext uri="{FF2B5EF4-FFF2-40B4-BE49-F238E27FC236}">
                  <a16:creationId xmlns:a16="http://schemas.microsoft.com/office/drawing/2014/main" id="{7408A150-EF5F-46DC-B223-B8C3C3462E3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30" t="2571" r="2384" b="12134"/>
            <a:stretch/>
          </p:blipFill>
          <p:spPr>
            <a:xfrm>
              <a:off x="5816081" y="2071767"/>
              <a:ext cx="1555103" cy="1796286"/>
            </a:xfrm>
            <a:prstGeom prst="rect">
              <a:avLst/>
            </a:prstGeom>
            <a:ln w="19050">
              <a:solidFill>
                <a:schemeClr val="tx1"/>
              </a:solidFill>
            </a:ln>
          </p:spPr>
        </p:pic>
      </p:grpSp>
      <p:sp>
        <p:nvSpPr>
          <p:cNvPr id="7" name="Arrow: Left 6">
            <a:hlinkClick r:id="rId4" action="ppaction://hlinksldjump"/>
            <a:extLst>
              <a:ext uri="{FF2B5EF4-FFF2-40B4-BE49-F238E27FC236}">
                <a16:creationId xmlns:a16="http://schemas.microsoft.com/office/drawing/2014/main" id="{29A83242-0311-44E2-A3E2-1C8C2EEBB7B5}"/>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12806361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79BDA4-20E4-43AA-AF33-A137E2F373C6}"/>
              </a:ext>
            </a:extLst>
          </p:cNvPr>
          <p:cNvGrpSpPr/>
          <p:nvPr/>
        </p:nvGrpSpPr>
        <p:grpSpPr>
          <a:xfrm>
            <a:off x="1853682" y="145843"/>
            <a:ext cx="8515738" cy="6566315"/>
            <a:chOff x="5713448" y="1975950"/>
            <a:chExt cx="1771266" cy="2124866"/>
          </a:xfrm>
        </p:grpSpPr>
        <p:sp>
          <p:nvSpPr>
            <p:cNvPr id="4" name="Rectangle: Rounded Corners 3">
              <a:extLst>
                <a:ext uri="{FF2B5EF4-FFF2-40B4-BE49-F238E27FC236}">
                  <a16:creationId xmlns:a16="http://schemas.microsoft.com/office/drawing/2014/main" id="{FD379963-6906-4AF3-A5C5-C9FA336A9164}"/>
                </a:ext>
              </a:extLst>
            </p:cNvPr>
            <p:cNvSpPr/>
            <p:nvPr/>
          </p:nvSpPr>
          <p:spPr>
            <a:xfrm>
              <a:off x="5713448" y="1975950"/>
              <a:ext cx="1771266" cy="2124866"/>
            </a:xfrm>
            <a:prstGeom prst="roundRect">
              <a:avLst>
                <a:gd name="adj" fmla="val 1638"/>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A0823D1-0E4E-4E11-A853-AC4806DA884C}"/>
                </a:ext>
              </a:extLst>
            </p:cNvPr>
            <p:cNvSpPr/>
            <p:nvPr/>
          </p:nvSpPr>
          <p:spPr>
            <a:xfrm>
              <a:off x="5765096" y="3909737"/>
              <a:ext cx="1667969" cy="149395"/>
            </a:xfrm>
            <a:prstGeom prst="rect">
              <a:avLst/>
            </a:prstGeom>
            <a:ln w="19050">
              <a:noFill/>
            </a:ln>
          </p:spPr>
          <p:txBody>
            <a:bodyPr wrap="square" lIns="0" tIns="0" rIns="0" bIns="0">
              <a:spAutoFit/>
            </a:bodyPr>
            <a:lstStyle/>
            <a:p>
              <a:pPr algn="ctr"/>
              <a:r>
                <a:rPr lang="en-GB" sz="3000" b="1" dirty="0"/>
                <a:t>In the Box (1908)</a:t>
              </a:r>
            </a:p>
          </p:txBody>
        </p:sp>
      </p:grpSp>
      <p:pic>
        <p:nvPicPr>
          <p:cNvPr id="7" name="Picture 6">
            <a:extLst>
              <a:ext uri="{FF2B5EF4-FFF2-40B4-BE49-F238E27FC236}">
                <a16:creationId xmlns:a16="http://schemas.microsoft.com/office/drawing/2014/main" id="{235292E3-2658-4CAF-8D40-26BBFFA56B9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26653" y="334121"/>
            <a:ext cx="7738695" cy="5658746"/>
          </a:xfrm>
          <a:prstGeom prst="rect">
            <a:avLst/>
          </a:prstGeom>
          <a:ln w="19050">
            <a:solidFill>
              <a:schemeClr val="tx1"/>
            </a:solidFill>
          </a:ln>
        </p:spPr>
      </p:pic>
      <p:sp>
        <p:nvSpPr>
          <p:cNvPr id="8" name="Arrow: Left 7">
            <a:hlinkClick r:id="rId3" action="ppaction://hlinksldjump"/>
            <a:extLst>
              <a:ext uri="{FF2B5EF4-FFF2-40B4-BE49-F238E27FC236}">
                <a16:creationId xmlns:a16="http://schemas.microsoft.com/office/drawing/2014/main" id="{DA46B395-2ED6-4E8A-A874-63C1786F7929}"/>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spTree>
    <p:extLst>
      <p:ext uri="{BB962C8B-B14F-4D97-AF65-F5344CB8AC3E}">
        <p14:creationId xmlns:p14="http://schemas.microsoft.com/office/powerpoint/2010/main" val="2356444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CB67B45E-1BA7-4A00-9112-2841657AC3BD}"/>
              </a:ext>
            </a:extLst>
          </p:cNvPr>
          <p:cNvSpPr/>
          <p:nvPr/>
        </p:nvSpPr>
        <p:spPr>
          <a:xfrm>
            <a:off x="1592425" y="367053"/>
            <a:ext cx="8923375" cy="824593"/>
          </a:xfrm>
          <a:prstGeom prst="roundRect">
            <a:avLst/>
          </a:prstGeom>
          <a:solidFill>
            <a:srgbClr val="4AA1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1981198" y="293266"/>
            <a:ext cx="8220075" cy="994306"/>
          </a:xfrm>
        </p:spPr>
        <p:txBody>
          <a:bodyPr/>
          <a:lstStyle/>
          <a:p>
            <a:r>
              <a:rPr lang="en-GB" sz="3600" dirty="0">
                <a:solidFill>
                  <a:schemeClr val="bg1"/>
                </a:solidFill>
                <a:latin typeface="+mn-lt"/>
              </a:rPr>
              <a:t>Bold Colours</a:t>
            </a:r>
          </a:p>
        </p:txBody>
      </p:sp>
      <p:grpSp>
        <p:nvGrpSpPr>
          <p:cNvPr id="9" name="Group 8">
            <a:extLst>
              <a:ext uri="{FF2B5EF4-FFF2-40B4-BE49-F238E27FC236}">
                <a16:creationId xmlns:a16="http://schemas.microsoft.com/office/drawing/2014/main" id="{68CAC7E1-3BF1-499C-9D72-3902E3E1E8D3}"/>
              </a:ext>
            </a:extLst>
          </p:cNvPr>
          <p:cNvGrpSpPr/>
          <p:nvPr/>
        </p:nvGrpSpPr>
        <p:grpSpPr>
          <a:xfrm>
            <a:off x="2156921" y="1361356"/>
            <a:ext cx="7816813" cy="1296888"/>
            <a:chOff x="597356" y="1400759"/>
            <a:chExt cx="3297045" cy="665656"/>
          </a:xfrm>
        </p:grpSpPr>
        <p:sp>
          <p:nvSpPr>
            <p:cNvPr id="10" name="Rectangle: Rounded Corners 9">
              <a:extLst>
                <a:ext uri="{FF2B5EF4-FFF2-40B4-BE49-F238E27FC236}">
                  <a16:creationId xmlns:a16="http://schemas.microsoft.com/office/drawing/2014/main" id="{E0E8C234-DFF6-4606-ABE8-A600F6E211F8}"/>
                </a:ext>
              </a:extLst>
            </p:cNvPr>
            <p:cNvSpPr/>
            <p:nvPr/>
          </p:nvSpPr>
          <p:spPr>
            <a:xfrm>
              <a:off x="597356" y="1400759"/>
              <a:ext cx="3297045" cy="665656"/>
            </a:xfrm>
            <a:prstGeom prst="roundRect">
              <a:avLst>
                <a:gd name="adj" fmla="val 5544"/>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A5A38BE-E0D7-47F0-B3AE-8136C6122AA9}"/>
                </a:ext>
              </a:extLst>
            </p:cNvPr>
            <p:cNvSpPr/>
            <p:nvPr/>
          </p:nvSpPr>
          <p:spPr>
            <a:xfrm>
              <a:off x="666627" y="1448714"/>
              <a:ext cx="3049061" cy="426527"/>
            </a:xfrm>
            <a:prstGeom prst="rect">
              <a:avLst/>
            </a:prstGeom>
          </p:spPr>
          <p:txBody>
            <a:bodyPr wrap="square" lIns="0" tIns="0" rIns="0" bIns="0">
              <a:spAutoFit/>
            </a:bodyPr>
            <a:lstStyle/>
            <a:p>
              <a:r>
                <a:rPr lang="en-GB" dirty="0"/>
                <a:t>In the years that followed he went to Paris, Tunisia and other places that made him want to try painting using bold colours. You can see this in his paintings, Castle and Sun and Castle Garden.</a:t>
              </a:r>
            </a:p>
          </p:txBody>
        </p:sp>
      </p:grpSp>
      <p:grpSp>
        <p:nvGrpSpPr>
          <p:cNvPr id="50" name="Group 49">
            <a:extLst>
              <a:ext uri="{FF2B5EF4-FFF2-40B4-BE49-F238E27FC236}">
                <a16:creationId xmlns:a16="http://schemas.microsoft.com/office/drawing/2014/main" id="{2C337061-EF33-491C-9670-114D57D2F515}"/>
              </a:ext>
            </a:extLst>
          </p:cNvPr>
          <p:cNvGrpSpPr/>
          <p:nvPr/>
        </p:nvGrpSpPr>
        <p:grpSpPr>
          <a:xfrm>
            <a:off x="2156923" y="2786950"/>
            <a:ext cx="3124205" cy="1098813"/>
            <a:chOff x="597356" y="1400759"/>
            <a:chExt cx="3297045" cy="563990"/>
          </a:xfrm>
        </p:grpSpPr>
        <p:sp>
          <p:nvSpPr>
            <p:cNvPr id="51" name="Rectangle: Rounded Corners 50">
              <a:extLst>
                <a:ext uri="{FF2B5EF4-FFF2-40B4-BE49-F238E27FC236}">
                  <a16:creationId xmlns:a16="http://schemas.microsoft.com/office/drawing/2014/main" id="{E9AE4D91-EAF6-4223-8B8B-7740ECFB3EB5}"/>
                </a:ext>
              </a:extLst>
            </p:cNvPr>
            <p:cNvSpPr/>
            <p:nvPr/>
          </p:nvSpPr>
          <p:spPr>
            <a:xfrm>
              <a:off x="597356" y="1400759"/>
              <a:ext cx="3297045" cy="563990"/>
            </a:xfrm>
            <a:prstGeom prst="roundRect">
              <a:avLst>
                <a:gd name="adj" fmla="val 11205"/>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Rectangle 51">
              <a:extLst>
                <a:ext uri="{FF2B5EF4-FFF2-40B4-BE49-F238E27FC236}">
                  <a16:creationId xmlns:a16="http://schemas.microsoft.com/office/drawing/2014/main" id="{15441B4D-30CF-445C-9309-720EB26DC786}"/>
                </a:ext>
              </a:extLst>
            </p:cNvPr>
            <p:cNvSpPr/>
            <p:nvPr/>
          </p:nvSpPr>
          <p:spPr>
            <a:xfrm>
              <a:off x="741622" y="1479136"/>
              <a:ext cx="3049061" cy="426527"/>
            </a:xfrm>
            <a:prstGeom prst="rect">
              <a:avLst/>
            </a:prstGeom>
          </p:spPr>
          <p:txBody>
            <a:bodyPr wrap="square" lIns="0" tIns="0" rIns="0" bIns="0">
              <a:spAutoFit/>
            </a:bodyPr>
            <a:lstStyle/>
            <a:p>
              <a:r>
                <a:rPr lang="en-GB" b="1" dirty="0">
                  <a:solidFill>
                    <a:schemeClr val="accent5"/>
                  </a:solidFill>
                </a:rPr>
                <a:t>Talk About It</a:t>
              </a:r>
            </a:p>
            <a:p>
              <a:r>
                <a:rPr lang="en-GB" dirty="0"/>
                <a:t>What do you think of these paintings?</a:t>
              </a:r>
            </a:p>
          </p:txBody>
        </p:sp>
      </p:grpSp>
      <p:grpSp>
        <p:nvGrpSpPr>
          <p:cNvPr id="53" name="Group 52">
            <a:extLst>
              <a:ext uri="{FF2B5EF4-FFF2-40B4-BE49-F238E27FC236}">
                <a16:creationId xmlns:a16="http://schemas.microsoft.com/office/drawing/2014/main" id="{216E4D6E-1A49-46C7-8387-B078313D19BC}"/>
              </a:ext>
            </a:extLst>
          </p:cNvPr>
          <p:cNvGrpSpPr/>
          <p:nvPr/>
        </p:nvGrpSpPr>
        <p:grpSpPr>
          <a:xfrm>
            <a:off x="5603503" y="2786950"/>
            <a:ext cx="4267347" cy="3444517"/>
            <a:chOff x="4136921" y="3210127"/>
            <a:chExt cx="4267347" cy="3444517"/>
          </a:xfrm>
        </p:grpSpPr>
        <p:grpSp>
          <p:nvGrpSpPr>
            <p:cNvPr id="54" name="Group 53">
              <a:extLst>
                <a:ext uri="{FF2B5EF4-FFF2-40B4-BE49-F238E27FC236}">
                  <a16:creationId xmlns:a16="http://schemas.microsoft.com/office/drawing/2014/main" id="{6782FE42-68BF-4F3C-AA6F-53C79AAAEC3C}"/>
                </a:ext>
              </a:extLst>
            </p:cNvPr>
            <p:cNvGrpSpPr/>
            <p:nvPr/>
          </p:nvGrpSpPr>
          <p:grpSpPr>
            <a:xfrm>
              <a:off x="4136921" y="3210127"/>
              <a:ext cx="4267347" cy="534935"/>
              <a:chOff x="625017" y="1400760"/>
              <a:chExt cx="3400947" cy="492229"/>
            </a:xfrm>
          </p:grpSpPr>
          <p:sp>
            <p:nvSpPr>
              <p:cNvPr id="64" name="Rectangle: Rounded Corners 63">
                <a:extLst>
                  <a:ext uri="{FF2B5EF4-FFF2-40B4-BE49-F238E27FC236}">
                    <a16:creationId xmlns:a16="http://schemas.microsoft.com/office/drawing/2014/main" id="{D438C296-307D-40BD-B2EE-9FE0FF6EB50D}"/>
                  </a:ext>
                </a:extLst>
              </p:cNvPr>
              <p:cNvSpPr/>
              <p:nvPr/>
            </p:nvSpPr>
            <p:spPr>
              <a:xfrm>
                <a:off x="625017" y="1400760"/>
                <a:ext cx="3400947" cy="492229"/>
              </a:xfrm>
              <a:prstGeom prst="roundRect">
                <a:avLst>
                  <a:gd name="adj" fmla="val 10707"/>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Rectangle 64">
                <a:extLst>
                  <a:ext uri="{FF2B5EF4-FFF2-40B4-BE49-F238E27FC236}">
                    <a16:creationId xmlns:a16="http://schemas.microsoft.com/office/drawing/2014/main" id="{152040B6-EEBB-4B56-8B3B-F8A9374C3240}"/>
                  </a:ext>
                </a:extLst>
              </p:cNvPr>
              <p:cNvSpPr/>
              <p:nvPr/>
            </p:nvSpPr>
            <p:spPr>
              <a:xfrm>
                <a:off x="713077" y="1519189"/>
                <a:ext cx="3277545" cy="254885"/>
              </a:xfrm>
              <a:prstGeom prst="rect">
                <a:avLst/>
              </a:prstGeom>
            </p:spPr>
            <p:txBody>
              <a:bodyPr wrap="square" lIns="0" tIns="0" rIns="0" bIns="0">
                <a:spAutoFit/>
              </a:bodyPr>
              <a:lstStyle/>
              <a:p>
                <a:pPr algn="ctr"/>
                <a:r>
                  <a:rPr lang="en-GB" b="1" dirty="0">
                    <a:solidFill>
                      <a:schemeClr val="accent5"/>
                    </a:solidFill>
                  </a:rPr>
                  <a:t>Click on the pictures to enlarge them. </a:t>
                </a:r>
              </a:p>
            </p:txBody>
          </p:sp>
        </p:grpSp>
        <p:grpSp>
          <p:nvGrpSpPr>
            <p:cNvPr id="55" name="Group 54">
              <a:extLst>
                <a:ext uri="{FF2B5EF4-FFF2-40B4-BE49-F238E27FC236}">
                  <a16:creationId xmlns:a16="http://schemas.microsoft.com/office/drawing/2014/main" id="{7F273C74-E3E6-4BCE-BBAD-060CF4B2F50E}"/>
                </a:ext>
              </a:extLst>
            </p:cNvPr>
            <p:cNvGrpSpPr/>
            <p:nvPr/>
          </p:nvGrpSpPr>
          <p:grpSpPr>
            <a:xfrm>
              <a:off x="4136921" y="3873765"/>
              <a:ext cx="1823882" cy="2780879"/>
              <a:chOff x="5713448" y="1975949"/>
              <a:chExt cx="1771266" cy="2700655"/>
            </a:xfrm>
          </p:grpSpPr>
          <p:sp>
            <p:nvSpPr>
              <p:cNvPr id="61" name="Rectangle: Rounded Corners 60">
                <a:extLst>
                  <a:ext uri="{FF2B5EF4-FFF2-40B4-BE49-F238E27FC236}">
                    <a16:creationId xmlns:a16="http://schemas.microsoft.com/office/drawing/2014/main" id="{16055B92-4D77-4DFE-8E28-A0FFD43588F4}"/>
                  </a:ext>
                </a:extLst>
              </p:cNvPr>
              <p:cNvSpPr/>
              <p:nvPr/>
            </p:nvSpPr>
            <p:spPr>
              <a:xfrm>
                <a:off x="5713448" y="1975949"/>
                <a:ext cx="1771266" cy="2700655"/>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2" name="Rectangle 61">
                <a:extLst>
                  <a:ext uri="{FF2B5EF4-FFF2-40B4-BE49-F238E27FC236}">
                    <a16:creationId xmlns:a16="http://schemas.microsoft.com/office/drawing/2014/main" id="{434A0C76-E30B-46FB-80DC-CE7B25FA0CC6}"/>
                  </a:ext>
                </a:extLst>
              </p:cNvPr>
              <p:cNvSpPr/>
              <p:nvPr/>
            </p:nvSpPr>
            <p:spPr>
              <a:xfrm>
                <a:off x="5765096" y="3704418"/>
                <a:ext cx="1667969" cy="269008"/>
              </a:xfrm>
              <a:prstGeom prst="rect">
                <a:avLst/>
              </a:prstGeom>
            </p:spPr>
            <p:txBody>
              <a:bodyPr wrap="square" lIns="0" tIns="0" rIns="0" bIns="0">
                <a:spAutoFit/>
              </a:bodyPr>
              <a:lstStyle/>
              <a:p>
                <a:pPr algn="ctr"/>
                <a:r>
                  <a:rPr lang="en-GB" b="1" dirty="0"/>
                  <a:t>Castle and Sun </a:t>
                </a:r>
              </a:p>
            </p:txBody>
          </p:sp>
        </p:grpSp>
        <p:grpSp>
          <p:nvGrpSpPr>
            <p:cNvPr id="57" name="Group 56">
              <a:extLst>
                <a:ext uri="{FF2B5EF4-FFF2-40B4-BE49-F238E27FC236}">
                  <a16:creationId xmlns:a16="http://schemas.microsoft.com/office/drawing/2014/main" id="{187CDDCB-752E-4986-9B9B-F708A5F5BA83}"/>
                </a:ext>
              </a:extLst>
            </p:cNvPr>
            <p:cNvGrpSpPr/>
            <p:nvPr/>
          </p:nvGrpSpPr>
          <p:grpSpPr>
            <a:xfrm>
              <a:off x="6036566" y="3878570"/>
              <a:ext cx="2367702" cy="1947822"/>
              <a:chOff x="5713448" y="1975951"/>
              <a:chExt cx="2299398" cy="1891631"/>
            </a:xfrm>
          </p:grpSpPr>
          <p:sp>
            <p:nvSpPr>
              <p:cNvPr id="59" name="Rectangle: Rounded Corners 58">
                <a:extLst>
                  <a:ext uri="{FF2B5EF4-FFF2-40B4-BE49-F238E27FC236}">
                    <a16:creationId xmlns:a16="http://schemas.microsoft.com/office/drawing/2014/main" id="{9DEA147E-4A59-4498-8148-3583F0E88F92}"/>
                  </a:ext>
                </a:extLst>
              </p:cNvPr>
              <p:cNvSpPr/>
              <p:nvPr/>
            </p:nvSpPr>
            <p:spPr>
              <a:xfrm>
                <a:off x="5713448" y="1975951"/>
                <a:ext cx="2299398" cy="1891631"/>
              </a:xfrm>
              <a:prstGeom prst="roundRect">
                <a:avLst>
                  <a:gd name="adj" fmla="val 4385"/>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Rectangle 59">
                <a:extLst>
                  <a:ext uri="{FF2B5EF4-FFF2-40B4-BE49-F238E27FC236}">
                    <a16:creationId xmlns:a16="http://schemas.microsoft.com/office/drawing/2014/main" id="{FBDF8F6B-27A1-443A-A3DF-B7264B41B99A}"/>
                  </a:ext>
                </a:extLst>
              </p:cNvPr>
              <p:cNvSpPr/>
              <p:nvPr/>
            </p:nvSpPr>
            <p:spPr>
              <a:xfrm>
                <a:off x="5816651" y="3585628"/>
                <a:ext cx="2092988" cy="276999"/>
              </a:xfrm>
              <a:prstGeom prst="rect">
                <a:avLst/>
              </a:prstGeom>
            </p:spPr>
            <p:txBody>
              <a:bodyPr wrap="square" lIns="0" tIns="0" rIns="0" bIns="0">
                <a:spAutoFit/>
              </a:bodyPr>
              <a:lstStyle/>
              <a:p>
                <a:pPr algn="ctr"/>
                <a:r>
                  <a:rPr lang="en-GB" b="1" dirty="0"/>
                  <a:t>Castle Garden</a:t>
                </a:r>
              </a:p>
            </p:txBody>
          </p:sp>
        </p:grpSp>
      </p:grpSp>
      <p:sp>
        <p:nvSpPr>
          <p:cNvPr id="66" name="Arrow: Right 65">
            <a:hlinkClick r:id="rId2" action="ppaction://hlinksldjump"/>
            <a:extLst>
              <a:ext uri="{FF2B5EF4-FFF2-40B4-BE49-F238E27FC236}">
                <a16:creationId xmlns:a16="http://schemas.microsoft.com/office/drawing/2014/main" id="{5A83178E-8E71-4043-B278-AC9F434C22AF}"/>
              </a:ext>
            </a:extLst>
          </p:cNvPr>
          <p:cNvSpPr/>
          <p:nvPr/>
        </p:nvSpPr>
        <p:spPr>
          <a:xfrm>
            <a:off x="8192528" y="6061753"/>
            <a:ext cx="2155161" cy="741033"/>
          </a:xfrm>
          <a:prstGeom prst="righ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Click for next page</a:t>
            </a:r>
          </a:p>
        </p:txBody>
      </p:sp>
      <p:pic>
        <p:nvPicPr>
          <p:cNvPr id="1026" name="Picture 2" descr="undefined"/>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13997" y="3618263"/>
            <a:ext cx="1585573" cy="130175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astle garden - Paul Klee as art print or hand painted oi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26733" y="3530100"/>
            <a:ext cx="1320528" cy="1630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1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heel(1)">
                                      <p:cBhvr>
                                        <p:cTn id="7" dur="2000"/>
                                        <p:tgtEl>
                                          <p:spTgt spid="5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mph" presetSubtype="0" autoRev="1" fill="hold" nodeType="clickEffect">
                                  <p:stCondLst>
                                    <p:cond delay="0"/>
                                  </p:stCondLst>
                                  <p:childTnLst>
                                    <p:animScale>
                                      <p:cBhvr>
                                        <p:cTn id="11" dur="2000" fill="hold"/>
                                        <p:tgtEl>
                                          <p:spTgt spid="1026"/>
                                        </p:tgtEl>
                                      </p:cBhvr>
                                      <p:by x="300000" y="300000"/>
                                    </p:animScale>
                                  </p:childTnLst>
                                </p:cTn>
                              </p:par>
                            </p:childTnLst>
                          </p:cTn>
                        </p:par>
                      </p:childTnLst>
                    </p:cTn>
                  </p:par>
                  <p:par>
                    <p:cTn id="12" fill="hold">
                      <p:stCondLst>
                        <p:cond delay="indefinite"/>
                      </p:stCondLst>
                      <p:childTnLst>
                        <p:par>
                          <p:cTn id="13" fill="hold">
                            <p:stCondLst>
                              <p:cond delay="0"/>
                            </p:stCondLst>
                            <p:childTnLst>
                              <p:par>
                                <p:cTn id="14" presetID="6" presetClass="emph" presetSubtype="0" autoRev="1" fill="hold" nodeType="clickEffect">
                                  <p:stCondLst>
                                    <p:cond delay="0"/>
                                  </p:stCondLst>
                                  <p:childTnLst>
                                    <p:animScale>
                                      <p:cBhvr>
                                        <p:cTn id="15" dur="2000" fill="hold"/>
                                        <p:tgtEl>
                                          <p:spTgt spid="102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79BDA4-20E4-43AA-AF33-A137E2F373C6}"/>
              </a:ext>
            </a:extLst>
          </p:cNvPr>
          <p:cNvGrpSpPr/>
          <p:nvPr/>
        </p:nvGrpSpPr>
        <p:grpSpPr>
          <a:xfrm>
            <a:off x="2702452" y="145843"/>
            <a:ext cx="6787094" cy="6566315"/>
            <a:chOff x="5606851" y="1975950"/>
            <a:chExt cx="1686068" cy="2124866"/>
          </a:xfrm>
        </p:grpSpPr>
        <p:sp>
          <p:nvSpPr>
            <p:cNvPr id="4" name="Rectangle: Rounded Corners 3">
              <a:extLst>
                <a:ext uri="{FF2B5EF4-FFF2-40B4-BE49-F238E27FC236}">
                  <a16:creationId xmlns:a16="http://schemas.microsoft.com/office/drawing/2014/main" id="{FD379963-6906-4AF3-A5C5-C9FA336A9164}"/>
                </a:ext>
              </a:extLst>
            </p:cNvPr>
            <p:cNvSpPr/>
            <p:nvPr/>
          </p:nvSpPr>
          <p:spPr>
            <a:xfrm>
              <a:off x="5680073" y="1975950"/>
              <a:ext cx="1524900"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A0823D1-0E4E-4E11-A853-AC4806DA884C}"/>
                </a:ext>
              </a:extLst>
            </p:cNvPr>
            <p:cNvSpPr/>
            <p:nvPr/>
          </p:nvSpPr>
          <p:spPr>
            <a:xfrm>
              <a:off x="5606851" y="3771043"/>
              <a:ext cx="1686068" cy="149395"/>
            </a:xfrm>
            <a:prstGeom prst="rect">
              <a:avLst/>
            </a:prstGeom>
            <a:ln w="19050">
              <a:noFill/>
            </a:ln>
          </p:spPr>
          <p:txBody>
            <a:bodyPr wrap="square" lIns="0" tIns="0" rIns="0" bIns="0">
              <a:spAutoFit/>
            </a:bodyPr>
            <a:lstStyle/>
            <a:p>
              <a:pPr algn="ctr"/>
              <a:r>
                <a:rPr lang="en-GB" sz="3000" b="1" dirty="0"/>
                <a:t>Castle and Sun </a:t>
              </a:r>
            </a:p>
          </p:txBody>
        </p:sp>
      </p:grpSp>
      <p:pic>
        <p:nvPicPr>
          <p:cNvPr id="8" name="Picture 2" descr="undefine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5338" y="430989"/>
            <a:ext cx="6062053" cy="49769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894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1F79BDA4-20E4-43AA-AF33-A137E2F373C6}"/>
              </a:ext>
            </a:extLst>
          </p:cNvPr>
          <p:cNvGrpSpPr/>
          <p:nvPr/>
        </p:nvGrpSpPr>
        <p:grpSpPr>
          <a:xfrm>
            <a:off x="1947334" y="145843"/>
            <a:ext cx="8314266" cy="6566315"/>
            <a:chOff x="5419262" y="1975950"/>
            <a:chExt cx="2065452" cy="2124866"/>
          </a:xfrm>
        </p:grpSpPr>
        <p:sp>
          <p:nvSpPr>
            <p:cNvPr id="4" name="Rectangle: Rounded Corners 3">
              <a:extLst>
                <a:ext uri="{FF2B5EF4-FFF2-40B4-BE49-F238E27FC236}">
                  <a16:creationId xmlns:a16="http://schemas.microsoft.com/office/drawing/2014/main" id="{FD379963-6906-4AF3-A5C5-C9FA336A9164}"/>
                </a:ext>
              </a:extLst>
            </p:cNvPr>
            <p:cNvSpPr/>
            <p:nvPr/>
          </p:nvSpPr>
          <p:spPr>
            <a:xfrm>
              <a:off x="5419262" y="1975950"/>
              <a:ext cx="2065452" cy="2124866"/>
            </a:xfrm>
            <a:prstGeom prst="roundRect">
              <a:avLst>
                <a:gd name="adj" fmla="val 4385"/>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A0823D1-0E4E-4E11-A853-AC4806DA884C}"/>
                </a:ext>
              </a:extLst>
            </p:cNvPr>
            <p:cNvSpPr/>
            <p:nvPr/>
          </p:nvSpPr>
          <p:spPr>
            <a:xfrm>
              <a:off x="5612108" y="3793356"/>
              <a:ext cx="1686068" cy="149395"/>
            </a:xfrm>
            <a:prstGeom prst="rect">
              <a:avLst/>
            </a:prstGeom>
            <a:ln w="19050">
              <a:noFill/>
            </a:ln>
          </p:spPr>
          <p:txBody>
            <a:bodyPr wrap="square" lIns="0" tIns="0" rIns="0" bIns="0">
              <a:spAutoFit/>
            </a:bodyPr>
            <a:lstStyle/>
            <a:p>
              <a:pPr algn="ctr"/>
              <a:r>
                <a:rPr lang="en-GB" sz="3000" b="1" dirty="0"/>
                <a:t>Castle Garden</a:t>
              </a:r>
            </a:p>
          </p:txBody>
        </p:sp>
      </p:grpSp>
      <p:sp>
        <p:nvSpPr>
          <p:cNvPr id="7" name="Arrow: Left 6">
            <a:hlinkClick r:id="rId2" action="ppaction://hlinksldjump"/>
            <a:extLst>
              <a:ext uri="{FF2B5EF4-FFF2-40B4-BE49-F238E27FC236}">
                <a16:creationId xmlns:a16="http://schemas.microsoft.com/office/drawing/2014/main" id="{29A83242-0311-44E2-A3E2-1C8C2EEBB7B5}"/>
              </a:ext>
            </a:extLst>
          </p:cNvPr>
          <p:cNvSpPr/>
          <p:nvPr/>
        </p:nvSpPr>
        <p:spPr>
          <a:xfrm>
            <a:off x="1683064" y="5992867"/>
            <a:ext cx="1486678" cy="719290"/>
          </a:xfrm>
          <a:prstGeom prst="leftArrow">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back</a:t>
            </a:r>
          </a:p>
        </p:txBody>
      </p:sp>
      <p:pic>
        <p:nvPicPr>
          <p:cNvPr id="8" name="Picture 4" descr="Castle garden - Paul Klee as art print or hand painted oi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5551" y="745402"/>
            <a:ext cx="4092575" cy="50525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814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8"/>
                                        </p:tgtEl>
                                      </p:cBhvr>
                                      <p:by x="300000" y="3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Watch this quick video to get some clues on how to create your castles. </a:t>
            </a:r>
          </a:p>
        </p:txBody>
      </p:sp>
      <p:sp>
        <p:nvSpPr>
          <p:cNvPr id="3" name="Content Placeholder 2"/>
          <p:cNvSpPr>
            <a:spLocks noGrp="1"/>
          </p:cNvSpPr>
          <p:nvPr>
            <p:ph idx="1"/>
          </p:nvPr>
        </p:nvSpPr>
        <p:spPr/>
        <p:txBody>
          <a:bodyPr>
            <a:normAutofit/>
          </a:bodyPr>
          <a:lstStyle/>
          <a:p>
            <a:r>
              <a:rPr lang="en-GB" sz="3000" dirty="0">
                <a:hlinkClick r:id="rId2"/>
              </a:rPr>
              <a:t>Castle Collage Tutorial </a:t>
            </a:r>
            <a:endParaRPr lang="en-GB" sz="3000" dirty="0"/>
          </a:p>
        </p:txBody>
      </p:sp>
    </p:spTree>
    <p:extLst>
      <p:ext uri="{BB962C8B-B14F-4D97-AF65-F5344CB8AC3E}">
        <p14:creationId xmlns:p14="http://schemas.microsoft.com/office/powerpoint/2010/main" val="14208130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0"/>
            <a:ext cx="10058400" cy="1450757"/>
          </a:xfrm>
        </p:spPr>
        <p:txBody>
          <a:bodyPr>
            <a:normAutofit/>
          </a:bodyPr>
          <a:lstStyle/>
          <a:p>
            <a:r>
              <a:rPr lang="en-GB" dirty="0">
                <a:latin typeface="Comic Sans MS" panose="030F0702030302020204" pitchFamily="66" charset="0"/>
              </a:rPr>
              <a:t>Session 1</a:t>
            </a:r>
          </a:p>
        </p:txBody>
      </p:sp>
      <p:sp>
        <p:nvSpPr>
          <p:cNvPr id="4" name="Content Placeholder 3"/>
          <p:cNvSpPr>
            <a:spLocks noGrp="1"/>
          </p:cNvSpPr>
          <p:nvPr>
            <p:ph idx="1"/>
          </p:nvPr>
        </p:nvSpPr>
        <p:spPr>
          <a:xfrm>
            <a:off x="224443" y="1956570"/>
            <a:ext cx="10058400" cy="4023360"/>
          </a:xfrm>
        </p:spPr>
        <p:txBody>
          <a:bodyPr>
            <a:normAutofit fontScale="92500" lnSpcReduction="20000"/>
          </a:bodyPr>
          <a:lstStyle/>
          <a:p>
            <a:pPr marL="0" indent="0">
              <a:buNone/>
            </a:pPr>
            <a:r>
              <a:rPr lang="en-GB" sz="4000" b="1" dirty="0">
                <a:latin typeface="Comic Sans MS" panose="030F0702030302020204" pitchFamily="66" charset="0"/>
              </a:rPr>
              <a:t>You will be creating the </a:t>
            </a:r>
          </a:p>
          <a:p>
            <a:pPr marL="0" indent="0">
              <a:buNone/>
            </a:pPr>
            <a:r>
              <a:rPr lang="en-GB" sz="4000" b="1" dirty="0">
                <a:latin typeface="Comic Sans MS" panose="030F0702030302020204" pitchFamily="66" charset="0"/>
              </a:rPr>
              <a:t>painted squares for </a:t>
            </a:r>
          </a:p>
          <a:p>
            <a:pPr marL="0" indent="0">
              <a:buNone/>
            </a:pPr>
            <a:r>
              <a:rPr lang="en-GB" sz="4000" b="1" dirty="0">
                <a:latin typeface="Comic Sans MS" panose="030F0702030302020204" pitchFamily="66" charset="0"/>
              </a:rPr>
              <a:t>your castle</a:t>
            </a:r>
            <a:r>
              <a:rPr lang="en-GB" sz="4000" dirty="0">
                <a:latin typeface="Comic Sans MS" panose="030F0702030302020204" pitchFamily="66" charset="0"/>
              </a:rPr>
              <a:t>.</a:t>
            </a:r>
          </a:p>
          <a:p>
            <a:pPr marL="0" indent="0">
              <a:buNone/>
            </a:pPr>
            <a:r>
              <a:rPr lang="en-GB" sz="4000" dirty="0">
                <a:latin typeface="Comic Sans MS" panose="030F0702030302020204" pitchFamily="66" charset="0"/>
              </a:rPr>
              <a:t>You can choose any </a:t>
            </a:r>
          </a:p>
          <a:p>
            <a:pPr marL="0" indent="0">
              <a:buNone/>
            </a:pPr>
            <a:r>
              <a:rPr lang="en-GB" sz="4000" dirty="0">
                <a:latin typeface="Comic Sans MS" panose="030F0702030302020204" pitchFamily="66" charset="0"/>
              </a:rPr>
              <a:t>colours you like </a:t>
            </a:r>
          </a:p>
          <a:p>
            <a:pPr marL="0" indent="0">
              <a:buNone/>
            </a:pPr>
            <a:r>
              <a:rPr lang="en-GB" sz="4000" dirty="0">
                <a:latin typeface="Comic Sans MS" panose="030F0702030302020204" pitchFamily="66" charset="0"/>
              </a:rPr>
              <a:t>and create any </a:t>
            </a:r>
          </a:p>
          <a:p>
            <a:pPr marL="0" indent="0">
              <a:buNone/>
            </a:pPr>
            <a:r>
              <a:rPr lang="en-GB" sz="4000" dirty="0">
                <a:latin typeface="Comic Sans MS" panose="030F0702030302020204" pitchFamily="66" charset="0"/>
              </a:rPr>
              <a:t>texture. </a:t>
            </a:r>
          </a:p>
        </p:txBody>
      </p:sp>
      <p:pic>
        <p:nvPicPr>
          <p:cNvPr id="7" name="Picture 6"/>
          <p:cNvPicPr>
            <a:picLocks noChangeAspect="1"/>
          </p:cNvPicPr>
          <p:nvPr/>
        </p:nvPicPr>
        <p:blipFill>
          <a:blip r:embed="rId2"/>
          <a:stretch>
            <a:fillRect/>
          </a:stretch>
        </p:blipFill>
        <p:spPr>
          <a:xfrm>
            <a:off x="6268489" y="3016789"/>
            <a:ext cx="5524500" cy="3143250"/>
          </a:xfrm>
          <a:prstGeom prst="rect">
            <a:avLst/>
          </a:prstGeom>
        </p:spPr>
      </p:pic>
      <p:pic>
        <p:nvPicPr>
          <p:cNvPr id="3" name="Picture 2"/>
          <p:cNvPicPr>
            <a:picLocks noChangeAspect="1"/>
          </p:cNvPicPr>
          <p:nvPr/>
        </p:nvPicPr>
        <p:blipFill>
          <a:blip r:embed="rId3"/>
          <a:stretch>
            <a:fillRect/>
          </a:stretch>
        </p:blipFill>
        <p:spPr>
          <a:xfrm>
            <a:off x="6633383" y="644602"/>
            <a:ext cx="4794712" cy="2192078"/>
          </a:xfrm>
          <a:prstGeom prst="rect">
            <a:avLst/>
          </a:prstGeom>
        </p:spPr>
      </p:pic>
    </p:spTree>
    <p:extLst>
      <p:ext uri="{BB962C8B-B14F-4D97-AF65-F5344CB8AC3E}">
        <p14:creationId xmlns:p14="http://schemas.microsoft.com/office/powerpoint/2010/main" val="517727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Session 2</a:t>
            </a:r>
          </a:p>
        </p:txBody>
      </p:sp>
      <p:sp>
        <p:nvSpPr>
          <p:cNvPr id="3" name="Content Placeholder 2"/>
          <p:cNvSpPr>
            <a:spLocks noGrp="1"/>
          </p:cNvSpPr>
          <p:nvPr>
            <p:ph idx="1"/>
          </p:nvPr>
        </p:nvSpPr>
        <p:spPr/>
        <p:txBody>
          <a:bodyPr/>
          <a:lstStyle/>
          <a:p>
            <a:r>
              <a:rPr lang="en-GB" sz="3000" dirty="0">
                <a:latin typeface="Comic Sans MS" panose="030F0702030302020204" pitchFamily="66" charset="0"/>
              </a:rPr>
              <a:t>You will be given an A3 sheet of paper to work on and there will be many other materials / paints / collage resources that you might need to add extra detail to your collage. </a:t>
            </a:r>
          </a:p>
          <a:p>
            <a:endParaRPr lang="en-GB" dirty="0"/>
          </a:p>
        </p:txBody>
      </p:sp>
      <p:pic>
        <p:nvPicPr>
          <p:cNvPr id="4" name="Picture 3"/>
          <p:cNvPicPr>
            <a:picLocks noChangeAspect="1"/>
          </p:cNvPicPr>
          <p:nvPr/>
        </p:nvPicPr>
        <p:blipFill>
          <a:blip r:embed="rId2"/>
          <a:stretch>
            <a:fillRect/>
          </a:stretch>
        </p:blipFill>
        <p:spPr>
          <a:xfrm>
            <a:off x="7034645" y="3179185"/>
            <a:ext cx="4800600" cy="3076575"/>
          </a:xfrm>
          <a:prstGeom prst="rect">
            <a:avLst/>
          </a:prstGeom>
        </p:spPr>
      </p:pic>
    </p:spTree>
    <p:extLst>
      <p:ext uri="{BB962C8B-B14F-4D97-AF65-F5344CB8AC3E}">
        <p14:creationId xmlns:p14="http://schemas.microsoft.com/office/powerpoint/2010/main" val="329018634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94</TotalTime>
  <Words>596</Words>
  <Application>Microsoft Office PowerPoint</Application>
  <PresentationFormat>Widescreen</PresentationFormat>
  <Paragraphs>53</Paragraphs>
  <Slides>14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Calibri</vt:lpstr>
      <vt:lpstr>Calibri Light</vt:lpstr>
      <vt:lpstr>Comic Sans MS</vt:lpstr>
      <vt:lpstr>Roboto</vt:lpstr>
      <vt:lpstr>Twinkl</vt:lpstr>
      <vt:lpstr>Twinkl SemiBold</vt:lpstr>
      <vt:lpstr>Retrospect</vt:lpstr>
      <vt:lpstr>LO: Art – Castle Themed Individual Piece based on Paul Klee the artist.  </vt:lpstr>
      <vt:lpstr>PowerPoint Presentation</vt:lpstr>
      <vt:lpstr>What Is an Artist?</vt:lpstr>
      <vt:lpstr>Young Paul Klee</vt:lpstr>
      <vt:lpstr>Studying Art</vt:lpstr>
      <vt:lpstr>Experimenting with Art</vt:lpstr>
      <vt:lpstr>PowerPoint Presentation</vt:lpstr>
      <vt:lpstr>PowerPoint Presentation</vt:lpstr>
      <vt:lpstr>Bold Colours</vt:lpstr>
      <vt:lpstr>PowerPoint Presentation</vt:lpstr>
      <vt:lpstr>PowerPoint Presentation</vt:lpstr>
      <vt:lpstr>Watch this quick video to get some clues on how to create your castles. </vt:lpstr>
      <vt:lpstr>Session 1</vt:lpstr>
      <vt:lpstr>Session 2</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draw a portrait of Queen Elizabeth I</dc:title>
  <dc:creator>J Geals BTP</dc:creator>
  <cp:lastModifiedBy>C Coles BTP</cp:lastModifiedBy>
  <cp:revision>18</cp:revision>
  <dcterms:created xsi:type="dcterms:W3CDTF">2021-03-04T20:15:39Z</dcterms:created>
  <dcterms:modified xsi:type="dcterms:W3CDTF">2021-03-21T13:50:37Z</dcterms:modified>
</cp:coreProperties>
</file>