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0"/>
  </p:notesMasterIdLst>
  <p:handoutMasterIdLst>
    <p:handoutMasterId r:id="rId11"/>
  </p:handoutMasterIdLst>
  <p:sldIdLst>
    <p:sldId id="307" r:id="rId2"/>
    <p:sldId id="264" r:id="rId3"/>
    <p:sldId id="310" r:id="rId4"/>
    <p:sldId id="309" r:id="rId5"/>
    <p:sldId id="311" r:id="rId6"/>
    <p:sldId id="312" r:id="rId7"/>
    <p:sldId id="313" r:id="rId8"/>
    <p:sldId id="308" r:id="rId9"/>
  </p:sldIdLst>
  <p:sldSz cx="9144000" cy="6858000" type="screen4x3"/>
  <p:notesSz cx="6858000" cy="9144000"/>
  <p:embeddedFontLst>
    <p:embeddedFont>
      <p:font typeface="Twinkl SemiBold" charset="0"/>
      <p:bold r:id="rId12"/>
    </p:embeddedFont>
    <p:embeddedFont>
      <p:font typeface="Twinkl" panose="020B0604020202020204" charset="0"/>
      <p:regular r:id="rId13"/>
      <p:bold r:id="rId14"/>
    </p:embeddedFont>
    <p:embeddedFont>
      <p:font typeface="Calibri" panose="020F0502020204030204" pitchFamily="34" charset="0"/>
      <p:regular r:id="rId15"/>
      <p:bold r:id="rId16"/>
      <p:italic r:id="rId17"/>
      <p:boldItalic r:id="rId18"/>
    </p:embeddedFont>
    <p:embeddedFont>
      <p:font typeface="Sassoon Infant Rg" panose="02000503030000020003" charset="0"/>
      <p:regular r:id="rId19"/>
      <p:bold r:id="rId2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p15:clr>
            <a:srgbClr val="A4A3A4"/>
          </p15:clr>
        </p15:guide>
        <p15:guide id="3" pos="363" userDrawn="1">
          <p15:clr>
            <a:srgbClr val="A4A3A4"/>
          </p15:clr>
        </p15:guide>
        <p15:guide id="4" orient="horz" pos="3974">
          <p15:clr>
            <a:srgbClr val="A4A3A4"/>
          </p15:clr>
        </p15:guide>
        <p15:guide id="5" pos="5397" userDrawn="1">
          <p15:clr>
            <a:srgbClr val="A4A3A4"/>
          </p15:clr>
        </p15:guide>
        <p15:guide id="6" orient="horz" pos="346">
          <p15:clr>
            <a:srgbClr val="A4A3A4"/>
          </p15:clr>
        </p15:guide>
        <p15:guide id="7" pos="476">
          <p15:clr>
            <a:srgbClr val="A4A3A4"/>
          </p15:clr>
        </p15:guide>
        <p15:guide id="8" orient="horz" pos="482" userDrawn="1">
          <p15:clr>
            <a:srgbClr val="A4A3A4"/>
          </p15:clr>
        </p15:guide>
        <p15:guide id="9" orient="horz" pos="3816" userDrawn="1">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73AF"/>
    <a:srgbClr val="4EB2E5"/>
    <a:srgbClr val="86BD34"/>
    <a:srgbClr val="FFE864"/>
    <a:srgbClr val="F6A251"/>
    <a:srgbClr val="8ACBC0"/>
    <a:srgbClr val="F9B000"/>
    <a:srgbClr val="F9CBCB"/>
    <a:srgbClr val="EE73AA"/>
    <a:srgbClr val="6C9E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70" autoAdjust="0"/>
  </p:normalViewPr>
  <p:slideViewPr>
    <p:cSldViewPr snapToGrid="0">
      <p:cViewPr varScale="1">
        <p:scale>
          <a:sx n="73" d="100"/>
          <a:sy n="73" d="100"/>
        </p:scale>
        <p:origin x="1278" y="72"/>
      </p:cViewPr>
      <p:guideLst>
        <p:guide orient="horz" pos="2183"/>
        <p:guide pos="2880"/>
        <p:guide pos="363"/>
        <p:guide orient="horz" pos="3974"/>
        <p:guide pos="5397"/>
        <p:guide orient="horz" pos="346"/>
        <p:guide pos="476"/>
        <p:guide orient="horz" pos="482"/>
        <p:guide orient="horz" pos="3816"/>
        <p:guide pos="5284"/>
      </p:guideLst>
    </p:cSldViewPr>
  </p:slideViewPr>
  <p:notesTextViewPr>
    <p:cViewPr>
      <p:scale>
        <a:sx n="3" d="2"/>
        <a:sy n="3" d="2"/>
      </p:scale>
      <p:origin x="0" y="0"/>
    </p:cViewPr>
  </p:notesTextViewPr>
  <p:notesViewPr>
    <p:cSldViewPr snapToGrid="0">
      <p:cViewPr varScale="1">
        <p:scale>
          <a:sx n="87" d="100"/>
          <a:sy n="87" d="100"/>
        </p:scale>
        <p:origin x="3840"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theme" Target="theme/theme1.xml"/><Relationship Id="rId10" Type="http://schemas.openxmlformats.org/officeDocument/2006/relationships/notesMaster" Target="notesMasters/notesMaster1.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5BC324B-EE48-4B65-B7E1-32E5D4EB59FD}" type="datetimeFigureOut">
              <a:rPr lang="en-GB"/>
              <a:pPr>
                <a:defRPr/>
              </a:pPr>
              <a:t>24/01/2021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647EC23-4AB2-46CA-B2EA-DCF323AC2242}" type="slidenum">
              <a:rPr lang="en-GB"/>
              <a:pPr>
                <a:defRPr/>
              </a:pPr>
              <a:t>‹#›</a:t>
            </a:fld>
            <a:endParaRPr lang="en-GB"/>
          </a:p>
        </p:txBody>
      </p:sp>
    </p:spTree>
    <p:extLst>
      <p:ext uri="{BB962C8B-B14F-4D97-AF65-F5344CB8AC3E}">
        <p14:creationId xmlns:p14="http://schemas.microsoft.com/office/powerpoint/2010/main" val="36635689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11655FC-B27D-4CDB-A3A5-CD230AA5D6F0}" type="datetimeFigureOut">
              <a:rPr lang="en-GB"/>
              <a:pPr>
                <a:defRPr/>
              </a:pPr>
              <a:t>24/01/2021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4DACE7C-CBB9-4EE9-9C2F-E2B8C6C09A25}" type="slidenum">
              <a:rPr lang="en-GB"/>
              <a:pPr>
                <a:defRPr/>
              </a:pPr>
              <a:t>‹#›</a:t>
            </a:fld>
            <a:endParaRPr lang="en-GB"/>
          </a:p>
        </p:txBody>
      </p:sp>
    </p:spTree>
    <p:extLst>
      <p:ext uri="{BB962C8B-B14F-4D97-AF65-F5344CB8AC3E}">
        <p14:creationId xmlns:p14="http://schemas.microsoft.com/office/powerpoint/2010/main" val="168210714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spcBef>
                <a:spcPts val="0"/>
              </a:spcBef>
              <a:buNone/>
            </a:pPr>
            <a:r>
              <a:rPr lang="en-GB" dirty="0"/>
              <a:t>Start your mornings with this lovely Maths PowerPoint, focusing on addition and subtraction. There is one slide a day for five days, with three questions for each day. The three questions are on the same topic but have different degrees of challenge and are indicated by the chillies next to the questions; yellow chilli shows the least challenge, red chilli the middle and green chilli the most challenge. </a:t>
            </a:r>
            <a:endParaRPr lang="en-US" dirty="0"/>
          </a:p>
        </p:txBody>
      </p:sp>
      <p:sp>
        <p:nvSpPr>
          <p:cNvPr id="4" name="Slide Number Placeholder 3"/>
          <p:cNvSpPr>
            <a:spLocks noGrp="1"/>
          </p:cNvSpPr>
          <p:nvPr>
            <p:ph type="sldNum" sz="quarter" idx="10"/>
          </p:nvPr>
        </p:nvSpPr>
        <p:spPr/>
        <p:txBody>
          <a:bodyPr/>
          <a:lstStyle/>
          <a:p>
            <a:pPr>
              <a:defRPr/>
            </a:pPr>
            <a:fld id="{64DACE7C-CBB9-4EE9-9C2F-E2B8C6C09A25}" type="slidenum">
              <a:rPr lang="en-GB" smtClean="0"/>
              <a:pPr>
                <a:defRPr/>
              </a:pPr>
              <a:t>1</a:t>
            </a:fld>
            <a:endParaRPr lang="en-GB"/>
          </a:p>
        </p:txBody>
      </p:sp>
    </p:spTree>
    <p:extLst>
      <p:ext uri="{BB962C8B-B14F-4D97-AF65-F5344CB8AC3E}">
        <p14:creationId xmlns:p14="http://schemas.microsoft.com/office/powerpoint/2010/main" val="32370365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latin typeface="Twinkl" pitchFamily="2" charset="0"/>
            </a:endParaRPr>
          </a:p>
        </p:txBody>
      </p:sp>
      <p:sp>
        <p:nvSpPr>
          <p:cNvPr id="4" name="Slide Number Placeholder 3"/>
          <p:cNvSpPr>
            <a:spLocks noGrp="1"/>
          </p:cNvSpPr>
          <p:nvPr>
            <p:ph type="sldNum" sz="quarter" idx="10"/>
          </p:nvPr>
        </p:nvSpPr>
        <p:spPr/>
        <p:txBody>
          <a:bodyPr/>
          <a:lstStyle/>
          <a:p>
            <a:pPr>
              <a:defRPr/>
            </a:pPr>
            <a:fld id="{64DACE7C-CBB9-4EE9-9C2F-E2B8C6C09A25}" type="slidenum">
              <a:rPr lang="en-GB" smtClean="0"/>
              <a:pPr>
                <a:defRPr/>
              </a:pPr>
              <a:t>2</a:t>
            </a:fld>
            <a:endParaRPr lang="en-GB"/>
          </a:p>
        </p:txBody>
      </p:sp>
    </p:spTree>
    <p:extLst>
      <p:ext uri="{BB962C8B-B14F-4D97-AF65-F5344CB8AC3E}">
        <p14:creationId xmlns:p14="http://schemas.microsoft.com/office/powerpoint/2010/main" val="1543091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64DACE7C-CBB9-4EE9-9C2F-E2B8C6C09A25}" type="slidenum">
              <a:rPr lang="en-GB" smtClean="0"/>
              <a:pPr>
                <a:defRPr/>
              </a:pPr>
              <a:t>3</a:t>
            </a:fld>
            <a:endParaRPr lang="en-GB"/>
          </a:p>
        </p:txBody>
      </p:sp>
    </p:spTree>
    <p:extLst>
      <p:ext uri="{BB962C8B-B14F-4D97-AF65-F5344CB8AC3E}">
        <p14:creationId xmlns:p14="http://schemas.microsoft.com/office/powerpoint/2010/main" val="838504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64DACE7C-CBB9-4EE9-9C2F-E2B8C6C09A25}" type="slidenum">
              <a:rPr lang="en-GB" smtClean="0"/>
              <a:pPr>
                <a:defRPr/>
              </a:pPr>
              <a:t>4</a:t>
            </a:fld>
            <a:endParaRPr lang="en-GB"/>
          </a:p>
        </p:txBody>
      </p:sp>
    </p:spTree>
    <p:extLst>
      <p:ext uri="{BB962C8B-B14F-4D97-AF65-F5344CB8AC3E}">
        <p14:creationId xmlns:p14="http://schemas.microsoft.com/office/powerpoint/2010/main" val="3803618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64DACE7C-CBB9-4EE9-9C2F-E2B8C6C09A25}" type="slidenum">
              <a:rPr lang="en-GB" smtClean="0"/>
              <a:pPr>
                <a:defRPr/>
              </a:pPr>
              <a:t>5</a:t>
            </a:fld>
            <a:endParaRPr lang="en-GB"/>
          </a:p>
        </p:txBody>
      </p:sp>
    </p:spTree>
    <p:extLst>
      <p:ext uri="{BB962C8B-B14F-4D97-AF65-F5344CB8AC3E}">
        <p14:creationId xmlns:p14="http://schemas.microsoft.com/office/powerpoint/2010/main" val="37285515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64DACE7C-CBB9-4EE9-9C2F-E2B8C6C09A25}" type="slidenum">
              <a:rPr lang="en-GB" smtClean="0"/>
              <a:pPr>
                <a:defRPr/>
              </a:pPr>
              <a:t>6</a:t>
            </a:fld>
            <a:endParaRPr lang="en-GB"/>
          </a:p>
        </p:txBody>
      </p:sp>
    </p:spTree>
    <p:extLst>
      <p:ext uri="{BB962C8B-B14F-4D97-AF65-F5344CB8AC3E}">
        <p14:creationId xmlns:p14="http://schemas.microsoft.com/office/powerpoint/2010/main" val="34081364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64DACE7C-CBB9-4EE9-9C2F-E2B8C6C09A25}" type="slidenum">
              <a:rPr lang="en-GB" smtClean="0"/>
              <a:pPr>
                <a:defRPr/>
              </a:pPr>
              <a:t>7</a:t>
            </a:fld>
            <a:endParaRPr lang="en-GB"/>
          </a:p>
        </p:txBody>
      </p:sp>
    </p:spTree>
    <p:extLst>
      <p:ext uri="{BB962C8B-B14F-4D97-AF65-F5344CB8AC3E}">
        <p14:creationId xmlns:p14="http://schemas.microsoft.com/office/powerpoint/2010/main" val="23606296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0933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8652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07177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549495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434088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image" Target="../media/image5.jpeg"/><Relationship Id="rId7" Type="http://schemas.openxmlformats.org/officeDocument/2006/relationships/slide" Target="slide6.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slide" Target="slide5.xml"/><Relationship Id="rId5" Type="http://schemas.openxmlformats.org/officeDocument/2006/relationships/slide" Target="slide4.xml"/><Relationship Id="rId4"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 Target="slide2.xml"/><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slide" Target="slide2.xml"/><Relationship Id="rId7"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24302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2462A12-4984-4F15-AD13-8917A9AA91F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43618" y="1517614"/>
            <a:ext cx="7644732" cy="4651409"/>
          </a:xfrm>
          <a:prstGeom prst="roundRect">
            <a:avLst>
              <a:gd name="adj" fmla="val 4639"/>
            </a:avLst>
          </a:prstGeom>
        </p:spPr>
      </p:pic>
      <p:sp>
        <p:nvSpPr>
          <p:cNvPr id="9221" name="Title 20"/>
          <p:cNvSpPr>
            <a:spLocks noGrp="1"/>
          </p:cNvSpPr>
          <p:nvPr>
            <p:ph type="title"/>
          </p:nvPr>
        </p:nvSpPr>
        <p:spPr>
          <a:xfrm>
            <a:off x="457200" y="589914"/>
            <a:ext cx="8220075" cy="801622"/>
          </a:xfrm>
        </p:spPr>
        <p:txBody>
          <a:bodyPr/>
          <a:lstStyle/>
          <a:p>
            <a:pPr eaLnBrk="1" hangingPunct="1"/>
            <a:r>
              <a:rPr lang="en-GB" altLang="en-US" sz="3600" dirty="0">
                <a:solidFill>
                  <a:srgbClr val="E9506C"/>
                </a:solidFill>
                <a:latin typeface="+mn-lt"/>
              </a:rPr>
              <a:t>Contents</a:t>
            </a:r>
          </a:p>
        </p:txBody>
      </p:sp>
      <p:sp>
        <p:nvSpPr>
          <p:cNvPr id="20" name="Rounded Rectangle 19">
            <a:hlinkClick r:id="rId4" action="ppaction://hlinksldjump"/>
          </p:cNvPr>
          <p:cNvSpPr/>
          <p:nvPr/>
        </p:nvSpPr>
        <p:spPr>
          <a:xfrm>
            <a:off x="3368135" y="2053621"/>
            <a:ext cx="2365375" cy="593982"/>
          </a:xfrm>
          <a:prstGeom prst="roundRect">
            <a:avLst>
              <a:gd name="adj" fmla="val 50000"/>
            </a:avLst>
          </a:prstGeom>
          <a:solidFill>
            <a:srgbClr val="8ACBC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spAutoFit/>
          </a:bodyPr>
          <a:lstStyle/>
          <a:p>
            <a:pPr algn="ctr" eaLnBrk="1" fontAlgn="auto" hangingPunct="1">
              <a:spcBef>
                <a:spcPts val="0"/>
              </a:spcBef>
              <a:spcAft>
                <a:spcPts val="0"/>
              </a:spcAft>
              <a:defRPr/>
            </a:pPr>
            <a:r>
              <a:rPr lang="en-GB" b="1" dirty="0"/>
              <a:t>Day 1</a:t>
            </a:r>
          </a:p>
        </p:txBody>
      </p:sp>
      <p:sp>
        <p:nvSpPr>
          <p:cNvPr id="21" name="Rounded Rectangle 20">
            <a:hlinkClick r:id="rId5" action="ppaction://hlinksldjump"/>
          </p:cNvPr>
          <p:cNvSpPr/>
          <p:nvPr/>
        </p:nvSpPr>
        <p:spPr>
          <a:xfrm>
            <a:off x="3372898" y="2814462"/>
            <a:ext cx="2365375" cy="593982"/>
          </a:xfrm>
          <a:prstGeom prst="roundRect">
            <a:avLst>
              <a:gd name="adj" fmla="val 50000"/>
            </a:avLst>
          </a:prstGeom>
          <a:solidFill>
            <a:srgbClr val="F9B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spAutoFit/>
          </a:bodyPr>
          <a:lstStyle/>
          <a:p>
            <a:pPr algn="ctr" eaLnBrk="1" fontAlgn="auto" hangingPunct="1">
              <a:spcBef>
                <a:spcPts val="0"/>
              </a:spcBef>
              <a:spcAft>
                <a:spcPts val="0"/>
              </a:spcAft>
              <a:defRPr/>
            </a:pPr>
            <a:r>
              <a:rPr lang="en-GB" b="1" dirty="0"/>
              <a:t>Day 2</a:t>
            </a:r>
          </a:p>
        </p:txBody>
      </p:sp>
      <p:sp>
        <p:nvSpPr>
          <p:cNvPr id="22" name="Rounded Rectangle 21">
            <a:hlinkClick r:id="rId6" action="ppaction://hlinksldjump"/>
          </p:cNvPr>
          <p:cNvSpPr/>
          <p:nvPr/>
        </p:nvSpPr>
        <p:spPr>
          <a:xfrm>
            <a:off x="3377660" y="3575303"/>
            <a:ext cx="2365375" cy="593982"/>
          </a:xfrm>
          <a:prstGeom prst="roundRect">
            <a:avLst>
              <a:gd name="adj" fmla="val 50000"/>
            </a:avLst>
          </a:prstGeom>
          <a:solidFill>
            <a:srgbClr val="A873AF"/>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spAutoFit/>
          </a:bodyPr>
          <a:lstStyle/>
          <a:p>
            <a:pPr algn="ctr" eaLnBrk="1" fontAlgn="auto" hangingPunct="1">
              <a:spcBef>
                <a:spcPts val="0"/>
              </a:spcBef>
              <a:spcAft>
                <a:spcPts val="0"/>
              </a:spcAft>
              <a:defRPr/>
            </a:pPr>
            <a:r>
              <a:rPr lang="en-GB" b="1" dirty="0"/>
              <a:t>Day 3</a:t>
            </a:r>
          </a:p>
        </p:txBody>
      </p:sp>
      <p:sp>
        <p:nvSpPr>
          <p:cNvPr id="23" name="Rounded Rectangle 22">
            <a:hlinkClick r:id="rId7" action="ppaction://hlinksldjump"/>
          </p:cNvPr>
          <p:cNvSpPr/>
          <p:nvPr/>
        </p:nvSpPr>
        <p:spPr>
          <a:xfrm>
            <a:off x="3382423" y="4336144"/>
            <a:ext cx="2365375" cy="593982"/>
          </a:xfrm>
          <a:prstGeom prst="roundRect">
            <a:avLst>
              <a:gd name="adj" fmla="val 50000"/>
            </a:avLst>
          </a:prstGeom>
          <a:solidFill>
            <a:srgbClr val="EE73A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spAutoFit/>
          </a:bodyPr>
          <a:lstStyle/>
          <a:p>
            <a:pPr algn="ctr" eaLnBrk="1" fontAlgn="auto" hangingPunct="1">
              <a:spcBef>
                <a:spcPts val="0"/>
              </a:spcBef>
              <a:spcAft>
                <a:spcPts val="0"/>
              </a:spcAft>
              <a:defRPr/>
            </a:pPr>
            <a:r>
              <a:rPr lang="en-GB" b="1" dirty="0"/>
              <a:t>Day 4</a:t>
            </a:r>
          </a:p>
        </p:txBody>
      </p:sp>
      <p:sp>
        <p:nvSpPr>
          <p:cNvPr id="24" name="Rounded Rectangle 23">
            <a:hlinkClick r:id="rId8" action="ppaction://hlinksldjump"/>
          </p:cNvPr>
          <p:cNvSpPr/>
          <p:nvPr/>
        </p:nvSpPr>
        <p:spPr>
          <a:xfrm>
            <a:off x="3387185" y="5096985"/>
            <a:ext cx="2365375" cy="593982"/>
          </a:xfrm>
          <a:prstGeom prst="roundRect">
            <a:avLst>
              <a:gd name="adj" fmla="val 50000"/>
            </a:avLst>
          </a:prstGeom>
          <a:solidFill>
            <a:srgbClr val="6C9E7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spAutoFit/>
          </a:bodyPr>
          <a:lstStyle/>
          <a:p>
            <a:pPr algn="ctr" eaLnBrk="1" fontAlgn="auto" hangingPunct="1">
              <a:spcBef>
                <a:spcPts val="0"/>
              </a:spcBef>
              <a:spcAft>
                <a:spcPts val="0"/>
              </a:spcAft>
              <a:defRPr/>
            </a:pPr>
            <a:r>
              <a:rPr lang="en-GB" b="1" dirty="0"/>
              <a:t>Day 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2"/>
          <p:cNvSpPr>
            <a:spLocks noChangeArrowheads="1"/>
          </p:cNvSpPr>
          <p:nvPr/>
        </p:nvSpPr>
        <p:spPr bwMode="auto">
          <a:xfrm>
            <a:off x="696119" y="505104"/>
            <a:ext cx="5603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200" b="1" dirty="0">
                <a:solidFill>
                  <a:schemeClr val="tx1"/>
                </a:solidFill>
              </a:rPr>
              <a:t>Menu</a:t>
            </a:r>
          </a:p>
        </p:txBody>
      </p:sp>
      <p:sp>
        <p:nvSpPr>
          <p:cNvPr id="34" name="Oval 33"/>
          <p:cNvSpPr/>
          <p:nvPr/>
        </p:nvSpPr>
        <p:spPr>
          <a:xfrm>
            <a:off x="531584" y="535434"/>
            <a:ext cx="215564" cy="215564"/>
          </a:xfrm>
          <a:prstGeom prst="ellips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a:t>&lt;</a:t>
            </a:r>
          </a:p>
        </p:txBody>
      </p:sp>
      <p:sp>
        <p:nvSpPr>
          <p:cNvPr id="35" name="Round Single Corner Rectangle 34"/>
          <p:cNvSpPr/>
          <p:nvPr/>
        </p:nvSpPr>
        <p:spPr>
          <a:xfrm rot="10800000">
            <a:off x="8294126" y="-20237"/>
            <a:ext cx="849873" cy="506497"/>
          </a:xfrm>
          <a:prstGeom prst="round1Rect">
            <a:avLst>
              <a:gd name="adj" fmla="val 50000"/>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17"/>
          <p:cNvSpPr>
            <a:spLocks noChangeArrowheads="1"/>
          </p:cNvSpPr>
          <p:nvPr/>
        </p:nvSpPr>
        <p:spPr bwMode="auto">
          <a:xfrm>
            <a:off x="8431967" y="94517"/>
            <a:ext cx="57419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sz="1200" b="1" dirty="0">
                <a:solidFill>
                  <a:schemeClr val="bg1"/>
                </a:solidFill>
              </a:rPr>
              <a:t>Day 1</a:t>
            </a:r>
          </a:p>
        </p:txBody>
      </p:sp>
      <p:sp>
        <p:nvSpPr>
          <p:cNvPr id="37" name="Rectangle 36">
            <a:hlinkClick r:id="rId3" action="ppaction://hlinksldjump"/>
            <a:extLst/>
          </p:cNvPr>
          <p:cNvSpPr/>
          <p:nvPr/>
        </p:nvSpPr>
        <p:spPr>
          <a:xfrm>
            <a:off x="507815" y="527161"/>
            <a:ext cx="716148" cy="2238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6" name="Rounded Rectangle 50">
            <a:extLst>
              <a:ext uri="{FF2B5EF4-FFF2-40B4-BE49-F238E27FC236}">
                <a16:creationId xmlns:a16="http://schemas.microsoft.com/office/drawing/2014/main" id="{0D81DFB0-2608-495B-A7EE-6EC263B8B6D8}"/>
              </a:ext>
            </a:extLst>
          </p:cNvPr>
          <p:cNvSpPr/>
          <p:nvPr/>
        </p:nvSpPr>
        <p:spPr>
          <a:xfrm>
            <a:off x="755650" y="3573709"/>
            <a:ext cx="3816350" cy="2519115"/>
          </a:xfrm>
          <a:prstGeom prst="roundRect">
            <a:avLst>
              <a:gd name="adj" fmla="val 3258"/>
            </a:avLst>
          </a:prstGeom>
          <a:solidFill>
            <a:srgbClr val="EEBCD9"/>
          </a:solid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 and -</a:t>
            </a:r>
          </a:p>
        </p:txBody>
      </p:sp>
      <p:sp>
        <p:nvSpPr>
          <p:cNvPr id="27" name="Rounded Rectangle 49">
            <a:extLst>
              <a:ext uri="{FF2B5EF4-FFF2-40B4-BE49-F238E27FC236}">
                <a16:creationId xmlns:a16="http://schemas.microsoft.com/office/drawing/2014/main" id="{87815A59-2C68-4EC6-9BE5-CA743BDD9BB2}"/>
              </a:ext>
            </a:extLst>
          </p:cNvPr>
          <p:cNvSpPr/>
          <p:nvPr/>
        </p:nvSpPr>
        <p:spPr>
          <a:xfrm>
            <a:off x="4689242" y="3590226"/>
            <a:ext cx="3724275" cy="2517967"/>
          </a:xfrm>
          <a:prstGeom prst="roundRect">
            <a:avLst>
              <a:gd name="adj" fmla="val 3258"/>
            </a:avLst>
          </a:prstGeom>
          <a:solidFill>
            <a:schemeClr val="accent5">
              <a:lumMod val="40000"/>
              <a:lumOff val="60000"/>
            </a:schemeClr>
          </a:solidFill>
          <a:ln w="38100">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Reasoning</a:t>
            </a:r>
          </a:p>
        </p:txBody>
      </p:sp>
      <p:sp>
        <p:nvSpPr>
          <p:cNvPr id="38" name="Rounded Rectangle 2">
            <a:extLst>
              <a:ext uri="{FF2B5EF4-FFF2-40B4-BE49-F238E27FC236}">
                <a16:creationId xmlns:a16="http://schemas.microsoft.com/office/drawing/2014/main" id="{37F68257-213D-4160-B1FB-F4135A0D8ECE}"/>
              </a:ext>
            </a:extLst>
          </p:cNvPr>
          <p:cNvSpPr/>
          <p:nvPr/>
        </p:nvSpPr>
        <p:spPr>
          <a:xfrm>
            <a:off x="755650" y="765175"/>
            <a:ext cx="3816350" cy="2714625"/>
          </a:xfrm>
          <a:prstGeom prst="roundRect">
            <a:avLst>
              <a:gd name="adj" fmla="val 3258"/>
            </a:avLst>
          </a:prstGeom>
          <a:solidFill>
            <a:srgbClr val="FFECA7"/>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Place Value</a:t>
            </a:r>
          </a:p>
        </p:txBody>
      </p:sp>
      <p:sp>
        <p:nvSpPr>
          <p:cNvPr id="39" name="Rounded Rectangle 48">
            <a:extLst>
              <a:ext uri="{FF2B5EF4-FFF2-40B4-BE49-F238E27FC236}">
                <a16:creationId xmlns:a16="http://schemas.microsoft.com/office/drawing/2014/main" id="{1F3B43C4-58A4-43C6-961F-ADD27D91C318}"/>
              </a:ext>
            </a:extLst>
          </p:cNvPr>
          <p:cNvSpPr/>
          <p:nvPr/>
        </p:nvSpPr>
        <p:spPr>
          <a:xfrm>
            <a:off x="4715467" y="765175"/>
            <a:ext cx="3724275" cy="2714625"/>
          </a:xfrm>
          <a:prstGeom prst="roundRect">
            <a:avLst>
              <a:gd name="adj" fmla="val 3258"/>
            </a:avLst>
          </a:prstGeom>
          <a:solidFill>
            <a:srgbClr val="B9D0BC"/>
          </a:solidFill>
          <a:ln w="38100">
            <a:solidFill>
              <a:srgbClr val="6C9D6E"/>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Problem Solving</a:t>
            </a:r>
          </a:p>
        </p:txBody>
      </p:sp>
      <p:sp>
        <p:nvSpPr>
          <p:cNvPr id="40" name="Reveal Answer 1">
            <a:extLst>
              <a:ext uri="{FF2B5EF4-FFF2-40B4-BE49-F238E27FC236}">
                <a16:creationId xmlns:a16="http://schemas.microsoft.com/office/drawing/2014/main" id="{6E0BDA8B-7D6B-45EA-A02C-E57838D076B1}"/>
              </a:ext>
            </a:extLst>
          </p:cNvPr>
          <p:cNvSpPr/>
          <p:nvPr/>
        </p:nvSpPr>
        <p:spPr>
          <a:xfrm>
            <a:off x="2137883" y="3086630"/>
            <a:ext cx="1051884" cy="25638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43" name="Reveal Answer 2">
            <a:extLst>
              <a:ext uri="{FF2B5EF4-FFF2-40B4-BE49-F238E27FC236}">
                <a16:creationId xmlns:a16="http://schemas.microsoft.com/office/drawing/2014/main" id="{ADA0F205-D768-4B73-B9FB-3CCFA6AF22DF}"/>
              </a:ext>
            </a:extLst>
          </p:cNvPr>
          <p:cNvSpPr/>
          <p:nvPr/>
        </p:nvSpPr>
        <p:spPr>
          <a:xfrm>
            <a:off x="2137883" y="5738440"/>
            <a:ext cx="1051884" cy="25638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44" name="Reveal Answer 3">
            <a:extLst>
              <a:ext uri="{FF2B5EF4-FFF2-40B4-BE49-F238E27FC236}">
                <a16:creationId xmlns:a16="http://schemas.microsoft.com/office/drawing/2014/main" id="{C0BD6C2A-C6D4-45C7-AF58-6D4B253246F2}"/>
              </a:ext>
            </a:extLst>
          </p:cNvPr>
          <p:cNvSpPr/>
          <p:nvPr/>
        </p:nvSpPr>
        <p:spPr>
          <a:xfrm>
            <a:off x="6184816" y="3124690"/>
            <a:ext cx="1051884" cy="25840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70" name="Answer 1">
            <a:extLst>
              <a:ext uri="{FF2B5EF4-FFF2-40B4-BE49-F238E27FC236}">
                <a16:creationId xmlns:a16="http://schemas.microsoft.com/office/drawing/2014/main" id="{A23D5AEE-E458-4DA2-B2A3-55FE324158E7}"/>
              </a:ext>
            </a:extLst>
          </p:cNvPr>
          <p:cNvSpPr/>
          <p:nvPr/>
        </p:nvSpPr>
        <p:spPr>
          <a:xfrm>
            <a:off x="2473104" y="2561404"/>
            <a:ext cx="391454" cy="584775"/>
          </a:xfrm>
          <a:prstGeom prst="rect">
            <a:avLst/>
          </a:prstGeom>
        </p:spPr>
        <p:txBody>
          <a:bodyPr wrap="none">
            <a:spAutoFit/>
          </a:bodyPr>
          <a:lstStyle/>
          <a:p>
            <a:pPr eaLnBrk="1" fontAlgn="auto" hangingPunct="1">
              <a:spcBef>
                <a:spcPts val="0"/>
              </a:spcBef>
              <a:spcAft>
                <a:spcPts val="0"/>
              </a:spcAft>
              <a:defRPr/>
            </a:pPr>
            <a:r>
              <a:rPr lang="en-GB" sz="3200" b="1" dirty="0">
                <a:solidFill>
                  <a:schemeClr val="accent5">
                    <a:lumMod val="75000"/>
                  </a:schemeClr>
                </a:solidFill>
                <a:latin typeface="+mn-lt"/>
              </a:rPr>
              <a:t>7</a:t>
            </a:r>
          </a:p>
        </p:txBody>
      </p:sp>
      <p:cxnSp>
        <p:nvCxnSpPr>
          <p:cNvPr id="71" name="Straight Connector 70">
            <a:extLst>
              <a:ext uri="{FF2B5EF4-FFF2-40B4-BE49-F238E27FC236}">
                <a16:creationId xmlns:a16="http://schemas.microsoft.com/office/drawing/2014/main" id="{568284B0-4D59-401A-818B-6720D1E2DD30}"/>
              </a:ext>
            </a:extLst>
          </p:cNvPr>
          <p:cNvCxnSpPr/>
          <p:nvPr/>
        </p:nvCxnSpPr>
        <p:spPr>
          <a:xfrm flipV="1">
            <a:off x="1963739" y="1754982"/>
            <a:ext cx="715962" cy="685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C73E0DF-A4CD-4736-8B0F-4711CBE3BB5E}"/>
              </a:ext>
            </a:extLst>
          </p:cNvPr>
          <p:cNvCxnSpPr/>
          <p:nvPr/>
        </p:nvCxnSpPr>
        <p:spPr>
          <a:xfrm>
            <a:off x="2873376" y="1754982"/>
            <a:ext cx="603250" cy="6905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4" name="Oval 83">
            <a:extLst>
              <a:ext uri="{FF2B5EF4-FFF2-40B4-BE49-F238E27FC236}">
                <a16:creationId xmlns:a16="http://schemas.microsoft.com/office/drawing/2014/main" id="{4BBF2A57-31B2-4F85-B494-E495E0449C7B}"/>
              </a:ext>
            </a:extLst>
          </p:cNvPr>
          <p:cNvSpPr/>
          <p:nvPr/>
        </p:nvSpPr>
        <p:spPr bwMode="auto">
          <a:xfrm rot="5400000">
            <a:off x="3144839" y="2070895"/>
            <a:ext cx="819150" cy="819150"/>
          </a:xfrm>
          <a:prstGeom prst="ellipse">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8" name="Oval 87">
            <a:extLst>
              <a:ext uri="{FF2B5EF4-FFF2-40B4-BE49-F238E27FC236}">
                <a16:creationId xmlns:a16="http://schemas.microsoft.com/office/drawing/2014/main" id="{F7E173F4-F95A-41D3-A5B1-3A689B77F214}"/>
              </a:ext>
            </a:extLst>
          </p:cNvPr>
          <p:cNvSpPr/>
          <p:nvPr/>
        </p:nvSpPr>
        <p:spPr bwMode="auto">
          <a:xfrm rot="5400000">
            <a:off x="1443039" y="2059782"/>
            <a:ext cx="819150" cy="819150"/>
          </a:xfrm>
          <a:prstGeom prst="ellipse">
            <a:avLst/>
          </a:prstGeom>
          <a:solidFill>
            <a:srgbClr val="F08115"/>
          </a:solidFill>
          <a:ln>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9" name="Oval 88">
            <a:extLst>
              <a:ext uri="{FF2B5EF4-FFF2-40B4-BE49-F238E27FC236}">
                <a16:creationId xmlns:a16="http://schemas.microsoft.com/office/drawing/2014/main" id="{0CF443C9-AFFA-4712-A2BB-641BCA897154}"/>
              </a:ext>
            </a:extLst>
          </p:cNvPr>
          <p:cNvSpPr/>
          <p:nvPr/>
        </p:nvSpPr>
        <p:spPr bwMode="auto">
          <a:xfrm rot="5400000">
            <a:off x="2130426" y="1202532"/>
            <a:ext cx="1169988" cy="1169988"/>
          </a:xfrm>
          <a:prstGeom prst="ellipse">
            <a:avLst/>
          </a:prstGeom>
          <a:solidFill>
            <a:srgbClr val="F08115"/>
          </a:solidFill>
          <a:ln>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0" name="Rectangle 65">
            <a:extLst>
              <a:ext uri="{FF2B5EF4-FFF2-40B4-BE49-F238E27FC236}">
                <a16:creationId xmlns:a16="http://schemas.microsoft.com/office/drawing/2014/main" id="{8CFA658C-1315-4251-B457-616FABB483D7}"/>
              </a:ext>
            </a:extLst>
          </p:cNvPr>
          <p:cNvSpPr>
            <a:spLocks noChangeArrowheads="1"/>
          </p:cNvSpPr>
          <p:nvPr/>
        </p:nvSpPr>
        <p:spPr bwMode="auto">
          <a:xfrm>
            <a:off x="2406634" y="1431796"/>
            <a:ext cx="62549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sz="4000" dirty="0">
                <a:solidFill>
                  <a:schemeClr val="tx1"/>
                </a:solidFill>
              </a:rPr>
              <a:t>17</a:t>
            </a:r>
          </a:p>
        </p:txBody>
      </p:sp>
      <p:sp>
        <p:nvSpPr>
          <p:cNvPr id="91" name="Rectangle 65">
            <a:extLst>
              <a:ext uri="{FF2B5EF4-FFF2-40B4-BE49-F238E27FC236}">
                <a16:creationId xmlns:a16="http://schemas.microsoft.com/office/drawing/2014/main" id="{64B1BDDC-CE18-4F81-BD01-486399EF8477}"/>
              </a:ext>
            </a:extLst>
          </p:cNvPr>
          <p:cNvSpPr>
            <a:spLocks noChangeArrowheads="1"/>
          </p:cNvSpPr>
          <p:nvPr/>
        </p:nvSpPr>
        <p:spPr bwMode="auto">
          <a:xfrm>
            <a:off x="1593851" y="2266157"/>
            <a:ext cx="468313"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sz="2200">
                <a:solidFill>
                  <a:schemeClr val="tx1"/>
                </a:solidFill>
              </a:rPr>
              <a:t>10</a:t>
            </a:r>
          </a:p>
        </p:txBody>
      </p:sp>
      <p:sp>
        <p:nvSpPr>
          <p:cNvPr id="92" name="Rectangle 91">
            <a:extLst>
              <a:ext uri="{FF2B5EF4-FFF2-40B4-BE49-F238E27FC236}">
                <a16:creationId xmlns:a16="http://schemas.microsoft.com/office/drawing/2014/main" id="{ACF224CC-9233-4264-A77F-8E4C5579A4BC}"/>
              </a:ext>
            </a:extLst>
          </p:cNvPr>
          <p:cNvSpPr/>
          <p:nvPr/>
        </p:nvSpPr>
        <p:spPr>
          <a:xfrm>
            <a:off x="3250190" y="4217195"/>
            <a:ext cx="612775" cy="584200"/>
          </a:xfrm>
          <a:prstGeom prst="rect">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Rectangle 65">
            <a:extLst>
              <a:ext uri="{FF2B5EF4-FFF2-40B4-BE49-F238E27FC236}">
                <a16:creationId xmlns:a16="http://schemas.microsoft.com/office/drawing/2014/main" id="{6C3B9EE0-4E71-41D4-861B-1DE4C00CF385}"/>
              </a:ext>
            </a:extLst>
          </p:cNvPr>
          <p:cNvSpPr>
            <a:spLocks noChangeArrowheads="1"/>
          </p:cNvSpPr>
          <p:nvPr/>
        </p:nvSpPr>
        <p:spPr bwMode="auto">
          <a:xfrm>
            <a:off x="1623003" y="4167982"/>
            <a:ext cx="16414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sz="3600">
                <a:solidFill>
                  <a:schemeClr val="tx1"/>
                </a:solidFill>
              </a:rPr>
              <a:t>9 + 3 =</a:t>
            </a:r>
          </a:p>
        </p:txBody>
      </p:sp>
      <p:sp>
        <p:nvSpPr>
          <p:cNvPr id="94" name="Rectangle 65">
            <a:extLst>
              <a:ext uri="{FF2B5EF4-FFF2-40B4-BE49-F238E27FC236}">
                <a16:creationId xmlns:a16="http://schemas.microsoft.com/office/drawing/2014/main" id="{D0698966-2C99-43A5-BAB0-18B7AA53221F}"/>
              </a:ext>
            </a:extLst>
          </p:cNvPr>
          <p:cNvSpPr>
            <a:spLocks noChangeArrowheads="1"/>
          </p:cNvSpPr>
          <p:nvPr/>
        </p:nvSpPr>
        <p:spPr bwMode="auto">
          <a:xfrm>
            <a:off x="3408364" y="2261395"/>
            <a:ext cx="323850"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sz="2200">
                <a:solidFill>
                  <a:schemeClr val="tx1"/>
                </a:solidFill>
              </a:rPr>
              <a:t>?</a:t>
            </a:r>
          </a:p>
        </p:txBody>
      </p:sp>
      <p:cxnSp>
        <p:nvCxnSpPr>
          <p:cNvPr id="95" name="Straight Connector 94">
            <a:extLst>
              <a:ext uri="{FF2B5EF4-FFF2-40B4-BE49-F238E27FC236}">
                <a16:creationId xmlns:a16="http://schemas.microsoft.com/office/drawing/2014/main" id="{B177D5FE-E64E-4F2E-97D1-DC755DD992B9}"/>
              </a:ext>
            </a:extLst>
          </p:cNvPr>
          <p:cNvCxnSpPr>
            <a:cxnSpLocks/>
          </p:cNvCxnSpPr>
          <p:nvPr/>
        </p:nvCxnSpPr>
        <p:spPr>
          <a:xfrm flipV="1">
            <a:off x="2165928" y="4701382"/>
            <a:ext cx="381000" cy="3651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A8B675A7-398C-4931-909C-F6D9A1A7C1BB}"/>
              </a:ext>
            </a:extLst>
          </p:cNvPr>
          <p:cNvCxnSpPr>
            <a:cxnSpLocks/>
          </p:cNvCxnSpPr>
          <p:nvPr/>
        </p:nvCxnSpPr>
        <p:spPr>
          <a:xfrm flipH="1" flipV="1">
            <a:off x="2707265" y="4701382"/>
            <a:ext cx="338138" cy="3222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7" name="Oval 96">
            <a:extLst>
              <a:ext uri="{FF2B5EF4-FFF2-40B4-BE49-F238E27FC236}">
                <a16:creationId xmlns:a16="http://schemas.microsoft.com/office/drawing/2014/main" id="{BF218E69-95F3-40E4-8758-3D7F16958FBA}"/>
              </a:ext>
            </a:extLst>
          </p:cNvPr>
          <p:cNvSpPr/>
          <p:nvPr/>
        </p:nvSpPr>
        <p:spPr bwMode="auto">
          <a:xfrm rot="5400000">
            <a:off x="1818265" y="4853782"/>
            <a:ext cx="555625" cy="555625"/>
          </a:xfrm>
          <a:prstGeom prst="ellipse">
            <a:avLst/>
          </a:prstGeom>
          <a:solidFill>
            <a:srgbClr val="F08115"/>
          </a:solidFill>
          <a:ln>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8" name="Oval 97">
            <a:extLst>
              <a:ext uri="{FF2B5EF4-FFF2-40B4-BE49-F238E27FC236}">
                <a16:creationId xmlns:a16="http://schemas.microsoft.com/office/drawing/2014/main" id="{5A9931EA-30B9-45AA-9594-B13778B1232C}"/>
              </a:ext>
            </a:extLst>
          </p:cNvPr>
          <p:cNvSpPr/>
          <p:nvPr/>
        </p:nvSpPr>
        <p:spPr bwMode="auto">
          <a:xfrm rot="5400000">
            <a:off x="2809659" y="4854576"/>
            <a:ext cx="555625" cy="554037"/>
          </a:xfrm>
          <a:prstGeom prst="ellipse">
            <a:avLst/>
          </a:prstGeom>
          <a:solidFill>
            <a:srgbClr val="F08115"/>
          </a:solidFill>
          <a:ln>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9" name="Answer 2">
            <a:extLst>
              <a:ext uri="{FF2B5EF4-FFF2-40B4-BE49-F238E27FC236}">
                <a16:creationId xmlns:a16="http://schemas.microsoft.com/office/drawing/2014/main" id="{E7F566B9-98DB-4DB4-8E5C-C218244573B1}"/>
              </a:ext>
            </a:extLst>
          </p:cNvPr>
          <p:cNvSpPr/>
          <p:nvPr/>
        </p:nvSpPr>
        <p:spPr>
          <a:xfrm>
            <a:off x="1956378" y="4891882"/>
            <a:ext cx="301625" cy="461963"/>
          </a:xfrm>
          <a:prstGeom prst="rect">
            <a:avLst/>
          </a:prstGeom>
        </p:spPr>
        <p:txBody>
          <a:bodyPr wrap="none">
            <a:spAutoFit/>
          </a:bodyPr>
          <a:lstStyle/>
          <a:p>
            <a:pPr eaLnBrk="1" fontAlgn="auto" hangingPunct="1">
              <a:spcBef>
                <a:spcPts val="0"/>
              </a:spcBef>
              <a:spcAft>
                <a:spcPts val="0"/>
              </a:spcAft>
              <a:defRPr/>
            </a:pPr>
            <a:r>
              <a:rPr lang="en-GB" sz="2400">
                <a:latin typeface="+mn-lt"/>
              </a:rPr>
              <a:t>1</a:t>
            </a:r>
            <a:endParaRPr lang="en-GB" sz="2400" dirty="0">
              <a:latin typeface="+mn-lt"/>
            </a:endParaRPr>
          </a:p>
        </p:txBody>
      </p:sp>
      <p:sp>
        <p:nvSpPr>
          <p:cNvPr id="100" name="Answer 2">
            <a:extLst>
              <a:ext uri="{FF2B5EF4-FFF2-40B4-BE49-F238E27FC236}">
                <a16:creationId xmlns:a16="http://schemas.microsoft.com/office/drawing/2014/main" id="{B53988BB-BA1F-411E-BF5A-9DEC69A2AEFD}"/>
              </a:ext>
            </a:extLst>
          </p:cNvPr>
          <p:cNvSpPr/>
          <p:nvPr/>
        </p:nvSpPr>
        <p:spPr>
          <a:xfrm>
            <a:off x="2934278" y="4920457"/>
            <a:ext cx="346075" cy="461963"/>
          </a:xfrm>
          <a:prstGeom prst="rect">
            <a:avLst/>
          </a:prstGeom>
        </p:spPr>
        <p:txBody>
          <a:bodyPr wrap="none">
            <a:spAutoFit/>
          </a:bodyPr>
          <a:lstStyle/>
          <a:p>
            <a:pPr eaLnBrk="1" fontAlgn="auto" hangingPunct="1">
              <a:spcBef>
                <a:spcPts val="0"/>
              </a:spcBef>
              <a:spcAft>
                <a:spcPts val="0"/>
              </a:spcAft>
              <a:defRPr/>
            </a:pPr>
            <a:r>
              <a:rPr lang="en-GB" sz="2400">
                <a:latin typeface="+mn-lt"/>
              </a:rPr>
              <a:t>2</a:t>
            </a:r>
            <a:endParaRPr lang="en-GB" sz="2400" dirty="0">
              <a:latin typeface="+mn-lt"/>
            </a:endParaRPr>
          </a:p>
        </p:txBody>
      </p:sp>
      <p:sp>
        <p:nvSpPr>
          <p:cNvPr id="101" name="Answer 2">
            <a:extLst>
              <a:ext uri="{FF2B5EF4-FFF2-40B4-BE49-F238E27FC236}">
                <a16:creationId xmlns:a16="http://schemas.microsoft.com/office/drawing/2014/main" id="{8EA7313D-0244-4DFA-ABA9-8576E52D2287}"/>
              </a:ext>
            </a:extLst>
          </p:cNvPr>
          <p:cNvSpPr/>
          <p:nvPr/>
        </p:nvSpPr>
        <p:spPr>
          <a:xfrm>
            <a:off x="2315041" y="5193134"/>
            <a:ext cx="571500" cy="585788"/>
          </a:xfrm>
          <a:prstGeom prst="rect">
            <a:avLst/>
          </a:prstGeom>
        </p:spPr>
        <p:txBody>
          <a:bodyPr wrap="none">
            <a:spAutoFit/>
          </a:bodyPr>
          <a:lstStyle/>
          <a:p>
            <a:pPr eaLnBrk="1" fontAlgn="auto" hangingPunct="1">
              <a:spcBef>
                <a:spcPts val="0"/>
              </a:spcBef>
              <a:spcAft>
                <a:spcPts val="0"/>
              </a:spcAft>
              <a:defRPr/>
            </a:pPr>
            <a:r>
              <a:rPr lang="en-GB" sz="3200" b="1" dirty="0">
                <a:solidFill>
                  <a:schemeClr val="accent5">
                    <a:lumMod val="75000"/>
                  </a:schemeClr>
                </a:solidFill>
                <a:latin typeface="+mn-lt"/>
              </a:rPr>
              <a:t>12</a:t>
            </a:r>
          </a:p>
        </p:txBody>
      </p:sp>
      <p:sp>
        <p:nvSpPr>
          <p:cNvPr id="102" name="Rectangle 90">
            <a:extLst>
              <a:ext uri="{FF2B5EF4-FFF2-40B4-BE49-F238E27FC236}">
                <a16:creationId xmlns:a16="http://schemas.microsoft.com/office/drawing/2014/main" id="{0AE8F1CB-EC89-4393-9237-BE30FA0BA9A6}"/>
              </a:ext>
            </a:extLst>
          </p:cNvPr>
          <p:cNvSpPr>
            <a:spLocks noChangeArrowheads="1"/>
          </p:cNvSpPr>
          <p:nvPr/>
        </p:nvSpPr>
        <p:spPr bwMode="auto">
          <a:xfrm>
            <a:off x="4803775" y="2743200"/>
            <a:ext cx="3435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anose="02000503030000020003" charset="0"/>
              </a:defRPr>
            </a:lvl9pPr>
          </a:lstStyle>
          <a:p>
            <a:pPr algn="ctr" eaLnBrk="1" hangingPunct="1">
              <a:lnSpc>
                <a:spcPct val="100000"/>
              </a:lnSpc>
              <a:spcBef>
                <a:spcPct val="0"/>
              </a:spcBef>
              <a:buFontTx/>
              <a:buNone/>
            </a:pPr>
            <a:r>
              <a:rPr lang="en-GB" altLang="en-US" dirty="0">
                <a:solidFill>
                  <a:schemeClr val="tx1"/>
                </a:solidFill>
              </a:rPr>
              <a:t>How many circles are there? </a:t>
            </a:r>
          </a:p>
        </p:txBody>
      </p:sp>
      <p:sp>
        <p:nvSpPr>
          <p:cNvPr id="103" name="Answer 3">
            <a:extLst>
              <a:ext uri="{FF2B5EF4-FFF2-40B4-BE49-F238E27FC236}">
                <a16:creationId xmlns:a16="http://schemas.microsoft.com/office/drawing/2014/main" id="{31AF97F5-E768-49A5-B856-E6A09BD9B51D}"/>
              </a:ext>
            </a:extLst>
          </p:cNvPr>
          <p:cNvSpPr/>
          <p:nvPr/>
        </p:nvSpPr>
        <p:spPr>
          <a:xfrm>
            <a:off x="6498200" y="2928144"/>
            <a:ext cx="425116" cy="584775"/>
          </a:xfrm>
          <a:prstGeom prst="rect">
            <a:avLst/>
          </a:prstGeom>
        </p:spPr>
        <p:txBody>
          <a:bodyPr wrap="none">
            <a:spAutoFit/>
          </a:bodyPr>
          <a:lstStyle/>
          <a:p>
            <a:pPr eaLnBrk="1" fontAlgn="auto" hangingPunct="1">
              <a:spcBef>
                <a:spcPts val="0"/>
              </a:spcBef>
              <a:spcAft>
                <a:spcPts val="0"/>
              </a:spcAft>
              <a:defRPr/>
            </a:pPr>
            <a:r>
              <a:rPr lang="en-GB" sz="3200" b="1" dirty="0">
                <a:solidFill>
                  <a:schemeClr val="accent5">
                    <a:lumMod val="75000"/>
                  </a:schemeClr>
                </a:solidFill>
                <a:latin typeface="+mn-lt"/>
              </a:rPr>
              <a:t>4</a:t>
            </a:r>
          </a:p>
        </p:txBody>
      </p:sp>
      <p:sp>
        <p:nvSpPr>
          <p:cNvPr id="104" name="Oval 103">
            <a:extLst>
              <a:ext uri="{FF2B5EF4-FFF2-40B4-BE49-F238E27FC236}">
                <a16:creationId xmlns:a16="http://schemas.microsoft.com/office/drawing/2014/main" id="{64685B7E-3C88-4252-8902-69CBEA2C07BF}"/>
              </a:ext>
            </a:extLst>
          </p:cNvPr>
          <p:cNvSpPr/>
          <p:nvPr/>
        </p:nvSpPr>
        <p:spPr>
          <a:xfrm>
            <a:off x="5026025" y="1312863"/>
            <a:ext cx="427038" cy="427037"/>
          </a:xfrm>
          <a:prstGeom prst="ellipse">
            <a:avLst/>
          </a:prstGeom>
          <a:solidFill>
            <a:srgbClr val="A873A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5" name="Oval 104">
            <a:extLst>
              <a:ext uri="{FF2B5EF4-FFF2-40B4-BE49-F238E27FC236}">
                <a16:creationId xmlns:a16="http://schemas.microsoft.com/office/drawing/2014/main" id="{144AA3F3-99EE-443E-8E0A-FE20279D6137}"/>
              </a:ext>
            </a:extLst>
          </p:cNvPr>
          <p:cNvSpPr/>
          <p:nvPr/>
        </p:nvSpPr>
        <p:spPr>
          <a:xfrm>
            <a:off x="6546669" y="1297431"/>
            <a:ext cx="428625" cy="428625"/>
          </a:xfrm>
          <a:prstGeom prst="ellipse">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6" name="Oval 105">
            <a:extLst>
              <a:ext uri="{FF2B5EF4-FFF2-40B4-BE49-F238E27FC236}">
                <a16:creationId xmlns:a16="http://schemas.microsoft.com/office/drawing/2014/main" id="{C207E295-81DB-4B33-B385-CCF32845ED35}"/>
              </a:ext>
            </a:extLst>
          </p:cNvPr>
          <p:cNvSpPr/>
          <p:nvPr/>
        </p:nvSpPr>
        <p:spPr>
          <a:xfrm>
            <a:off x="7694249" y="2003381"/>
            <a:ext cx="428625" cy="428625"/>
          </a:xfrm>
          <a:prstGeom prst="ellipse">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7" name="Oval 106">
            <a:extLst>
              <a:ext uri="{FF2B5EF4-FFF2-40B4-BE49-F238E27FC236}">
                <a16:creationId xmlns:a16="http://schemas.microsoft.com/office/drawing/2014/main" id="{BD2FA42C-73C0-4416-85F9-9EE19A4E27A7}"/>
              </a:ext>
            </a:extLst>
          </p:cNvPr>
          <p:cNvSpPr/>
          <p:nvPr/>
        </p:nvSpPr>
        <p:spPr>
          <a:xfrm>
            <a:off x="6332356" y="2008043"/>
            <a:ext cx="428625" cy="428625"/>
          </a:xfrm>
          <a:prstGeom prst="ellipse">
            <a:avLst/>
          </a:prstGeom>
          <a:solidFill>
            <a:srgbClr val="FFE86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8" name="Isosceles Triangle 107">
            <a:extLst>
              <a:ext uri="{FF2B5EF4-FFF2-40B4-BE49-F238E27FC236}">
                <a16:creationId xmlns:a16="http://schemas.microsoft.com/office/drawing/2014/main" id="{C18DB43F-98EF-4133-B15B-8010EA665C52}"/>
              </a:ext>
            </a:extLst>
          </p:cNvPr>
          <p:cNvSpPr/>
          <p:nvPr/>
        </p:nvSpPr>
        <p:spPr>
          <a:xfrm>
            <a:off x="5707063" y="1270000"/>
            <a:ext cx="504825" cy="434975"/>
          </a:xfrm>
          <a:prstGeom prst="triangle">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9" name="Isosceles Triangle 108">
            <a:extLst>
              <a:ext uri="{FF2B5EF4-FFF2-40B4-BE49-F238E27FC236}">
                <a16:creationId xmlns:a16="http://schemas.microsoft.com/office/drawing/2014/main" id="{4D4CDAAB-DDA7-48A8-9E43-AEFF5BBD55B7}"/>
              </a:ext>
            </a:extLst>
          </p:cNvPr>
          <p:cNvSpPr/>
          <p:nvPr/>
        </p:nvSpPr>
        <p:spPr>
          <a:xfrm rot="10800000">
            <a:off x="5563702" y="2045067"/>
            <a:ext cx="504825" cy="434975"/>
          </a:xfrm>
          <a:prstGeom prst="triangle">
            <a:avLst/>
          </a:prstGeom>
          <a:solidFill>
            <a:srgbClr val="A873A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0" name="Isosceles Triangle 109">
            <a:extLst>
              <a:ext uri="{FF2B5EF4-FFF2-40B4-BE49-F238E27FC236}">
                <a16:creationId xmlns:a16="http://schemas.microsoft.com/office/drawing/2014/main" id="{0C33FB16-0C8D-443B-82F2-49938EEB661A}"/>
              </a:ext>
            </a:extLst>
          </p:cNvPr>
          <p:cNvSpPr/>
          <p:nvPr/>
        </p:nvSpPr>
        <p:spPr>
          <a:xfrm rot="10800000">
            <a:off x="7273494" y="1306469"/>
            <a:ext cx="504825" cy="434975"/>
          </a:xfrm>
          <a:prstGeom prst="triangle">
            <a:avLst/>
          </a:prstGeom>
          <a:solidFill>
            <a:srgbClr val="A873A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1" name="Isosceles Triangle 110">
            <a:extLst>
              <a:ext uri="{FF2B5EF4-FFF2-40B4-BE49-F238E27FC236}">
                <a16:creationId xmlns:a16="http://schemas.microsoft.com/office/drawing/2014/main" id="{5DDA24B4-1A2A-49DE-9102-305AA4406BDA}"/>
              </a:ext>
            </a:extLst>
          </p:cNvPr>
          <p:cNvSpPr/>
          <p:nvPr/>
        </p:nvSpPr>
        <p:spPr>
          <a:xfrm rot="16200000">
            <a:off x="6969125" y="2005244"/>
            <a:ext cx="504825" cy="434975"/>
          </a:xfrm>
          <a:prstGeom prst="triangle">
            <a:avLst/>
          </a:prstGeom>
          <a:solidFill>
            <a:srgbClr val="FFE86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 name="Isosceles Triangle 111">
            <a:extLst>
              <a:ext uri="{FF2B5EF4-FFF2-40B4-BE49-F238E27FC236}">
                <a16:creationId xmlns:a16="http://schemas.microsoft.com/office/drawing/2014/main" id="{524D8D6A-B1EF-4C8A-98C5-C94E285AA476}"/>
              </a:ext>
            </a:extLst>
          </p:cNvPr>
          <p:cNvSpPr/>
          <p:nvPr/>
        </p:nvSpPr>
        <p:spPr>
          <a:xfrm rot="5400000">
            <a:off x="4930774" y="2024856"/>
            <a:ext cx="504825" cy="433388"/>
          </a:xfrm>
          <a:prstGeom prst="triangle">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3" name="Rectangle 98">
            <a:extLst>
              <a:ext uri="{FF2B5EF4-FFF2-40B4-BE49-F238E27FC236}">
                <a16:creationId xmlns:a16="http://schemas.microsoft.com/office/drawing/2014/main" id="{A70CB55D-C4FC-485B-8E78-C6D1337C7D8C}"/>
              </a:ext>
            </a:extLst>
          </p:cNvPr>
          <p:cNvSpPr>
            <a:spLocks noChangeArrowheads="1"/>
          </p:cNvSpPr>
          <p:nvPr/>
        </p:nvSpPr>
        <p:spPr bwMode="auto">
          <a:xfrm>
            <a:off x="4818063" y="5382420"/>
            <a:ext cx="27066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anose="02000503030000020003" charset="0"/>
              </a:defRPr>
            </a:lvl9pPr>
          </a:lstStyle>
          <a:p>
            <a:pPr eaLnBrk="1" hangingPunct="1">
              <a:lnSpc>
                <a:spcPct val="100000"/>
              </a:lnSpc>
              <a:spcBef>
                <a:spcPct val="0"/>
              </a:spcBef>
              <a:buFontTx/>
              <a:buNone/>
            </a:pPr>
            <a:r>
              <a:rPr lang="en-GB" altLang="en-US" dirty="0">
                <a:solidFill>
                  <a:schemeClr val="tx1"/>
                </a:solidFill>
              </a:rPr>
              <a:t>Is Henry correct? Explain why.</a:t>
            </a:r>
          </a:p>
        </p:txBody>
      </p:sp>
      <p:pic>
        <p:nvPicPr>
          <p:cNvPr id="114" name="Picture 72">
            <a:extLst>
              <a:ext uri="{FF2B5EF4-FFF2-40B4-BE49-F238E27FC236}">
                <a16:creationId xmlns:a16="http://schemas.microsoft.com/office/drawing/2014/main" id="{1173DBE6-F3CF-40BF-B4C3-5BEE51E82484}"/>
              </a:ext>
            </a:extLst>
          </p:cNvPr>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4938977" y="3944356"/>
            <a:ext cx="2491678"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6" name="Rectangle 75">
            <a:extLst>
              <a:ext uri="{FF2B5EF4-FFF2-40B4-BE49-F238E27FC236}">
                <a16:creationId xmlns:a16="http://schemas.microsoft.com/office/drawing/2014/main" id="{A82E599C-9978-4CE7-864A-B1FCF1CDFE54}"/>
              </a:ext>
            </a:extLst>
          </p:cNvPr>
          <p:cNvSpPr>
            <a:spLocks noChangeArrowheads="1"/>
          </p:cNvSpPr>
          <p:nvPr/>
        </p:nvSpPr>
        <p:spPr bwMode="auto">
          <a:xfrm>
            <a:off x="5264150" y="4119563"/>
            <a:ext cx="195738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anose="02000503030000020003" charset="0"/>
              </a:defRPr>
            </a:lvl9pPr>
          </a:lstStyle>
          <a:p>
            <a:pPr algn="ctr" eaLnBrk="1" hangingPunct="1">
              <a:lnSpc>
                <a:spcPct val="100000"/>
              </a:lnSpc>
              <a:spcBef>
                <a:spcPct val="0"/>
              </a:spcBef>
              <a:buFontTx/>
              <a:buNone/>
            </a:pPr>
            <a:r>
              <a:rPr lang="en-GB" altLang="en-US">
                <a:solidFill>
                  <a:schemeClr val="tx1"/>
                </a:solidFill>
              </a:rPr>
              <a:t>If I count in 2s from 0, I will say the number 6.</a:t>
            </a:r>
          </a:p>
        </p:txBody>
      </p:sp>
      <p:pic>
        <p:nvPicPr>
          <p:cNvPr id="2" name="Picture 1"/>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287222" y="4610220"/>
            <a:ext cx="1006904" cy="1482604"/>
          </a:xfrm>
          <a:prstGeom prst="rect">
            <a:avLst/>
          </a:prstGeom>
        </p:spPr>
      </p:pic>
    </p:spTree>
    <p:extLst>
      <p:ext uri="{BB962C8B-B14F-4D97-AF65-F5344CB8AC3E}">
        <p14:creationId xmlns:p14="http://schemas.microsoft.com/office/powerpoint/2010/main" val="37463828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0"/>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40"/>
                                        </p:tgtEl>
                                      </p:cBhvr>
                                    </p:animEffect>
                                    <p:set>
                                      <p:cBhvr>
                                        <p:cTn id="7" dur="1" fill="hold">
                                          <p:stCondLst>
                                            <p:cond delay="499"/>
                                          </p:stCondLst>
                                        </p:cTn>
                                        <p:tgtEl>
                                          <p:spTgt spid="40"/>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fade">
                                      <p:cBhvr>
                                        <p:cTn id="11" dur="500"/>
                                        <p:tgtEl>
                                          <p:spTgt spid="70"/>
                                        </p:tgtEl>
                                      </p:cBhvr>
                                    </p:animEffect>
                                  </p:childTnLst>
                                </p:cTn>
                              </p:par>
                              <p:par>
                                <p:cTn id="12" presetID="26" presetClass="emph" presetSubtype="0" fill="hold" grpId="1" nodeType="withEffect">
                                  <p:stCondLst>
                                    <p:cond delay="0"/>
                                  </p:stCondLst>
                                  <p:childTnLst>
                                    <p:animEffect transition="out" filter="fade">
                                      <p:cBhvr>
                                        <p:cTn id="13" dur="500" tmFilter="0, 0; .2, .5; .8, .5; 1, 0"/>
                                        <p:tgtEl>
                                          <p:spTgt spid="70"/>
                                        </p:tgtEl>
                                      </p:cBhvr>
                                    </p:animEffect>
                                    <p:animScale>
                                      <p:cBhvr>
                                        <p:cTn id="14" dur="250" autoRev="1" fill="hold"/>
                                        <p:tgtEl>
                                          <p:spTgt spid="70"/>
                                        </p:tgtEl>
                                      </p:cBhvr>
                                      <p:by x="105000" y="105000"/>
                                    </p:animScale>
                                  </p:childTnLst>
                                </p:cTn>
                              </p:par>
                            </p:childTnLst>
                          </p:cTn>
                        </p:par>
                      </p:childTnLst>
                    </p:cTn>
                  </p:par>
                </p:childTnLst>
              </p:cTn>
              <p:nextCondLst>
                <p:cond evt="onClick" delay="0">
                  <p:tgtEl>
                    <p:spTgt spid="40"/>
                  </p:tgtEl>
                </p:cond>
              </p:nextCondLst>
            </p:seq>
            <p:seq concurrent="1" nextAc="seek">
              <p:cTn id="15" restart="whenNotActive" fill="hold" evtFilter="cancelBubble" nodeType="interactiveSeq">
                <p:stCondLst>
                  <p:cond evt="onClick" delay="0">
                    <p:tgtEl>
                      <p:spTgt spid="43"/>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0" nodeType="afterEffect">
                                  <p:stCondLst>
                                    <p:cond delay="0"/>
                                  </p:stCondLst>
                                  <p:childTnLst>
                                    <p:animEffect transition="out" filter="fade">
                                      <p:cBhvr>
                                        <p:cTn id="19" dur="500"/>
                                        <p:tgtEl>
                                          <p:spTgt spid="43"/>
                                        </p:tgtEl>
                                      </p:cBhvr>
                                    </p:animEffect>
                                    <p:set>
                                      <p:cBhvr>
                                        <p:cTn id="20" dur="1" fill="hold">
                                          <p:stCondLst>
                                            <p:cond delay="499"/>
                                          </p:stCondLst>
                                        </p:cTn>
                                        <p:tgtEl>
                                          <p:spTgt spid="43"/>
                                        </p:tgtEl>
                                        <p:attrNameLst>
                                          <p:attrName>style.visibility</p:attrName>
                                        </p:attrNameLst>
                                      </p:cBhvr>
                                      <p:to>
                                        <p:strVal val="hidden"/>
                                      </p:to>
                                    </p:se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01"/>
                                        </p:tgtEl>
                                        <p:attrNameLst>
                                          <p:attrName>style.visibility</p:attrName>
                                        </p:attrNameLst>
                                      </p:cBhvr>
                                      <p:to>
                                        <p:strVal val="visible"/>
                                      </p:to>
                                    </p:set>
                                    <p:animEffect transition="in" filter="fade">
                                      <p:cBhvr>
                                        <p:cTn id="24" dur="500"/>
                                        <p:tgtEl>
                                          <p:spTgt spid="101"/>
                                        </p:tgtEl>
                                      </p:cBhvr>
                                    </p:animEffect>
                                  </p:childTnLst>
                                </p:cTn>
                              </p:par>
                              <p:par>
                                <p:cTn id="25" presetID="26" presetClass="emph" presetSubtype="0" fill="hold" grpId="1" nodeType="withEffect">
                                  <p:stCondLst>
                                    <p:cond delay="0"/>
                                  </p:stCondLst>
                                  <p:childTnLst>
                                    <p:animEffect transition="out" filter="fade">
                                      <p:cBhvr>
                                        <p:cTn id="26" dur="500" tmFilter="0, 0; .2, .5; .8, .5; 1, 0"/>
                                        <p:tgtEl>
                                          <p:spTgt spid="101"/>
                                        </p:tgtEl>
                                      </p:cBhvr>
                                    </p:animEffect>
                                    <p:animScale>
                                      <p:cBhvr>
                                        <p:cTn id="27" dur="250" autoRev="1" fill="hold"/>
                                        <p:tgtEl>
                                          <p:spTgt spid="101"/>
                                        </p:tgtEl>
                                      </p:cBhvr>
                                      <p:by x="105000" y="105000"/>
                                    </p:animScale>
                                  </p:childTnLst>
                                </p:cTn>
                              </p:par>
                            </p:childTnLst>
                          </p:cTn>
                        </p:par>
                      </p:childTnLst>
                    </p:cTn>
                  </p:par>
                </p:childTnLst>
              </p:cTn>
              <p:nextCondLst>
                <p:cond evt="onClick" delay="0">
                  <p:tgtEl>
                    <p:spTgt spid="43"/>
                  </p:tgtEl>
                </p:cond>
              </p:nextCondLst>
            </p:seq>
            <p:seq concurrent="1" nextAc="seek">
              <p:cTn id="28" restart="whenNotActive" fill="hold" evtFilter="cancelBubble" nodeType="interactiveSeq">
                <p:stCondLst>
                  <p:cond evt="onClick" delay="0">
                    <p:tgtEl>
                      <p:spTgt spid="44"/>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0" nodeType="afterEffect">
                                  <p:stCondLst>
                                    <p:cond delay="0"/>
                                  </p:stCondLst>
                                  <p:childTnLst>
                                    <p:animEffect transition="out" filter="fade">
                                      <p:cBhvr>
                                        <p:cTn id="32" dur="500"/>
                                        <p:tgtEl>
                                          <p:spTgt spid="44"/>
                                        </p:tgtEl>
                                      </p:cBhvr>
                                    </p:animEffect>
                                    <p:set>
                                      <p:cBhvr>
                                        <p:cTn id="33" dur="1" fill="hold">
                                          <p:stCondLst>
                                            <p:cond delay="499"/>
                                          </p:stCondLst>
                                        </p:cTn>
                                        <p:tgtEl>
                                          <p:spTgt spid="44"/>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03"/>
                                        </p:tgtEl>
                                        <p:attrNameLst>
                                          <p:attrName>style.visibility</p:attrName>
                                        </p:attrNameLst>
                                      </p:cBhvr>
                                      <p:to>
                                        <p:strVal val="visible"/>
                                      </p:to>
                                    </p:set>
                                    <p:animEffect transition="in" filter="fade">
                                      <p:cBhvr>
                                        <p:cTn id="37" dur="500"/>
                                        <p:tgtEl>
                                          <p:spTgt spid="103"/>
                                        </p:tgtEl>
                                      </p:cBhvr>
                                    </p:animEffect>
                                  </p:childTnLst>
                                </p:cTn>
                              </p:par>
                              <p:par>
                                <p:cTn id="38" presetID="26" presetClass="emph" presetSubtype="0" fill="hold" grpId="1" nodeType="withEffect">
                                  <p:stCondLst>
                                    <p:cond delay="0"/>
                                  </p:stCondLst>
                                  <p:childTnLst>
                                    <p:animEffect transition="out" filter="fade">
                                      <p:cBhvr>
                                        <p:cTn id="39" dur="500" tmFilter="0, 0; .2, .5; .8, .5; 1, 0"/>
                                        <p:tgtEl>
                                          <p:spTgt spid="103"/>
                                        </p:tgtEl>
                                      </p:cBhvr>
                                    </p:animEffect>
                                    <p:animScale>
                                      <p:cBhvr>
                                        <p:cTn id="40" dur="250" autoRev="1" fill="hold"/>
                                        <p:tgtEl>
                                          <p:spTgt spid="103"/>
                                        </p:tgtEl>
                                      </p:cBhvr>
                                      <p:by x="105000" y="105000"/>
                                    </p:animScale>
                                  </p:childTnLst>
                                </p:cTn>
                              </p:par>
                            </p:childTnLst>
                          </p:cTn>
                        </p:par>
                      </p:childTnLst>
                    </p:cTn>
                  </p:par>
                </p:childTnLst>
              </p:cTn>
              <p:nextCondLst>
                <p:cond evt="onClick" delay="0">
                  <p:tgtEl>
                    <p:spTgt spid="44"/>
                  </p:tgtEl>
                </p:cond>
              </p:nextCondLst>
            </p:seq>
          </p:childTnLst>
        </p:cTn>
      </p:par>
    </p:tnLst>
    <p:bldLst>
      <p:bldP spid="40" grpId="0" animBg="1"/>
      <p:bldP spid="43" grpId="0" animBg="1"/>
      <p:bldP spid="44" grpId="0" animBg="1"/>
      <p:bldP spid="70" grpId="0"/>
      <p:bldP spid="70" grpId="1"/>
      <p:bldP spid="101" grpId="0"/>
      <p:bldP spid="101" grpId="1"/>
      <p:bldP spid="103" grpId="0"/>
      <p:bldP spid="103"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22">
            <a:extLst>
              <a:ext uri="{FF2B5EF4-FFF2-40B4-BE49-F238E27FC236}">
                <a16:creationId xmlns:a16="http://schemas.microsoft.com/office/drawing/2014/main" id="{5BFF4BC6-881B-4844-9716-FB09CF05093A}"/>
              </a:ext>
            </a:extLst>
          </p:cNvPr>
          <p:cNvSpPr>
            <a:spLocks noChangeArrowheads="1"/>
          </p:cNvSpPr>
          <p:nvPr/>
        </p:nvSpPr>
        <p:spPr bwMode="auto">
          <a:xfrm>
            <a:off x="696119" y="505104"/>
            <a:ext cx="5603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200" b="1" dirty="0">
                <a:solidFill>
                  <a:schemeClr val="tx1"/>
                </a:solidFill>
              </a:rPr>
              <a:t>Menu</a:t>
            </a:r>
          </a:p>
        </p:txBody>
      </p:sp>
      <p:sp>
        <p:nvSpPr>
          <p:cNvPr id="47" name="Oval 46">
            <a:extLst>
              <a:ext uri="{FF2B5EF4-FFF2-40B4-BE49-F238E27FC236}">
                <a16:creationId xmlns:a16="http://schemas.microsoft.com/office/drawing/2014/main" id="{01ED35E6-3E3B-47E3-A361-2639009C570F}"/>
              </a:ext>
            </a:extLst>
          </p:cNvPr>
          <p:cNvSpPr/>
          <p:nvPr/>
        </p:nvSpPr>
        <p:spPr>
          <a:xfrm>
            <a:off x="531584" y="535434"/>
            <a:ext cx="215564" cy="215564"/>
          </a:xfrm>
          <a:prstGeom prst="ellips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a:t>&lt;</a:t>
            </a:r>
          </a:p>
        </p:txBody>
      </p:sp>
      <p:sp>
        <p:nvSpPr>
          <p:cNvPr id="48" name="Rectangle 47">
            <a:hlinkClick r:id="rId3" action="ppaction://hlinksldjump"/>
            <a:extLst>
              <a:ext uri="{FF2B5EF4-FFF2-40B4-BE49-F238E27FC236}">
                <a16:creationId xmlns:a16="http://schemas.microsoft.com/office/drawing/2014/main" id="{A64861AB-D104-4164-93DC-0565F4AB5391}"/>
              </a:ext>
            </a:extLst>
          </p:cNvPr>
          <p:cNvSpPr/>
          <p:nvPr/>
        </p:nvSpPr>
        <p:spPr>
          <a:xfrm>
            <a:off x="507815" y="527161"/>
            <a:ext cx="716148" cy="2238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7" name="Rounded Rectangle 49">
            <a:extLst>
              <a:ext uri="{FF2B5EF4-FFF2-40B4-BE49-F238E27FC236}">
                <a16:creationId xmlns:a16="http://schemas.microsoft.com/office/drawing/2014/main" id="{01783214-B215-4883-99C5-593523C7DD2D}"/>
              </a:ext>
            </a:extLst>
          </p:cNvPr>
          <p:cNvSpPr/>
          <p:nvPr/>
        </p:nvSpPr>
        <p:spPr>
          <a:xfrm>
            <a:off x="4689242" y="3590226"/>
            <a:ext cx="3724275" cy="2517967"/>
          </a:xfrm>
          <a:prstGeom prst="roundRect">
            <a:avLst>
              <a:gd name="adj" fmla="val 3258"/>
            </a:avLst>
          </a:prstGeom>
          <a:solidFill>
            <a:schemeClr val="accent5">
              <a:lumMod val="40000"/>
              <a:lumOff val="60000"/>
            </a:schemeClr>
          </a:solidFill>
          <a:ln w="38100">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Reasoning</a:t>
            </a:r>
          </a:p>
        </p:txBody>
      </p:sp>
      <p:sp>
        <p:nvSpPr>
          <p:cNvPr id="49" name="Rounded Rectangle 2">
            <a:extLst>
              <a:ext uri="{FF2B5EF4-FFF2-40B4-BE49-F238E27FC236}">
                <a16:creationId xmlns:a16="http://schemas.microsoft.com/office/drawing/2014/main" id="{FE4F41F0-B421-4B41-A812-3DAA51BC7379}"/>
              </a:ext>
            </a:extLst>
          </p:cNvPr>
          <p:cNvSpPr/>
          <p:nvPr/>
        </p:nvSpPr>
        <p:spPr>
          <a:xfrm>
            <a:off x="755650" y="765175"/>
            <a:ext cx="3816350" cy="2714625"/>
          </a:xfrm>
          <a:prstGeom prst="roundRect">
            <a:avLst>
              <a:gd name="adj" fmla="val 3258"/>
            </a:avLst>
          </a:prstGeom>
          <a:solidFill>
            <a:srgbClr val="FFECA7"/>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Place Value</a:t>
            </a:r>
          </a:p>
        </p:txBody>
      </p:sp>
      <p:sp>
        <p:nvSpPr>
          <p:cNvPr id="50" name="Rounded Rectangle 48">
            <a:extLst>
              <a:ext uri="{FF2B5EF4-FFF2-40B4-BE49-F238E27FC236}">
                <a16:creationId xmlns:a16="http://schemas.microsoft.com/office/drawing/2014/main" id="{1CD57F2A-6153-4325-8158-AACFB612F64F}"/>
              </a:ext>
            </a:extLst>
          </p:cNvPr>
          <p:cNvSpPr/>
          <p:nvPr/>
        </p:nvSpPr>
        <p:spPr>
          <a:xfrm>
            <a:off x="4689242" y="765175"/>
            <a:ext cx="3724275" cy="2714625"/>
          </a:xfrm>
          <a:prstGeom prst="roundRect">
            <a:avLst>
              <a:gd name="adj" fmla="val 3258"/>
            </a:avLst>
          </a:prstGeom>
          <a:solidFill>
            <a:srgbClr val="B9D0BC"/>
          </a:solidFill>
          <a:ln w="38100">
            <a:solidFill>
              <a:srgbClr val="6C9D6E"/>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Problem Solving</a:t>
            </a:r>
          </a:p>
        </p:txBody>
      </p:sp>
      <p:sp>
        <p:nvSpPr>
          <p:cNvPr id="51" name="Reveal Answer 1">
            <a:extLst>
              <a:ext uri="{FF2B5EF4-FFF2-40B4-BE49-F238E27FC236}">
                <a16:creationId xmlns:a16="http://schemas.microsoft.com/office/drawing/2014/main" id="{35EDE301-5971-4E18-B759-4D123739B4EE}"/>
              </a:ext>
            </a:extLst>
          </p:cNvPr>
          <p:cNvSpPr/>
          <p:nvPr/>
        </p:nvSpPr>
        <p:spPr>
          <a:xfrm>
            <a:off x="2137883" y="3086630"/>
            <a:ext cx="1051884" cy="25638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97" name="Reveal Answer 3">
            <a:extLst>
              <a:ext uri="{FF2B5EF4-FFF2-40B4-BE49-F238E27FC236}">
                <a16:creationId xmlns:a16="http://schemas.microsoft.com/office/drawing/2014/main" id="{9DD62E0B-BE57-4E3C-8AAA-A69579E10AFC}"/>
              </a:ext>
            </a:extLst>
          </p:cNvPr>
          <p:cNvSpPr/>
          <p:nvPr/>
        </p:nvSpPr>
        <p:spPr>
          <a:xfrm>
            <a:off x="5989952" y="3086630"/>
            <a:ext cx="1051884" cy="25840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99" name="Rounded Rectangle 50">
            <a:extLst>
              <a:ext uri="{FF2B5EF4-FFF2-40B4-BE49-F238E27FC236}">
                <a16:creationId xmlns:a16="http://schemas.microsoft.com/office/drawing/2014/main" id="{DF0EC160-D02C-4552-BD6C-59741A5BC94D}"/>
              </a:ext>
            </a:extLst>
          </p:cNvPr>
          <p:cNvSpPr/>
          <p:nvPr/>
        </p:nvSpPr>
        <p:spPr>
          <a:xfrm>
            <a:off x="755650" y="3573709"/>
            <a:ext cx="3816350" cy="2519115"/>
          </a:xfrm>
          <a:prstGeom prst="roundRect">
            <a:avLst>
              <a:gd name="adj" fmla="val 3258"/>
            </a:avLst>
          </a:prstGeom>
          <a:solidFill>
            <a:srgbClr val="EEBCD9"/>
          </a:solid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 and -</a:t>
            </a:r>
          </a:p>
        </p:txBody>
      </p:sp>
      <p:sp>
        <p:nvSpPr>
          <p:cNvPr id="100" name="Reveal Answer 2">
            <a:extLst>
              <a:ext uri="{FF2B5EF4-FFF2-40B4-BE49-F238E27FC236}">
                <a16:creationId xmlns:a16="http://schemas.microsoft.com/office/drawing/2014/main" id="{C2C2B5E8-E6A6-44CA-80A4-B1C6106F708E}"/>
              </a:ext>
            </a:extLst>
          </p:cNvPr>
          <p:cNvSpPr/>
          <p:nvPr/>
        </p:nvSpPr>
        <p:spPr>
          <a:xfrm>
            <a:off x="2137883" y="5738440"/>
            <a:ext cx="1051884" cy="25638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62" name="Round Single Corner Rectangle 34">
            <a:extLst>
              <a:ext uri="{FF2B5EF4-FFF2-40B4-BE49-F238E27FC236}">
                <a16:creationId xmlns:a16="http://schemas.microsoft.com/office/drawing/2014/main" id="{834FEBF5-A419-439C-A923-53C067887934}"/>
              </a:ext>
            </a:extLst>
          </p:cNvPr>
          <p:cNvSpPr/>
          <p:nvPr/>
        </p:nvSpPr>
        <p:spPr>
          <a:xfrm rot="10800000">
            <a:off x="8294126" y="-20237"/>
            <a:ext cx="849873" cy="506497"/>
          </a:xfrm>
          <a:prstGeom prst="round1Rect">
            <a:avLst>
              <a:gd name="adj" fmla="val 50000"/>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17">
            <a:extLst>
              <a:ext uri="{FF2B5EF4-FFF2-40B4-BE49-F238E27FC236}">
                <a16:creationId xmlns:a16="http://schemas.microsoft.com/office/drawing/2014/main" id="{ECA8915B-1C78-46D9-B0CF-F2E22196EE52}"/>
              </a:ext>
            </a:extLst>
          </p:cNvPr>
          <p:cNvSpPr>
            <a:spLocks noChangeArrowheads="1"/>
          </p:cNvSpPr>
          <p:nvPr/>
        </p:nvSpPr>
        <p:spPr bwMode="auto">
          <a:xfrm>
            <a:off x="8414333" y="94517"/>
            <a:ext cx="5918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sz="1200" b="1" dirty="0">
                <a:solidFill>
                  <a:schemeClr val="bg1"/>
                </a:solidFill>
              </a:rPr>
              <a:t>Day 2</a:t>
            </a:r>
          </a:p>
        </p:txBody>
      </p:sp>
      <p:sp>
        <p:nvSpPr>
          <p:cNvPr id="60" name="Rectangle 58">
            <a:extLst>
              <a:ext uri="{FF2B5EF4-FFF2-40B4-BE49-F238E27FC236}">
                <a16:creationId xmlns:a16="http://schemas.microsoft.com/office/drawing/2014/main" id="{53FAB6EB-5DF2-4290-98BF-8A0BF2D4A4AE}"/>
              </a:ext>
            </a:extLst>
          </p:cNvPr>
          <p:cNvSpPr>
            <a:spLocks noChangeArrowheads="1"/>
          </p:cNvSpPr>
          <p:nvPr/>
        </p:nvSpPr>
        <p:spPr bwMode="auto">
          <a:xfrm>
            <a:off x="1217613" y="2625725"/>
            <a:ext cx="28352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dirty="0">
                <a:solidFill>
                  <a:schemeClr val="tx1"/>
                </a:solidFill>
              </a:rPr>
              <a:t>What is the next number?</a:t>
            </a:r>
          </a:p>
        </p:txBody>
      </p:sp>
      <p:sp>
        <p:nvSpPr>
          <p:cNvPr id="61" name="Rectangle 90">
            <a:extLst>
              <a:ext uri="{FF2B5EF4-FFF2-40B4-BE49-F238E27FC236}">
                <a16:creationId xmlns:a16="http://schemas.microsoft.com/office/drawing/2014/main" id="{A3F45702-FC58-4FAA-B196-EF62AC61C8DE}"/>
              </a:ext>
            </a:extLst>
          </p:cNvPr>
          <p:cNvSpPr>
            <a:spLocks noChangeArrowheads="1"/>
          </p:cNvSpPr>
          <p:nvPr/>
        </p:nvSpPr>
        <p:spPr bwMode="auto">
          <a:xfrm>
            <a:off x="4819650" y="2638425"/>
            <a:ext cx="3435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gn="ctr" eaLnBrk="1" hangingPunct="1">
              <a:lnSpc>
                <a:spcPct val="100000"/>
              </a:lnSpc>
              <a:spcBef>
                <a:spcPct val="0"/>
              </a:spcBef>
              <a:buFontTx/>
              <a:buNone/>
            </a:pPr>
            <a:r>
              <a:rPr lang="en-GB" altLang="en-US" dirty="0">
                <a:solidFill>
                  <a:schemeClr val="tx1"/>
                </a:solidFill>
              </a:rPr>
              <a:t>How many squares are there? </a:t>
            </a:r>
          </a:p>
        </p:txBody>
      </p:sp>
      <p:sp>
        <p:nvSpPr>
          <p:cNvPr id="64" name="Answer 3">
            <a:extLst>
              <a:ext uri="{FF2B5EF4-FFF2-40B4-BE49-F238E27FC236}">
                <a16:creationId xmlns:a16="http://schemas.microsoft.com/office/drawing/2014/main" id="{DC199175-07E6-45BD-B7EA-4317798880F2}"/>
              </a:ext>
            </a:extLst>
          </p:cNvPr>
          <p:cNvSpPr/>
          <p:nvPr/>
        </p:nvSpPr>
        <p:spPr>
          <a:xfrm>
            <a:off x="6334919" y="2907725"/>
            <a:ext cx="397866" cy="584775"/>
          </a:xfrm>
          <a:prstGeom prst="rect">
            <a:avLst/>
          </a:prstGeom>
        </p:spPr>
        <p:txBody>
          <a:bodyPr wrap="none">
            <a:spAutoFit/>
          </a:bodyPr>
          <a:lstStyle/>
          <a:p>
            <a:pPr eaLnBrk="1" fontAlgn="auto" hangingPunct="1">
              <a:spcBef>
                <a:spcPts val="0"/>
              </a:spcBef>
              <a:spcAft>
                <a:spcPts val="0"/>
              </a:spcAft>
              <a:defRPr/>
            </a:pPr>
            <a:r>
              <a:rPr lang="en-GB" sz="3200" b="1" dirty="0">
                <a:solidFill>
                  <a:schemeClr val="accent5">
                    <a:lumMod val="75000"/>
                  </a:schemeClr>
                </a:solidFill>
                <a:latin typeface="+mn-lt"/>
              </a:rPr>
              <a:t>3</a:t>
            </a:r>
          </a:p>
        </p:txBody>
      </p:sp>
      <p:sp>
        <p:nvSpPr>
          <p:cNvPr id="65" name="Rectangle 98">
            <a:extLst>
              <a:ext uri="{FF2B5EF4-FFF2-40B4-BE49-F238E27FC236}">
                <a16:creationId xmlns:a16="http://schemas.microsoft.com/office/drawing/2014/main" id="{950BB124-740B-4B84-A6F2-3DA17D29116E}"/>
              </a:ext>
            </a:extLst>
          </p:cNvPr>
          <p:cNvSpPr>
            <a:spLocks noChangeArrowheads="1"/>
          </p:cNvSpPr>
          <p:nvPr/>
        </p:nvSpPr>
        <p:spPr bwMode="auto">
          <a:xfrm>
            <a:off x="4808538" y="5364163"/>
            <a:ext cx="22002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a:solidFill>
                  <a:schemeClr val="tx1"/>
                </a:solidFill>
              </a:rPr>
              <a:t>What number has Alison missed out?</a:t>
            </a:r>
          </a:p>
        </p:txBody>
      </p:sp>
      <p:sp>
        <p:nvSpPr>
          <p:cNvPr id="66" name="Rectangle 1">
            <a:extLst>
              <a:ext uri="{FF2B5EF4-FFF2-40B4-BE49-F238E27FC236}">
                <a16:creationId xmlns:a16="http://schemas.microsoft.com/office/drawing/2014/main" id="{491ABC27-DF30-44E9-813A-EA2CB44C48F6}"/>
              </a:ext>
            </a:extLst>
          </p:cNvPr>
          <p:cNvSpPr>
            <a:spLocks noChangeArrowheads="1"/>
          </p:cNvSpPr>
          <p:nvPr/>
        </p:nvSpPr>
        <p:spPr bwMode="auto">
          <a:xfrm>
            <a:off x="1521926" y="1643063"/>
            <a:ext cx="181768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sz="2800">
                <a:solidFill>
                  <a:schemeClr val="tx1"/>
                </a:solidFill>
              </a:rPr>
              <a:t>0, 2, 4, 6, </a:t>
            </a:r>
          </a:p>
        </p:txBody>
      </p:sp>
      <p:sp>
        <p:nvSpPr>
          <p:cNvPr id="67" name="Rounded Rectangle 66">
            <a:extLst>
              <a:ext uri="{FF2B5EF4-FFF2-40B4-BE49-F238E27FC236}">
                <a16:creationId xmlns:a16="http://schemas.microsoft.com/office/drawing/2014/main" id="{E97434C1-6D2D-4EEE-97CE-A08C1172A6A7}"/>
              </a:ext>
            </a:extLst>
          </p:cNvPr>
          <p:cNvSpPr/>
          <p:nvPr/>
        </p:nvSpPr>
        <p:spPr>
          <a:xfrm>
            <a:off x="3172926" y="1581150"/>
            <a:ext cx="622300" cy="59372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0" name="Answer 1">
            <a:extLst>
              <a:ext uri="{FF2B5EF4-FFF2-40B4-BE49-F238E27FC236}">
                <a16:creationId xmlns:a16="http://schemas.microsoft.com/office/drawing/2014/main" id="{9E74F6D6-543F-422C-946E-3904D8044C70}"/>
              </a:ext>
            </a:extLst>
          </p:cNvPr>
          <p:cNvSpPr/>
          <p:nvPr/>
        </p:nvSpPr>
        <p:spPr>
          <a:xfrm>
            <a:off x="3271900" y="1594234"/>
            <a:ext cx="425116" cy="584775"/>
          </a:xfrm>
          <a:prstGeom prst="rect">
            <a:avLst/>
          </a:prstGeom>
        </p:spPr>
        <p:txBody>
          <a:bodyPr wrap="none">
            <a:spAutoFit/>
          </a:bodyPr>
          <a:lstStyle/>
          <a:p>
            <a:pPr eaLnBrk="1" fontAlgn="auto" hangingPunct="1">
              <a:spcBef>
                <a:spcPts val="0"/>
              </a:spcBef>
              <a:spcAft>
                <a:spcPts val="0"/>
              </a:spcAft>
              <a:defRPr/>
            </a:pPr>
            <a:r>
              <a:rPr lang="en-GB" sz="3200" b="1" dirty="0">
                <a:solidFill>
                  <a:schemeClr val="accent5">
                    <a:lumMod val="75000"/>
                  </a:schemeClr>
                </a:solidFill>
                <a:latin typeface="+mn-lt"/>
              </a:rPr>
              <a:t>8</a:t>
            </a:r>
          </a:p>
        </p:txBody>
      </p:sp>
      <p:pic>
        <p:nvPicPr>
          <p:cNvPr id="71" name="Picture 81">
            <a:extLst>
              <a:ext uri="{FF2B5EF4-FFF2-40B4-BE49-F238E27FC236}">
                <a16:creationId xmlns:a16="http://schemas.microsoft.com/office/drawing/2014/main" id="{A0F690D3-6DF0-4C5A-AE91-E1CEC036B834}"/>
              </a:ext>
            </a:extLst>
          </p:cNvPr>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4752975" y="4184650"/>
            <a:ext cx="2105025"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Rectangle 82">
            <a:extLst>
              <a:ext uri="{FF2B5EF4-FFF2-40B4-BE49-F238E27FC236}">
                <a16:creationId xmlns:a16="http://schemas.microsoft.com/office/drawing/2014/main" id="{0FE8DC33-EB8C-4317-AA61-6F26494B1AA4}"/>
              </a:ext>
            </a:extLst>
          </p:cNvPr>
          <p:cNvSpPr>
            <a:spLocks noChangeArrowheads="1"/>
          </p:cNvSpPr>
          <p:nvPr/>
        </p:nvSpPr>
        <p:spPr bwMode="auto">
          <a:xfrm>
            <a:off x="4980214" y="4474369"/>
            <a:ext cx="1639887"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sz="2600">
                <a:solidFill>
                  <a:schemeClr val="tx1"/>
                </a:solidFill>
              </a:rPr>
              <a:t>0, 2, 6, 8</a:t>
            </a:r>
          </a:p>
        </p:txBody>
      </p:sp>
      <p:sp>
        <p:nvSpPr>
          <p:cNvPr id="89" name="Rectangle 88">
            <a:extLst>
              <a:ext uri="{FF2B5EF4-FFF2-40B4-BE49-F238E27FC236}">
                <a16:creationId xmlns:a16="http://schemas.microsoft.com/office/drawing/2014/main" id="{FBFF5B3E-1DF5-41B5-AE01-128FA58225A8}"/>
              </a:ext>
            </a:extLst>
          </p:cNvPr>
          <p:cNvSpPr/>
          <p:nvPr/>
        </p:nvSpPr>
        <p:spPr>
          <a:xfrm>
            <a:off x="4992688" y="1379538"/>
            <a:ext cx="365125" cy="365125"/>
          </a:xfrm>
          <a:prstGeom prst="rect">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1" name="Rectangle 90">
            <a:extLst>
              <a:ext uri="{FF2B5EF4-FFF2-40B4-BE49-F238E27FC236}">
                <a16:creationId xmlns:a16="http://schemas.microsoft.com/office/drawing/2014/main" id="{DA5F72BB-4D84-4CA0-993A-92941AC6B37E}"/>
              </a:ext>
            </a:extLst>
          </p:cNvPr>
          <p:cNvSpPr/>
          <p:nvPr/>
        </p:nvSpPr>
        <p:spPr>
          <a:xfrm>
            <a:off x="5538788" y="2006600"/>
            <a:ext cx="361950" cy="363538"/>
          </a:xfrm>
          <a:prstGeom prst="rect">
            <a:avLst/>
          </a:prstGeom>
          <a:solidFill>
            <a:srgbClr val="F6A25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 name="Oval 91">
            <a:extLst>
              <a:ext uri="{FF2B5EF4-FFF2-40B4-BE49-F238E27FC236}">
                <a16:creationId xmlns:a16="http://schemas.microsoft.com/office/drawing/2014/main" id="{98D63126-B3DE-4A2F-A03F-3B60A3B46030}"/>
              </a:ext>
            </a:extLst>
          </p:cNvPr>
          <p:cNvSpPr/>
          <p:nvPr/>
        </p:nvSpPr>
        <p:spPr>
          <a:xfrm>
            <a:off x="7653899" y="1399861"/>
            <a:ext cx="404812" cy="404812"/>
          </a:xfrm>
          <a:prstGeom prst="ellipse">
            <a:avLst/>
          </a:prstGeom>
          <a:solidFill>
            <a:srgbClr val="A873A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3" name="Oval 92">
            <a:extLst>
              <a:ext uri="{FF2B5EF4-FFF2-40B4-BE49-F238E27FC236}">
                <a16:creationId xmlns:a16="http://schemas.microsoft.com/office/drawing/2014/main" id="{F4751E1A-62E3-45FB-916D-145500F84DCD}"/>
              </a:ext>
            </a:extLst>
          </p:cNvPr>
          <p:cNvSpPr/>
          <p:nvPr/>
        </p:nvSpPr>
        <p:spPr>
          <a:xfrm>
            <a:off x="6769100" y="1985963"/>
            <a:ext cx="403225" cy="404812"/>
          </a:xfrm>
          <a:prstGeom prst="ellipse">
            <a:avLst/>
          </a:prstGeom>
          <a:solidFill>
            <a:srgbClr val="A873A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4" name="Oval 93">
            <a:extLst>
              <a:ext uri="{FF2B5EF4-FFF2-40B4-BE49-F238E27FC236}">
                <a16:creationId xmlns:a16="http://schemas.microsoft.com/office/drawing/2014/main" id="{A8C26091-2E19-4C2C-955E-7450756297DD}"/>
              </a:ext>
            </a:extLst>
          </p:cNvPr>
          <p:cNvSpPr/>
          <p:nvPr/>
        </p:nvSpPr>
        <p:spPr>
          <a:xfrm>
            <a:off x="7334250" y="1985963"/>
            <a:ext cx="404813" cy="404812"/>
          </a:xfrm>
          <a:prstGeom prst="ellipse">
            <a:avLst/>
          </a:prstGeom>
          <a:solidFill>
            <a:srgbClr val="FFE86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5" name="Oval 94">
            <a:extLst>
              <a:ext uri="{FF2B5EF4-FFF2-40B4-BE49-F238E27FC236}">
                <a16:creationId xmlns:a16="http://schemas.microsoft.com/office/drawing/2014/main" id="{4C3D8D88-4D8C-4A68-BEFC-0CF66FAB7C55}"/>
              </a:ext>
            </a:extLst>
          </p:cNvPr>
          <p:cNvSpPr/>
          <p:nvPr/>
        </p:nvSpPr>
        <p:spPr>
          <a:xfrm>
            <a:off x="5627688" y="1360488"/>
            <a:ext cx="404812" cy="403225"/>
          </a:xfrm>
          <a:prstGeom prst="ellipse">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6" name="Rectangle 95">
            <a:extLst>
              <a:ext uri="{FF2B5EF4-FFF2-40B4-BE49-F238E27FC236}">
                <a16:creationId xmlns:a16="http://schemas.microsoft.com/office/drawing/2014/main" id="{42606EB4-EFB3-47CC-8479-B33D85B53636}"/>
              </a:ext>
            </a:extLst>
          </p:cNvPr>
          <p:cNvSpPr/>
          <p:nvPr/>
        </p:nvSpPr>
        <p:spPr>
          <a:xfrm>
            <a:off x="6181725" y="1392238"/>
            <a:ext cx="361950" cy="363537"/>
          </a:xfrm>
          <a:prstGeom prst="rect">
            <a:avLst/>
          </a:prstGeom>
          <a:solidFill>
            <a:srgbClr val="A873A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8" name="Isosceles Triangle 97">
            <a:extLst>
              <a:ext uri="{FF2B5EF4-FFF2-40B4-BE49-F238E27FC236}">
                <a16:creationId xmlns:a16="http://schemas.microsoft.com/office/drawing/2014/main" id="{42157EE0-5A14-4DBF-877B-78A58A8178AE}"/>
              </a:ext>
            </a:extLst>
          </p:cNvPr>
          <p:cNvSpPr/>
          <p:nvPr/>
        </p:nvSpPr>
        <p:spPr>
          <a:xfrm>
            <a:off x="7856305" y="1959821"/>
            <a:ext cx="361950" cy="363538"/>
          </a:xfrm>
          <a:prstGeom prst="triangle">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5" name="Isosceles Triangle 114">
            <a:extLst>
              <a:ext uri="{FF2B5EF4-FFF2-40B4-BE49-F238E27FC236}">
                <a16:creationId xmlns:a16="http://schemas.microsoft.com/office/drawing/2014/main" id="{6B4C7078-3595-4E65-90D7-71A020997606}"/>
              </a:ext>
            </a:extLst>
          </p:cNvPr>
          <p:cNvSpPr/>
          <p:nvPr/>
        </p:nvSpPr>
        <p:spPr>
          <a:xfrm>
            <a:off x="7112000" y="1406525"/>
            <a:ext cx="361950" cy="363538"/>
          </a:xfrm>
          <a:prstGeom prst="triangle">
            <a:avLst/>
          </a:prstGeom>
          <a:solidFill>
            <a:srgbClr val="F6A25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6" name="Isosceles Triangle 115">
            <a:extLst>
              <a:ext uri="{FF2B5EF4-FFF2-40B4-BE49-F238E27FC236}">
                <a16:creationId xmlns:a16="http://schemas.microsoft.com/office/drawing/2014/main" id="{DDA42917-037C-4974-83B9-C95692D6DF82}"/>
              </a:ext>
            </a:extLst>
          </p:cNvPr>
          <p:cNvSpPr/>
          <p:nvPr/>
        </p:nvSpPr>
        <p:spPr>
          <a:xfrm>
            <a:off x="6632575" y="1403350"/>
            <a:ext cx="361950" cy="363538"/>
          </a:xfrm>
          <a:prstGeom prst="triangle">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7" name="Isosceles Triangle 116">
            <a:extLst>
              <a:ext uri="{FF2B5EF4-FFF2-40B4-BE49-F238E27FC236}">
                <a16:creationId xmlns:a16="http://schemas.microsoft.com/office/drawing/2014/main" id="{F6642726-EFC5-47D2-9FF8-4AE2E719B2A5}"/>
              </a:ext>
            </a:extLst>
          </p:cNvPr>
          <p:cNvSpPr/>
          <p:nvPr/>
        </p:nvSpPr>
        <p:spPr>
          <a:xfrm>
            <a:off x="6132513" y="1949450"/>
            <a:ext cx="404812" cy="404813"/>
          </a:xfrm>
          <a:prstGeom prst="triangle">
            <a:avLst/>
          </a:prstGeom>
          <a:solidFill>
            <a:srgbClr val="FFE86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8" name="Isosceles Triangle 117">
            <a:extLst>
              <a:ext uri="{FF2B5EF4-FFF2-40B4-BE49-F238E27FC236}">
                <a16:creationId xmlns:a16="http://schemas.microsoft.com/office/drawing/2014/main" id="{2CDA7B00-9892-462D-A5D4-4A5D101AEF49}"/>
              </a:ext>
            </a:extLst>
          </p:cNvPr>
          <p:cNvSpPr/>
          <p:nvPr/>
        </p:nvSpPr>
        <p:spPr>
          <a:xfrm>
            <a:off x="5002213" y="1973263"/>
            <a:ext cx="404812" cy="404812"/>
          </a:xfrm>
          <a:prstGeom prst="triangle">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119" name="Straight Connector 118">
            <a:extLst>
              <a:ext uri="{FF2B5EF4-FFF2-40B4-BE49-F238E27FC236}">
                <a16:creationId xmlns:a16="http://schemas.microsoft.com/office/drawing/2014/main" id="{ECB1B097-E930-40EF-A131-90055F9E0CA6}"/>
              </a:ext>
            </a:extLst>
          </p:cNvPr>
          <p:cNvCxnSpPr/>
          <p:nvPr/>
        </p:nvCxnSpPr>
        <p:spPr>
          <a:xfrm flipV="1">
            <a:off x="1792288" y="4349750"/>
            <a:ext cx="715963" cy="685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8A54829B-BBF9-4AD8-ABBD-5B3EF7F04B21}"/>
              </a:ext>
            </a:extLst>
          </p:cNvPr>
          <p:cNvCxnSpPr/>
          <p:nvPr/>
        </p:nvCxnSpPr>
        <p:spPr>
          <a:xfrm>
            <a:off x="2841626" y="4514850"/>
            <a:ext cx="603250" cy="6905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1" name="Oval 120">
            <a:extLst>
              <a:ext uri="{FF2B5EF4-FFF2-40B4-BE49-F238E27FC236}">
                <a16:creationId xmlns:a16="http://schemas.microsoft.com/office/drawing/2014/main" id="{E4A980BA-E7F3-42C5-96D2-AB1F3B67BF4A}"/>
              </a:ext>
            </a:extLst>
          </p:cNvPr>
          <p:cNvSpPr/>
          <p:nvPr/>
        </p:nvSpPr>
        <p:spPr bwMode="auto">
          <a:xfrm rot="5400000">
            <a:off x="2938463" y="4700588"/>
            <a:ext cx="819150" cy="819150"/>
          </a:xfrm>
          <a:prstGeom prst="ellipse">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 name="Oval 121">
            <a:extLst>
              <a:ext uri="{FF2B5EF4-FFF2-40B4-BE49-F238E27FC236}">
                <a16:creationId xmlns:a16="http://schemas.microsoft.com/office/drawing/2014/main" id="{78228CC8-A1AB-474E-AB4C-FC0555AC3EF3}"/>
              </a:ext>
            </a:extLst>
          </p:cNvPr>
          <p:cNvSpPr/>
          <p:nvPr/>
        </p:nvSpPr>
        <p:spPr bwMode="auto">
          <a:xfrm rot="5400000">
            <a:off x="1382713" y="4699000"/>
            <a:ext cx="819150" cy="819150"/>
          </a:xfrm>
          <a:prstGeom prst="ellipse">
            <a:avLst/>
          </a:prstGeom>
          <a:solidFill>
            <a:srgbClr val="F08115"/>
          </a:solidFill>
          <a:ln>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 name="Oval 122">
            <a:extLst>
              <a:ext uri="{FF2B5EF4-FFF2-40B4-BE49-F238E27FC236}">
                <a16:creationId xmlns:a16="http://schemas.microsoft.com/office/drawing/2014/main" id="{C5580288-3C46-4BD3-9950-6869D994D2CD}"/>
              </a:ext>
            </a:extLst>
          </p:cNvPr>
          <p:cNvSpPr/>
          <p:nvPr/>
        </p:nvSpPr>
        <p:spPr bwMode="auto">
          <a:xfrm rot="5400000">
            <a:off x="2145506" y="3937794"/>
            <a:ext cx="919163" cy="919162"/>
          </a:xfrm>
          <a:prstGeom prst="ellipse">
            <a:avLst/>
          </a:prstGeom>
          <a:solidFill>
            <a:srgbClr val="F08115"/>
          </a:solidFill>
          <a:ln>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4" name="Rectangle 65">
            <a:extLst>
              <a:ext uri="{FF2B5EF4-FFF2-40B4-BE49-F238E27FC236}">
                <a16:creationId xmlns:a16="http://schemas.microsoft.com/office/drawing/2014/main" id="{FFC60E60-5AFD-44AA-9BAC-4CA7C5C4538E}"/>
              </a:ext>
            </a:extLst>
          </p:cNvPr>
          <p:cNvSpPr>
            <a:spLocks noChangeArrowheads="1"/>
          </p:cNvSpPr>
          <p:nvPr/>
        </p:nvSpPr>
        <p:spPr bwMode="auto">
          <a:xfrm>
            <a:off x="2254864" y="4056953"/>
            <a:ext cx="77457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sz="4000" dirty="0">
                <a:solidFill>
                  <a:schemeClr val="tx1"/>
                </a:solidFill>
              </a:rPr>
              <a:t>20</a:t>
            </a:r>
          </a:p>
        </p:txBody>
      </p:sp>
      <p:sp>
        <p:nvSpPr>
          <p:cNvPr id="125" name="Rectangle 65">
            <a:extLst>
              <a:ext uri="{FF2B5EF4-FFF2-40B4-BE49-F238E27FC236}">
                <a16:creationId xmlns:a16="http://schemas.microsoft.com/office/drawing/2014/main" id="{2F19E56B-7C71-4E5C-9327-5441FFFCCECF}"/>
              </a:ext>
            </a:extLst>
          </p:cNvPr>
          <p:cNvSpPr>
            <a:spLocks noChangeArrowheads="1"/>
          </p:cNvSpPr>
          <p:nvPr/>
        </p:nvSpPr>
        <p:spPr bwMode="auto">
          <a:xfrm>
            <a:off x="1592263" y="4903788"/>
            <a:ext cx="400050"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sz="2200">
                <a:solidFill>
                  <a:schemeClr val="tx1"/>
                </a:solidFill>
              </a:rPr>
              <a:t>11</a:t>
            </a:r>
          </a:p>
        </p:txBody>
      </p:sp>
      <p:sp>
        <p:nvSpPr>
          <p:cNvPr id="126" name="Rectangle 65">
            <a:extLst>
              <a:ext uri="{FF2B5EF4-FFF2-40B4-BE49-F238E27FC236}">
                <a16:creationId xmlns:a16="http://schemas.microsoft.com/office/drawing/2014/main" id="{3BDA8C90-7698-43DD-8DFD-FE26F9DAA5C3}"/>
              </a:ext>
            </a:extLst>
          </p:cNvPr>
          <p:cNvSpPr>
            <a:spLocks noChangeArrowheads="1"/>
          </p:cNvSpPr>
          <p:nvPr/>
        </p:nvSpPr>
        <p:spPr bwMode="auto">
          <a:xfrm>
            <a:off x="3176588" y="4892675"/>
            <a:ext cx="32385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sz="2200" dirty="0">
                <a:solidFill>
                  <a:schemeClr val="tx1"/>
                </a:solidFill>
              </a:rPr>
              <a:t>?</a:t>
            </a:r>
          </a:p>
        </p:txBody>
      </p:sp>
      <p:sp>
        <p:nvSpPr>
          <p:cNvPr id="127" name="Answer 1">
            <a:extLst>
              <a:ext uri="{FF2B5EF4-FFF2-40B4-BE49-F238E27FC236}">
                <a16:creationId xmlns:a16="http://schemas.microsoft.com/office/drawing/2014/main" id="{C37359F7-C2E3-46B6-B826-9EFC1B4BB25F}"/>
              </a:ext>
            </a:extLst>
          </p:cNvPr>
          <p:cNvSpPr/>
          <p:nvPr/>
        </p:nvSpPr>
        <p:spPr>
          <a:xfrm>
            <a:off x="2444498" y="5021361"/>
            <a:ext cx="413896" cy="584775"/>
          </a:xfrm>
          <a:prstGeom prst="rect">
            <a:avLst/>
          </a:prstGeom>
        </p:spPr>
        <p:txBody>
          <a:bodyPr wrap="none">
            <a:spAutoFit/>
          </a:bodyPr>
          <a:lstStyle/>
          <a:p>
            <a:pPr eaLnBrk="1" fontAlgn="auto" hangingPunct="1">
              <a:spcBef>
                <a:spcPts val="0"/>
              </a:spcBef>
              <a:spcAft>
                <a:spcPts val="0"/>
              </a:spcAft>
              <a:defRPr/>
            </a:pPr>
            <a:r>
              <a:rPr lang="en-GB" sz="3200" b="1" dirty="0">
                <a:solidFill>
                  <a:schemeClr val="accent5">
                    <a:lumMod val="75000"/>
                  </a:schemeClr>
                </a:solidFill>
                <a:latin typeface="+mn-lt"/>
              </a:rPr>
              <a:t>9</a:t>
            </a:r>
          </a:p>
        </p:txBody>
      </p:sp>
      <p:pic>
        <p:nvPicPr>
          <p:cNvPr id="2" name="Picture 1"/>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999288" y="4319587"/>
            <a:ext cx="1312363" cy="1768213"/>
          </a:xfrm>
          <a:prstGeom prst="rect">
            <a:avLst/>
          </a:prstGeom>
        </p:spPr>
      </p:pic>
    </p:spTree>
    <p:extLst>
      <p:ext uri="{BB962C8B-B14F-4D97-AF65-F5344CB8AC3E}">
        <p14:creationId xmlns:p14="http://schemas.microsoft.com/office/powerpoint/2010/main" val="11456097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51"/>
                                        </p:tgtEl>
                                      </p:cBhvr>
                                    </p:animEffect>
                                    <p:set>
                                      <p:cBhvr>
                                        <p:cTn id="7" dur="1" fill="hold">
                                          <p:stCondLst>
                                            <p:cond delay="499"/>
                                          </p:stCondLst>
                                        </p:cTn>
                                        <p:tgtEl>
                                          <p:spTgt spid="51"/>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fade">
                                      <p:cBhvr>
                                        <p:cTn id="11" dur="500"/>
                                        <p:tgtEl>
                                          <p:spTgt spid="70"/>
                                        </p:tgtEl>
                                      </p:cBhvr>
                                    </p:animEffect>
                                  </p:childTnLst>
                                </p:cTn>
                              </p:par>
                              <p:par>
                                <p:cTn id="12" presetID="26" presetClass="emph" presetSubtype="0" fill="hold" grpId="1" nodeType="withEffect">
                                  <p:stCondLst>
                                    <p:cond delay="0"/>
                                  </p:stCondLst>
                                  <p:childTnLst>
                                    <p:animEffect transition="out" filter="fade">
                                      <p:cBhvr>
                                        <p:cTn id="13" dur="500" tmFilter="0, 0; .2, .5; .8, .5; 1, 0"/>
                                        <p:tgtEl>
                                          <p:spTgt spid="70"/>
                                        </p:tgtEl>
                                      </p:cBhvr>
                                    </p:animEffect>
                                    <p:animScale>
                                      <p:cBhvr>
                                        <p:cTn id="14" dur="250" autoRev="1" fill="hold"/>
                                        <p:tgtEl>
                                          <p:spTgt spid="70"/>
                                        </p:tgtEl>
                                      </p:cBhvr>
                                      <p:by x="105000" y="105000"/>
                                    </p:animScale>
                                  </p:childTnLst>
                                </p:cTn>
                              </p:par>
                            </p:childTnLst>
                          </p:cTn>
                        </p:par>
                      </p:childTnLst>
                    </p:cTn>
                  </p:par>
                </p:childTnLst>
              </p:cTn>
              <p:nextCondLst>
                <p:cond evt="onClick" delay="0">
                  <p:tgtEl>
                    <p:spTgt spid="51"/>
                  </p:tgtEl>
                </p:cond>
              </p:nextCondLst>
            </p:seq>
            <p:seq concurrent="1" nextAc="seek">
              <p:cTn id="15" restart="whenNotActive" fill="hold" evtFilter="cancelBubble" nodeType="interactiveSeq">
                <p:stCondLst>
                  <p:cond evt="onClick" delay="0">
                    <p:tgtEl>
                      <p:spTgt spid="97"/>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0" nodeType="afterEffect">
                                  <p:stCondLst>
                                    <p:cond delay="0"/>
                                  </p:stCondLst>
                                  <p:childTnLst>
                                    <p:animEffect transition="out" filter="fade">
                                      <p:cBhvr>
                                        <p:cTn id="19" dur="500"/>
                                        <p:tgtEl>
                                          <p:spTgt spid="97"/>
                                        </p:tgtEl>
                                      </p:cBhvr>
                                    </p:animEffect>
                                    <p:set>
                                      <p:cBhvr>
                                        <p:cTn id="20" dur="1" fill="hold">
                                          <p:stCondLst>
                                            <p:cond delay="499"/>
                                          </p:stCondLst>
                                        </p:cTn>
                                        <p:tgtEl>
                                          <p:spTgt spid="97"/>
                                        </p:tgtEl>
                                        <p:attrNameLst>
                                          <p:attrName>style.visibility</p:attrName>
                                        </p:attrNameLst>
                                      </p:cBhvr>
                                      <p:to>
                                        <p:strVal val="hidden"/>
                                      </p:to>
                                    </p:se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64"/>
                                        </p:tgtEl>
                                        <p:attrNameLst>
                                          <p:attrName>style.visibility</p:attrName>
                                        </p:attrNameLst>
                                      </p:cBhvr>
                                      <p:to>
                                        <p:strVal val="visible"/>
                                      </p:to>
                                    </p:set>
                                    <p:animEffect transition="in" filter="fade">
                                      <p:cBhvr>
                                        <p:cTn id="24" dur="500"/>
                                        <p:tgtEl>
                                          <p:spTgt spid="64"/>
                                        </p:tgtEl>
                                      </p:cBhvr>
                                    </p:animEffect>
                                  </p:childTnLst>
                                </p:cTn>
                              </p:par>
                              <p:par>
                                <p:cTn id="25" presetID="26" presetClass="emph" presetSubtype="0" fill="hold" grpId="1" nodeType="withEffect">
                                  <p:stCondLst>
                                    <p:cond delay="0"/>
                                  </p:stCondLst>
                                  <p:childTnLst>
                                    <p:animEffect transition="out" filter="fade">
                                      <p:cBhvr>
                                        <p:cTn id="26" dur="500" tmFilter="0, 0; .2, .5; .8, .5; 1, 0"/>
                                        <p:tgtEl>
                                          <p:spTgt spid="64"/>
                                        </p:tgtEl>
                                      </p:cBhvr>
                                    </p:animEffect>
                                    <p:animScale>
                                      <p:cBhvr>
                                        <p:cTn id="27" dur="250" autoRev="1" fill="hold"/>
                                        <p:tgtEl>
                                          <p:spTgt spid="64"/>
                                        </p:tgtEl>
                                      </p:cBhvr>
                                      <p:by x="105000" y="105000"/>
                                    </p:animScale>
                                  </p:childTnLst>
                                </p:cTn>
                              </p:par>
                            </p:childTnLst>
                          </p:cTn>
                        </p:par>
                      </p:childTnLst>
                    </p:cTn>
                  </p:par>
                </p:childTnLst>
              </p:cTn>
              <p:nextCondLst>
                <p:cond evt="onClick" delay="0">
                  <p:tgtEl>
                    <p:spTgt spid="97"/>
                  </p:tgtEl>
                </p:cond>
              </p:nextCondLst>
            </p:seq>
            <p:seq concurrent="1" nextAc="seek">
              <p:cTn id="28" restart="whenNotActive" fill="hold" evtFilter="cancelBubble" nodeType="interactiveSeq">
                <p:stCondLst>
                  <p:cond evt="onClick" delay="0">
                    <p:tgtEl>
                      <p:spTgt spid="100"/>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0" nodeType="afterEffect">
                                  <p:stCondLst>
                                    <p:cond delay="0"/>
                                  </p:stCondLst>
                                  <p:childTnLst>
                                    <p:animEffect transition="out" filter="fade">
                                      <p:cBhvr>
                                        <p:cTn id="32" dur="500"/>
                                        <p:tgtEl>
                                          <p:spTgt spid="100"/>
                                        </p:tgtEl>
                                      </p:cBhvr>
                                    </p:animEffect>
                                    <p:set>
                                      <p:cBhvr>
                                        <p:cTn id="33" dur="1" fill="hold">
                                          <p:stCondLst>
                                            <p:cond delay="499"/>
                                          </p:stCondLst>
                                        </p:cTn>
                                        <p:tgtEl>
                                          <p:spTgt spid="100"/>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27"/>
                                        </p:tgtEl>
                                        <p:attrNameLst>
                                          <p:attrName>style.visibility</p:attrName>
                                        </p:attrNameLst>
                                      </p:cBhvr>
                                      <p:to>
                                        <p:strVal val="visible"/>
                                      </p:to>
                                    </p:set>
                                    <p:animEffect transition="in" filter="fade">
                                      <p:cBhvr>
                                        <p:cTn id="37" dur="500"/>
                                        <p:tgtEl>
                                          <p:spTgt spid="127"/>
                                        </p:tgtEl>
                                      </p:cBhvr>
                                    </p:animEffect>
                                  </p:childTnLst>
                                </p:cTn>
                              </p:par>
                              <p:par>
                                <p:cTn id="38" presetID="26" presetClass="emph" presetSubtype="0" fill="hold" grpId="1" nodeType="withEffect">
                                  <p:stCondLst>
                                    <p:cond delay="0"/>
                                  </p:stCondLst>
                                  <p:childTnLst>
                                    <p:animEffect transition="out" filter="fade">
                                      <p:cBhvr>
                                        <p:cTn id="39" dur="500" tmFilter="0, 0; .2, .5; .8, .5; 1, 0"/>
                                        <p:tgtEl>
                                          <p:spTgt spid="127"/>
                                        </p:tgtEl>
                                      </p:cBhvr>
                                    </p:animEffect>
                                    <p:animScale>
                                      <p:cBhvr>
                                        <p:cTn id="40" dur="250" autoRev="1" fill="hold"/>
                                        <p:tgtEl>
                                          <p:spTgt spid="127"/>
                                        </p:tgtEl>
                                      </p:cBhvr>
                                      <p:by x="105000" y="105000"/>
                                    </p:animScale>
                                  </p:childTnLst>
                                </p:cTn>
                              </p:par>
                            </p:childTnLst>
                          </p:cTn>
                        </p:par>
                      </p:childTnLst>
                    </p:cTn>
                  </p:par>
                </p:childTnLst>
              </p:cTn>
              <p:nextCondLst>
                <p:cond evt="onClick" delay="0">
                  <p:tgtEl>
                    <p:spTgt spid="100"/>
                  </p:tgtEl>
                </p:cond>
              </p:nextCondLst>
            </p:seq>
          </p:childTnLst>
        </p:cTn>
      </p:par>
    </p:tnLst>
    <p:bldLst>
      <p:bldP spid="51" grpId="0" animBg="1"/>
      <p:bldP spid="97" grpId="0" animBg="1"/>
      <p:bldP spid="100" grpId="0" animBg="1"/>
      <p:bldP spid="64" grpId="0"/>
      <p:bldP spid="64" grpId="1"/>
      <p:bldP spid="70" grpId="0"/>
      <p:bldP spid="70" grpId="1"/>
      <p:bldP spid="127" grpId="0"/>
      <p:bldP spid="127"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22">
            <a:extLst>
              <a:ext uri="{FF2B5EF4-FFF2-40B4-BE49-F238E27FC236}">
                <a16:creationId xmlns:a16="http://schemas.microsoft.com/office/drawing/2014/main" id="{5BFF4BC6-881B-4844-9716-FB09CF05093A}"/>
              </a:ext>
            </a:extLst>
          </p:cNvPr>
          <p:cNvSpPr>
            <a:spLocks noChangeArrowheads="1"/>
          </p:cNvSpPr>
          <p:nvPr/>
        </p:nvSpPr>
        <p:spPr bwMode="auto">
          <a:xfrm>
            <a:off x="696119" y="505104"/>
            <a:ext cx="5603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200" b="1" dirty="0">
                <a:solidFill>
                  <a:schemeClr val="tx1"/>
                </a:solidFill>
              </a:rPr>
              <a:t>Menu</a:t>
            </a:r>
          </a:p>
        </p:txBody>
      </p:sp>
      <p:sp>
        <p:nvSpPr>
          <p:cNvPr id="47" name="Oval 46">
            <a:extLst>
              <a:ext uri="{FF2B5EF4-FFF2-40B4-BE49-F238E27FC236}">
                <a16:creationId xmlns:a16="http://schemas.microsoft.com/office/drawing/2014/main" id="{01ED35E6-3E3B-47E3-A361-2639009C570F}"/>
              </a:ext>
            </a:extLst>
          </p:cNvPr>
          <p:cNvSpPr/>
          <p:nvPr/>
        </p:nvSpPr>
        <p:spPr>
          <a:xfrm>
            <a:off x="531584" y="535434"/>
            <a:ext cx="215564" cy="215564"/>
          </a:xfrm>
          <a:prstGeom prst="ellips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a:t>&lt;</a:t>
            </a:r>
          </a:p>
        </p:txBody>
      </p:sp>
      <p:sp>
        <p:nvSpPr>
          <p:cNvPr id="48" name="Rectangle 47">
            <a:hlinkClick r:id="rId3" action="ppaction://hlinksldjump"/>
            <a:extLst>
              <a:ext uri="{FF2B5EF4-FFF2-40B4-BE49-F238E27FC236}">
                <a16:creationId xmlns:a16="http://schemas.microsoft.com/office/drawing/2014/main" id="{A64861AB-D104-4164-93DC-0565F4AB5391}"/>
              </a:ext>
            </a:extLst>
          </p:cNvPr>
          <p:cNvSpPr/>
          <p:nvPr/>
        </p:nvSpPr>
        <p:spPr>
          <a:xfrm>
            <a:off x="507815" y="527161"/>
            <a:ext cx="716148" cy="2238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7" name="Rounded Rectangle 49">
            <a:extLst>
              <a:ext uri="{FF2B5EF4-FFF2-40B4-BE49-F238E27FC236}">
                <a16:creationId xmlns:a16="http://schemas.microsoft.com/office/drawing/2014/main" id="{01783214-B215-4883-99C5-593523C7DD2D}"/>
              </a:ext>
            </a:extLst>
          </p:cNvPr>
          <p:cNvSpPr/>
          <p:nvPr/>
        </p:nvSpPr>
        <p:spPr>
          <a:xfrm>
            <a:off x="4689242" y="3590226"/>
            <a:ext cx="3724275" cy="2517967"/>
          </a:xfrm>
          <a:prstGeom prst="roundRect">
            <a:avLst>
              <a:gd name="adj" fmla="val 3258"/>
            </a:avLst>
          </a:prstGeom>
          <a:solidFill>
            <a:schemeClr val="accent5">
              <a:lumMod val="40000"/>
              <a:lumOff val="60000"/>
            </a:schemeClr>
          </a:solidFill>
          <a:ln w="38100">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Reasoning</a:t>
            </a:r>
          </a:p>
        </p:txBody>
      </p:sp>
      <p:sp>
        <p:nvSpPr>
          <p:cNvPr id="49" name="Rounded Rectangle 2">
            <a:extLst>
              <a:ext uri="{FF2B5EF4-FFF2-40B4-BE49-F238E27FC236}">
                <a16:creationId xmlns:a16="http://schemas.microsoft.com/office/drawing/2014/main" id="{FE4F41F0-B421-4B41-A812-3DAA51BC7379}"/>
              </a:ext>
            </a:extLst>
          </p:cNvPr>
          <p:cNvSpPr/>
          <p:nvPr/>
        </p:nvSpPr>
        <p:spPr>
          <a:xfrm>
            <a:off x="755650" y="765175"/>
            <a:ext cx="3816350" cy="2714625"/>
          </a:xfrm>
          <a:prstGeom prst="roundRect">
            <a:avLst>
              <a:gd name="adj" fmla="val 3258"/>
            </a:avLst>
          </a:prstGeom>
          <a:solidFill>
            <a:srgbClr val="FFECA7"/>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Place Value</a:t>
            </a:r>
          </a:p>
        </p:txBody>
      </p:sp>
      <p:sp>
        <p:nvSpPr>
          <p:cNvPr id="50" name="Rounded Rectangle 48">
            <a:extLst>
              <a:ext uri="{FF2B5EF4-FFF2-40B4-BE49-F238E27FC236}">
                <a16:creationId xmlns:a16="http://schemas.microsoft.com/office/drawing/2014/main" id="{1CD57F2A-6153-4325-8158-AACFB612F64F}"/>
              </a:ext>
            </a:extLst>
          </p:cNvPr>
          <p:cNvSpPr/>
          <p:nvPr/>
        </p:nvSpPr>
        <p:spPr>
          <a:xfrm>
            <a:off x="4689242" y="765175"/>
            <a:ext cx="3724275" cy="2714625"/>
          </a:xfrm>
          <a:prstGeom prst="roundRect">
            <a:avLst>
              <a:gd name="adj" fmla="val 3258"/>
            </a:avLst>
          </a:prstGeom>
          <a:solidFill>
            <a:srgbClr val="B9D0BC"/>
          </a:solidFill>
          <a:ln w="38100">
            <a:solidFill>
              <a:srgbClr val="6C9D6E"/>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Problem Solving</a:t>
            </a:r>
          </a:p>
        </p:txBody>
      </p:sp>
      <p:sp>
        <p:nvSpPr>
          <p:cNvPr id="51" name="Reveal Answer 1">
            <a:extLst>
              <a:ext uri="{FF2B5EF4-FFF2-40B4-BE49-F238E27FC236}">
                <a16:creationId xmlns:a16="http://schemas.microsoft.com/office/drawing/2014/main" id="{35EDE301-5971-4E18-B759-4D123739B4EE}"/>
              </a:ext>
            </a:extLst>
          </p:cNvPr>
          <p:cNvSpPr/>
          <p:nvPr/>
        </p:nvSpPr>
        <p:spPr>
          <a:xfrm>
            <a:off x="2157627" y="3086630"/>
            <a:ext cx="1051884" cy="25638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97" name="Reveal Answer 3">
            <a:extLst>
              <a:ext uri="{FF2B5EF4-FFF2-40B4-BE49-F238E27FC236}">
                <a16:creationId xmlns:a16="http://schemas.microsoft.com/office/drawing/2014/main" id="{9DD62E0B-BE57-4E3C-8AAA-A69579E10AFC}"/>
              </a:ext>
            </a:extLst>
          </p:cNvPr>
          <p:cNvSpPr/>
          <p:nvPr/>
        </p:nvSpPr>
        <p:spPr>
          <a:xfrm>
            <a:off x="5989952" y="3086630"/>
            <a:ext cx="1051884" cy="25840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99" name="Rounded Rectangle 50">
            <a:extLst>
              <a:ext uri="{FF2B5EF4-FFF2-40B4-BE49-F238E27FC236}">
                <a16:creationId xmlns:a16="http://schemas.microsoft.com/office/drawing/2014/main" id="{DF0EC160-D02C-4552-BD6C-59741A5BC94D}"/>
              </a:ext>
            </a:extLst>
          </p:cNvPr>
          <p:cNvSpPr/>
          <p:nvPr/>
        </p:nvSpPr>
        <p:spPr>
          <a:xfrm>
            <a:off x="755650" y="3573709"/>
            <a:ext cx="3816350" cy="2519115"/>
          </a:xfrm>
          <a:prstGeom prst="roundRect">
            <a:avLst>
              <a:gd name="adj" fmla="val 3258"/>
            </a:avLst>
          </a:prstGeom>
          <a:solidFill>
            <a:srgbClr val="EEBCD9"/>
          </a:solid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 and -</a:t>
            </a:r>
          </a:p>
        </p:txBody>
      </p:sp>
      <p:sp>
        <p:nvSpPr>
          <p:cNvPr id="100" name="Reveal Answer 2">
            <a:extLst>
              <a:ext uri="{FF2B5EF4-FFF2-40B4-BE49-F238E27FC236}">
                <a16:creationId xmlns:a16="http://schemas.microsoft.com/office/drawing/2014/main" id="{C2C2B5E8-E6A6-44CA-80A4-B1C6106F708E}"/>
              </a:ext>
            </a:extLst>
          </p:cNvPr>
          <p:cNvSpPr/>
          <p:nvPr/>
        </p:nvSpPr>
        <p:spPr>
          <a:xfrm>
            <a:off x="2137883" y="5738440"/>
            <a:ext cx="1051884" cy="25638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62" name="Round Single Corner Rectangle 34">
            <a:extLst>
              <a:ext uri="{FF2B5EF4-FFF2-40B4-BE49-F238E27FC236}">
                <a16:creationId xmlns:a16="http://schemas.microsoft.com/office/drawing/2014/main" id="{834FEBF5-A419-439C-A923-53C067887934}"/>
              </a:ext>
            </a:extLst>
          </p:cNvPr>
          <p:cNvSpPr/>
          <p:nvPr/>
        </p:nvSpPr>
        <p:spPr>
          <a:xfrm rot="10800000">
            <a:off x="8294126" y="-20237"/>
            <a:ext cx="849873" cy="506497"/>
          </a:xfrm>
          <a:prstGeom prst="round1Rect">
            <a:avLst>
              <a:gd name="adj" fmla="val 50000"/>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17">
            <a:extLst>
              <a:ext uri="{FF2B5EF4-FFF2-40B4-BE49-F238E27FC236}">
                <a16:creationId xmlns:a16="http://schemas.microsoft.com/office/drawing/2014/main" id="{ECA8915B-1C78-46D9-B0CF-F2E22196EE52}"/>
              </a:ext>
            </a:extLst>
          </p:cNvPr>
          <p:cNvSpPr>
            <a:spLocks noChangeArrowheads="1"/>
          </p:cNvSpPr>
          <p:nvPr/>
        </p:nvSpPr>
        <p:spPr bwMode="auto">
          <a:xfrm>
            <a:off x="8414333" y="94517"/>
            <a:ext cx="5918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sz="1200" b="1" dirty="0">
                <a:solidFill>
                  <a:schemeClr val="bg1"/>
                </a:solidFill>
              </a:rPr>
              <a:t>Day 3</a:t>
            </a:r>
          </a:p>
        </p:txBody>
      </p:sp>
      <p:pic>
        <p:nvPicPr>
          <p:cNvPr id="14" name="Picture 13">
            <a:extLst>
              <a:ext uri="{FF2B5EF4-FFF2-40B4-BE49-F238E27FC236}">
                <a16:creationId xmlns:a16="http://schemas.microsoft.com/office/drawing/2014/main" id="{FEF01D85-D18C-4B3F-B117-EA90AEF4F79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19763" y="1735138"/>
            <a:ext cx="1635126" cy="588275"/>
          </a:xfrm>
          <a:prstGeom prst="rect">
            <a:avLst/>
          </a:prstGeom>
        </p:spPr>
      </p:pic>
      <p:sp>
        <p:nvSpPr>
          <p:cNvPr id="15" name="Rectangle 14">
            <a:extLst>
              <a:ext uri="{FF2B5EF4-FFF2-40B4-BE49-F238E27FC236}">
                <a16:creationId xmlns:a16="http://schemas.microsoft.com/office/drawing/2014/main" id="{0AE88C84-25AC-4FBE-8746-84E9AD479FCF}"/>
              </a:ext>
            </a:extLst>
          </p:cNvPr>
          <p:cNvSpPr/>
          <p:nvPr/>
        </p:nvSpPr>
        <p:spPr>
          <a:xfrm>
            <a:off x="1480145" y="4140753"/>
            <a:ext cx="508220" cy="12387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58">
            <a:extLst>
              <a:ext uri="{FF2B5EF4-FFF2-40B4-BE49-F238E27FC236}">
                <a16:creationId xmlns:a16="http://schemas.microsoft.com/office/drawing/2014/main" id="{BFA19A4C-0273-4F2E-8519-78399DB221E0}"/>
              </a:ext>
            </a:extLst>
          </p:cNvPr>
          <p:cNvSpPr>
            <a:spLocks noChangeArrowheads="1"/>
          </p:cNvSpPr>
          <p:nvPr/>
        </p:nvSpPr>
        <p:spPr bwMode="auto">
          <a:xfrm>
            <a:off x="1252538" y="2432050"/>
            <a:ext cx="29733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gn="ctr" eaLnBrk="1" hangingPunct="1">
              <a:lnSpc>
                <a:spcPct val="100000"/>
              </a:lnSpc>
              <a:spcBef>
                <a:spcPct val="0"/>
              </a:spcBef>
              <a:buFontTx/>
              <a:buNone/>
            </a:pPr>
            <a:r>
              <a:rPr lang="en-GB" altLang="en-US" dirty="0"/>
              <a:t>Write the number that is </a:t>
            </a:r>
            <a:r>
              <a:rPr lang="en-GB" altLang="en-US" b="1" dirty="0"/>
              <a:t>one more.</a:t>
            </a:r>
            <a:endParaRPr lang="en-GB" altLang="en-US" sz="1600" dirty="0">
              <a:solidFill>
                <a:schemeClr val="tx1"/>
              </a:solidFill>
            </a:endParaRPr>
          </a:p>
        </p:txBody>
      </p:sp>
      <p:sp>
        <p:nvSpPr>
          <p:cNvPr id="17" name="Answer 1">
            <a:extLst>
              <a:ext uri="{FF2B5EF4-FFF2-40B4-BE49-F238E27FC236}">
                <a16:creationId xmlns:a16="http://schemas.microsoft.com/office/drawing/2014/main" id="{19A3DF10-A258-4144-8F97-F70721B4B31F}"/>
              </a:ext>
            </a:extLst>
          </p:cNvPr>
          <p:cNvSpPr/>
          <p:nvPr/>
        </p:nvSpPr>
        <p:spPr>
          <a:xfrm>
            <a:off x="2374831" y="2906092"/>
            <a:ext cx="617477" cy="584775"/>
          </a:xfrm>
          <a:prstGeom prst="rect">
            <a:avLst/>
          </a:prstGeom>
        </p:spPr>
        <p:txBody>
          <a:bodyPr wrap="none">
            <a:spAutoFit/>
          </a:bodyPr>
          <a:lstStyle/>
          <a:p>
            <a:pPr algn="ctr" eaLnBrk="1" fontAlgn="auto" hangingPunct="1">
              <a:spcBef>
                <a:spcPts val="0"/>
              </a:spcBef>
              <a:spcAft>
                <a:spcPts val="0"/>
              </a:spcAft>
              <a:defRPr/>
            </a:pPr>
            <a:r>
              <a:rPr lang="en-GB" sz="3200" b="1" dirty="0">
                <a:solidFill>
                  <a:schemeClr val="accent5">
                    <a:lumMod val="75000"/>
                  </a:schemeClr>
                </a:solidFill>
                <a:latin typeface="+mn-lt"/>
              </a:rPr>
              <a:t>35</a:t>
            </a:r>
          </a:p>
        </p:txBody>
      </p:sp>
      <p:sp>
        <p:nvSpPr>
          <p:cNvPr id="19" name="Rectangle 98">
            <a:extLst>
              <a:ext uri="{FF2B5EF4-FFF2-40B4-BE49-F238E27FC236}">
                <a16:creationId xmlns:a16="http://schemas.microsoft.com/office/drawing/2014/main" id="{713CE3BC-3338-40BA-8E6D-45B2809F02A7}"/>
              </a:ext>
            </a:extLst>
          </p:cNvPr>
          <p:cNvSpPr>
            <a:spLocks noChangeArrowheads="1"/>
          </p:cNvSpPr>
          <p:nvPr/>
        </p:nvSpPr>
        <p:spPr bwMode="auto">
          <a:xfrm>
            <a:off x="4770438" y="2392363"/>
            <a:ext cx="34909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gn="ctr" eaLnBrk="1" hangingPunct="1">
              <a:lnSpc>
                <a:spcPct val="100000"/>
              </a:lnSpc>
              <a:spcBef>
                <a:spcPct val="0"/>
              </a:spcBef>
              <a:buFontTx/>
              <a:buNone/>
            </a:pPr>
            <a:r>
              <a:rPr lang="en-GB" altLang="en-US" sz="1600">
                <a:solidFill>
                  <a:schemeClr val="tx1"/>
                </a:solidFill>
              </a:rPr>
              <a:t>Write a subtraction sentence</a:t>
            </a:r>
            <a:br>
              <a:rPr lang="en-GB" altLang="en-US" sz="1600">
                <a:solidFill>
                  <a:schemeClr val="tx1"/>
                </a:solidFill>
              </a:rPr>
            </a:br>
            <a:r>
              <a:rPr lang="en-GB" altLang="en-US" sz="1600">
                <a:solidFill>
                  <a:schemeClr val="tx1"/>
                </a:solidFill>
              </a:rPr>
              <a:t>about this picture.</a:t>
            </a:r>
          </a:p>
        </p:txBody>
      </p:sp>
      <p:sp>
        <p:nvSpPr>
          <p:cNvPr id="20" name="Answer 2">
            <a:extLst>
              <a:ext uri="{FF2B5EF4-FFF2-40B4-BE49-F238E27FC236}">
                <a16:creationId xmlns:a16="http://schemas.microsoft.com/office/drawing/2014/main" id="{DDED6C02-23B8-4F04-9DCE-8CEF0A54F5DC}"/>
              </a:ext>
            </a:extLst>
          </p:cNvPr>
          <p:cNvSpPr/>
          <p:nvPr/>
        </p:nvSpPr>
        <p:spPr>
          <a:xfrm>
            <a:off x="5765006" y="2984378"/>
            <a:ext cx="1558925" cy="461963"/>
          </a:xfrm>
          <a:prstGeom prst="rect">
            <a:avLst/>
          </a:prstGeom>
        </p:spPr>
        <p:txBody>
          <a:bodyPr wrap="none">
            <a:spAutoFit/>
          </a:bodyPr>
          <a:lstStyle/>
          <a:p>
            <a:pPr eaLnBrk="1" fontAlgn="auto" hangingPunct="1">
              <a:spcBef>
                <a:spcPts val="0"/>
              </a:spcBef>
              <a:spcAft>
                <a:spcPts val="0"/>
              </a:spcAft>
              <a:defRPr/>
            </a:pPr>
            <a:r>
              <a:rPr lang="en-GB" sz="2400" b="1" dirty="0">
                <a:solidFill>
                  <a:schemeClr val="accent5">
                    <a:lumMod val="75000"/>
                  </a:schemeClr>
                </a:solidFill>
                <a:latin typeface="+mn-lt"/>
              </a:rPr>
              <a:t>13 − 5 = 8</a:t>
            </a:r>
          </a:p>
        </p:txBody>
      </p:sp>
      <p:sp>
        <p:nvSpPr>
          <p:cNvPr id="21" name="Rectangle 98">
            <a:extLst>
              <a:ext uri="{FF2B5EF4-FFF2-40B4-BE49-F238E27FC236}">
                <a16:creationId xmlns:a16="http://schemas.microsoft.com/office/drawing/2014/main" id="{F808C760-339B-4439-A6AC-484D2971838A}"/>
              </a:ext>
            </a:extLst>
          </p:cNvPr>
          <p:cNvSpPr>
            <a:spLocks noChangeArrowheads="1"/>
          </p:cNvSpPr>
          <p:nvPr/>
        </p:nvSpPr>
        <p:spPr bwMode="auto">
          <a:xfrm>
            <a:off x="5343525" y="5624513"/>
            <a:ext cx="15113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a:solidFill>
                  <a:schemeClr val="tx1"/>
                </a:solidFill>
              </a:rPr>
              <a:t>Explain why.</a:t>
            </a:r>
          </a:p>
        </p:txBody>
      </p:sp>
      <p:sp>
        <p:nvSpPr>
          <p:cNvPr id="22" name="Freeform 21">
            <a:extLst>
              <a:ext uri="{FF2B5EF4-FFF2-40B4-BE49-F238E27FC236}">
                <a16:creationId xmlns:a16="http://schemas.microsoft.com/office/drawing/2014/main" id="{3595A670-E67C-4869-8160-CD24B8BF3CC7}"/>
              </a:ext>
            </a:extLst>
          </p:cNvPr>
          <p:cNvSpPr/>
          <p:nvPr/>
        </p:nvSpPr>
        <p:spPr>
          <a:xfrm rot="9703818">
            <a:off x="6865206" y="3664876"/>
            <a:ext cx="1277951" cy="1087011"/>
          </a:xfrm>
          <a:custGeom>
            <a:avLst/>
            <a:gdLst>
              <a:gd name="connsiteX0" fmla="*/ 381958 w 892613"/>
              <a:gd name="connsiteY0" fmla="*/ 709799 h 728749"/>
              <a:gd name="connsiteX1" fmla="*/ 4722 w 892613"/>
              <a:gd name="connsiteY1" fmla="*/ 331787 h 728749"/>
              <a:gd name="connsiteX2" fmla="*/ 510654 w 892613"/>
              <a:gd name="connsiteY2" fmla="*/ 160812 h 728749"/>
              <a:gd name="connsiteX3" fmla="*/ 590621 w 892613"/>
              <a:gd name="connsiteY3" fmla="*/ 184924 h 728749"/>
              <a:gd name="connsiteX4" fmla="*/ 594394 w 892613"/>
              <a:gd name="connsiteY4" fmla="*/ 174153 h 728749"/>
              <a:gd name="connsiteX5" fmla="*/ 598813 w 892613"/>
              <a:gd name="connsiteY5" fmla="*/ 0 h 728749"/>
              <a:gd name="connsiteX6" fmla="*/ 712158 w 892613"/>
              <a:gd name="connsiteY6" fmla="*/ 191671 h 728749"/>
              <a:gd name="connsiteX7" fmla="*/ 720392 w 892613"/>
              <a:gd name="connsiteY7" fmla="*/ 249322 h 728749"/>
              <a:gd name="connsiteX8" fmla="*/ 746559 w 892613"/>
              <a:gd name="connsiteY8" fmla="*/ 265570 h 728749"/>
              <a:gd name="connsiteX9" fmla="*/ 887891 w 892613"/>
              <a:gd name="connsiteY9" fmla="*/ 538825 h 728749"/>
              <a:gd name="connsiteX10" fmla="*/ 381958 w 892613"/>
              <a:gd name="connsiteY10" fmla="*/ 709799 h 728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92613" h="728749">
                <a:moveTo>
                  <a:pt x="381958" y="709799"/>
                </a:moveTo>
                <a:cubicBezTo>
                  <a:pt x="138077" y="652627"/>
                  <a:pt x="-30817" y="483385"/>
                  <a:pt x="4722" y="331787"/>
                </a:cubicBezTo>
                <a:cubicBezTo>
                  <a:pt x="40260" y="180189"/>
                  <a:pt x="266774" y="103640"/>
                  <a:pt x="510654" y="160812"/>
                </a:cubicBezTo>
                <a:lnTo>
                  <a:pt x="590621" y="184924"/>
                </a:lnTo>
                <a:lnTo>
                  <a:pt x="594394" y="174153"/>
                </a:lnTo>
                <a:cubicBezTo>
                  <a:pt x="613656" y="110641"/>
                  <a:pt x="615027" y="67700"/>
                  <a:pt x="598813" y="0"/>
                </a:cubicBezTo>
                <a:cubicBezTo>
                  <a:pt x="663205" y="83887"/>
                  <a:pt x="697198" y="133131"/>
                  <a:pt x="712158" y="191671"/>
                </a:cubicBezTo>
                <a:lnTo>
                  <a:pt x="720392" y="249322"/>
                </a:lnTo>
                <a:lnTo>
                  <a:pt x="746559" y="265570"/>
                </a:lnTo>
                <a:cubicBezTo>
                  <a:pt x="852457" y="342435"/>
                  <a:pt x="910102" y="444076"/>
                  <a:pt x="887891" y="538825"/>
                </a:cubicBezTo>
                <a:cubicBezTo>
                  <a:pt x="852352" y="690423"/>
                  <a:pt x="625838" y="766971"/>
                  <a:pt x="381958" y="709799"/>
                </a:cubicBezTo>
                <a:close/>
              </a:path>
            </a:pathLst>
          </a:cu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3" name="Rectangle 104">
            <a:extLst>
              <a:ext uri="{FF2B5EF4-FFF2-40B4-BE49-F238E27FC236}">
                <a16:creationId xmlns:a16="http://schemas.microsoft.com/office/drawing/2014/main" id="{F83580C2-2149-4EEC-9CEB-7ACCB71A716C}"/>
              </a:ext>
            </a:extLst>
          </p:cNvPr>
          <p:cNvSpPr>
            <a:spLocks noChangeArrowheads="1"/>
          </p:cNvSpPr>
          <p:nvPr/>
        </p:nvSpPr>
        <p:spPr bwMode="auto">
          <a:xfrm>
            <a:off x="6897127" y="3719622"/>
            <a:ext cx="12049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gn="ctr" eaLnBrk="1" hangingPunct="1">
              <a:lnSpc>
                <a:spcPct val="100000"/>
              </a:lnSpc>
              <a:spcBef>
                <a:spcPct val="0"/>
              </a:spcBef>
              <a:buFontTx/>
              <a:buNone/>
            </a:pPr>
            <a:r>
              <a:rPr lang="en-GB" altLang="en-US" sz="1200" dirty="0">
                <a:solidFill>
                  <a:schemeClr val="tx1"/>
                </a:solidFill>
              </a:rPr>
              <a:t>Is my </a:t>
            </a:r>
            <a:br>
              <a:rPr lang="en-GB" altLang="en-US" sz="1200" dirty="0">
                <a:solidFill>
                  <a:schemeClr val="tx1"/>
                </a:solidFill>
              </a:rPr>
            </a:br>
            <a:r>
              <a:rPr lang="en-GB" altLang="en-US" sz="1200" dirty="0">
                <a:solidFill>
                  <a:schemeClr val="tx1"/>
                </a:solidFill>
              </a:rPr>
              <a:t>part-whole model correct? </a:t>
            </a:r>
          </a:p>
        </p:txBody>
      </p:sp>
      <p:cxnSp>
        <p:nvCxnSpPr>
          <p:cNvPr id="24" name="Straight Connector 23">
            <a:extLst>
              <a:ext uri="{FF2B5EF4-FFF2-40B4-BE49-F238E27FC236}">
                <a16:creationId xmlns:a16="http://schemas.microsoft.com/office/drawing/2014/main" id="{0302B3FE-CE64-4160-8212-BADD248D77AA}"/>
              </a:ext>
            </a:extLst>
          </p:cNvPr>
          <p:cNvCxnSpPr/>
          <p:nvPr/>
        </p:nvCxnSpPr>
        <p:spPr>
          <a:xfrm flipV="1">
            <a:off x="5354638" y="4462463"/>
            <a:ext cx="715962" cy="685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37BF00D-F3A7-47D8-B1FE-A0C45DCD3011}"/>
              </a:ext>
            </a:extLst>
          </p:cNvPr>
          <p:cNvCxnSpPr/>
          <p:nvPr/>
        </p:nvCxnSpPr>
        <p:spPr>
          <a:xfrm>
            <a:off x="6264275" y="4462463"/>
            <a:ext cx="603250" cy="6905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Oval 25">
            <a:extLst>
              <a:ext uri="{FF2B5EF4-FFF2-40B4-BE49-F238E27FC236}">
                <a16:creationId xmlns:a16="http://schemas.microsoft.com/office/drawing/2014/main" id="{B38B7E2E-AB65-4B49-8D83-6E163143C997}"/>
              </a:ext>
            </a:extLst>
          </p:cNvPr>
          <p:cNvSpPr/>
          <p:nvPr/>
        </p:nvSpPr>
        <p:spPr bwMode="auto">
          <a:xfrm rot="5400000">
            <a:off x="6535738" y="4778375"/>
            <a:ext cx="819150" cy="819150"/>
          </a:xfrm>
          <a:prstGeom prst="ellipse">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Oval 26">
            <a:extLst>
              <a:ext uri="{FF2B5EF4-FFF2-40B4-BE49-F238E27FC236}">
                <a16:creationId xmlns:a16="http://schemas.microsoft.com/office/drawing/2014/main" id="{05398809-A95E-422D-AADE-BB0734F5715B}"/>
              </a:ext>
            </a:extLst>
          </p:cNvPr>
          <p:cNvSpPr/>
          <p:nvPr/>
        </p:nvSpPr>
        <p:spPr bwMode="auto">
          <a:xfrm rot="5400000">
            <a:off x="4833938" y="4767263"/>
            <a:ext cx="819150" cy="819150"/>
          </a:xfrm>
          <a:prstGeom prst="ellipse">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 name="Oval 27">
            <a:extLst>
              <a:ext uri="{FF2B5EF4-FFF2-40B4-BE49-F238E27FC236}">
                <a16:creationId xmlns:a16="http://schemas.microsoft.com/office/drawing/2014/main" id="{8CF7463B-A060-42B5-8DE4-0FBF821E81ED}"/>
              </a:ext>
            </a:extLst>
          </p:cNvPr>
          <p:cNvSpPr/>
          <p:nvPr/>
        </p:nvSpPr>
        <p:spPr bwMode="auto">
          <a:xfrm rot="5400000">
            <a:off x="5521325" y="3910013"/>
            <a:ext cx="1169987" cy="1169988"/>
          </a:xfrm>
          <a:prstGeom prst="ellipse">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Rectangle 1">
            <a:extLst>
              <a:ext uri="{FF2B5EF4-FFF2-40B4-BE49-F238E27FC236}">
                <a16:creationId xmlns:a16="http://schemas.microsoft.com/office/drawing/2014/main" id="{FC6CB080-A51C-484D-976C-6705AB3B483F}"/>
              </a:ext>
            </a:extLst>
          </p:cNvPr>
          <p:cNvSpPr>
            <a:spLocks noChangeArrowheads="1"/>
          </p:cNvSpPr>
          <p:nvPr/>
        </p:nvSpPr>
        <p:spPr bwMode="auto">
          <a:xfrm>
            <a:off x="5804231" y="4167981"/>
            <a:ext cx="6703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nSpc>
                <a:spcPct val="100000"/>
              </a:lnSpc>
              <a:spcBef>
                <a:spcPct val="0"/>
              </a:spcBef>
              <a:buFontTx/>
              <a:buNone/>
            </a:pPr>
            <a:r>
              <a:rPr lang="en-GB" altLang="en-US" sz="3600" dirty="0">
                <a:solidFill>
                  <a:schemeClr val="tx1"/>
                </a:solidFill>
              </a:rPr>
              <a:t>26</a:t>
            </a:r>
          </a:p>
        </p:txBody>
      </p:sp>
      <p:sp>
        <p:nvSpPr>
          <p:cNvPr id="30" name="Rectangle 1">
            <a:extLst>
              <a:ext uri="{FF2B5EF4-FFF2-40B4-BE49-F238E27FC236}">
                <a16:creationId xmlns:a16="http://schemas.microsoft.com/office/drawing/2014/main" id="{0CF8E36B-0586-4377-B892-CD934770E67A}"/>
              </a:ext>
            </a:extLst>
          </p:cNvPr>
          <p:cNvSpPr>
            <a:spLocks noChangeArrowheads="1"/>
          </p:cNvSpPr>
          <p:nvPr/>
        </p:nvSpPr>
        <p:spPr bwMode="auto">
          <a:xfrm>
            <a:off x="5011248" y="4963311"/>
            <a:ext cx="51007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nSpc>
                <a:spcPct val="100000"/>
              </a:lnSpc>
              <a:spcBef>
                <a:spcPct val="0"/>
              </a:spcBef>
              <a:buFontTx/>
              <a:buNone/>
            </a:pPr>
            <a:r>
              <a:rPr lang="en-GB" altLang="en-US" sz="2200" dirty="0">
                <a:solidFill>
                  <a:schemeClr val="tx1"/>
                </a:solidFill>
              </a:rPr>
              <a:t>20</a:t>
            </a:r>
          </a:p>
        </p:txBody>
      </p:sp>
      <p:sp>
        <p:nvSpPr>
          <p:cNvPr id="31" name="Rectangle 1">
            <a:extLst>
              <a:ext uri="{FF2B5EF4-FFF2-40B4-BE49-F238E27FC236}">
                <a16:creationId xmlns:a16="http://schemas.microsoft.com/office/drawing/2014/main" id="{E829E2F5-262D-4B3F-8496-CED12398FC9C}"/>
              </a:ext>
            </a:extLst>
          </p:cNvPr>
          <p:cNvSpPr>
            <a:spLocks noChangeArrowheads="1"/>
          </p:cNvSpPr>
          <p:nvPr/>
        </p:nvSpPr>
        <p:spPr bwMode="auto">
          <a:xfrm>
            <a:off x="6792052" y="4973178"/>
            <a:ext cx="34657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nSpc>
                <a:spcPct val="100000"/>
              </a:lnSpc>
              <a:spcBef>
                <a:spcPct val="0"/>
              </a:spcBef>
              <a:buFontTx/>
              <a:buNone/>
            </a:pPr>
            <a:r>
              <a:rPr lang="en-GB" altLang="en-US" sz="2200" dirty="0">
                <a:solidFill>
                  <a:schemeClr val="tx1"/>
                </a:solidFill>
              </a:rPr>
              <a:t>8</a:t>
            </a:r>
          </a:p>
        </p:txBody>
      </p:sp>
      <p:pic>
        <p:nvPicPr>
          <p:cNvPr id="32" name="Picture 3">
            <a:extLst>
              <a:ext uri="{FF2B5EF4-FFF2-40B4-BE49-F238E27FC236}">
                <a16:creationId xmlns:a16="http://schemas.microsoft.com/office/drawing/2014/main" id="{A2C7207D-7554-4959-B6A6-CB35EF9AB77F}"/>
              </a:ext>
            </a:extLst>
          </p:cNvPr>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214563" y="960438"/>
            <a:ext cx="1174750"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Answer 1">
            <a:extLst>
              <a:ext uri="{FF2B5EF4-FFF2-40B4-BE49-F238E27FC236}">
                <a16:creationId xmlns:a16="http://schemas.microsoft.com/office/drawing/2014/main" id="{003A909E-1083-4711-844A-6BDFDE580071}"/>
              </a:ext>
            </a:extLst>
          </p:cNvPr>
          <p:cNvSpPr/>
          <p:nvPr/>
        </p:nvSpPr>
        <p:spPr>
          <a:xfrm>
            <a:off x="2283022" y="1226680"/>
            <a:ext cx="1596540" cy="1015663"/>
          </a:xfrm>
          <a:prstGeom prst="rect">
            <a:avLst/>
          </a:prstGeom>
        </p:spPr>
        <p:txBody>
          <a:bodyPr wrap="square">
            <a:spAutoFit/>
          </a:bodyPr>
          <a:lstStyle/>
          <a:p>
            <a:pPr eaLnBrk="1" fontAlgn="auto" hangingPunct="1">
              <a:spcBef>
                <a:spcPts val="0"/>
              </a:spcBef>
              <a:spcAft>
                <a:spcPts val="0"/>
              </a:spcAft>
              <a:defRPr/>
            </a:pPr>
            <a:r>
              <a:rPr lang="en-GB" sz="6000" b="1" dirty="0">
                <a:latin typeface="+mn-lt"/>
              </a:rPr>
              <a:t>34</a:t>
            </a:r>
          </a:p>
        </p:txBody>
      </p:sp>
      <p:pic>
        <p:nvPicPr>
          <p:cNvPr id="34" name="Picture 33">
            <a:extLst>
              <a:ext uri="{FF2B5EF4-FFF2-40B4-BE49-F238E27FC236}">
                <a16:creationId xmlns:a16="http://schemas.microsoft.com/office/drawing/2014/main" id="{146C5875-EC44-4813-A86B-D1375234DCD9}"/>
              </a:ext>
            </a:extLst>
          </p:cNvPr>
          <p:cNvPicPr>
            <a:picLocks noChangeAspect="1"/>
          </p:cNvPicPr>
          <p:nvPr/>
        </p:nvPicPr>
        <p:blipFill>
          <a:blip r:embed="rId6" cstate="screen">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a:off x="953685" y="4140753"/>
            <a:ext cx="513980" cy="1260475"/>
          </a:xfrm>
          <a:prstGeom prst="rect">
            <a:avLst/>
          </a:prstGeom>
        </p:spPr>
      </p:pic>
      <p:pic>
        <p:nvPicPr>
          <p:cNvPr id="35" name="Picture 34">
            <a:extLst>
              <a:ext uri="{FF2B5EF4-FFF2-40B4-BE49-F238E27FC236}">
                <a16:creationId xmlns:a16="http://schemas.microsoft.com/office/drawing/2014/main" id="{758AC97D-C234-4199-9142-BABC9242B379}"/>
              </a:ext>
            </a:extLst>
          </p:cNvPr>
          <p:cNvPicPr>
            <a:picLocks noChangeAspect="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rot="16200000">
            <a:off x="1483163" y="4138268"/>
            <a:ext cx="507952" cy="513982"/>
          </a:xfrm>
          <a:prstGeom prst="rect">
            <a:avLst/>
          </a:prstGeom>
        </p:spPr>
      </p:pic>
      <p:pic>
        <p:nvPicPr>
          <p:cNvPr id="36" name="Picture 35">
            <a:extLst>
              <a:ext uri="{FF2B5EF4-FFF2-40B4-BE49-F238E27FC236}">
                <a16:creationId xmlns:a16="http://schemas.microsoft.com/office/drawing/2014/main" id="{9C88423F-CAEC-49D6-BE1A-2721A234E168}"/>
              </a:ext>
            </a:extLst>
          </p:cNvPr>
          <p:cNvPicPr>
            <a:picLocks noChangeAspect="1"/>
          </p:cNvPicPr>
          <p:nvPr/>
        </p:nvPicPr>
        <p:blipFill>
          <a:blip r:embed="rId8" cstate="screen">
            <a:clrChange>
              <a:clrFrom>
                <a:srgbClr val="FFFFFF"/>
              </a:clrFrom>
              <a:clrTo>
                <a:srgbClr val="FFFFFF">
                  <a:alpha val="0"/>
                </a:srgbClr>
              </a:clrTo>
            </a:clrChange>
            <a:duotone>
              <a:schemeClr val="accent5">
                <a:shade val="45000"/>
                <a:satMod val="135000"/>
              </a:schemeClr>
              <a:prstClr val="white"/>
            </a:duotone>
            <a:extLst>
              <a:ext uri="{28A0092B-C50C-407E-A947-70E740481C1C}">
                <a14:useLocalDpi xmlns:a14="http://schemas.microsoft.com/office/drawing/2010/main"/>
              </a:ext>
            </a:extLst>
          </a:blip>
          <a:stretch>
            <a:fillRect/>
          </a:stretch>
        </p:blipFill>
        <p:spPr>
          <a:xfrm flipH="1">
            <a:off x="1480145" y="4396822"/>
            <a:ext cx="519208" cy="1004406"/>
          </a:xfrm>
          <a:prstGeom prst="rect">
            <a:avLst/>
          </a:prstGeom>
        </p:spPr>
      </p:pic>
      <p:sp>
        <p:nvSpPr>
          <p:cNvPr id="38" name="Rectangle 37">
            <a:extLst>
              <a:ext uri="{FF2B5EF4-FFF2-40B4-BE49-F238E27FC236}">
                <a16:creationId xmlns:a16="http://schemas.microsoft.com/office/drawing/2014/main" id="{0D66CED1-74C5-434E-9950-785B72E7105B}"/>
              </a:ext>
            </a:extLst>
          </p:cNvPr>
          <p:cNvSpPr/>
          <p:nvPr/>
        </p:nvSpPr>
        <p:spPr>
          <a:xfrm>
            <a:off x="3798367" y="4507009"/>
            <a:ext cx="612775" cy="584200"/>
          </a:xfrm>
          <a:prstGeom prst="rect">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Rectangle 65">
            <a:extLst>
              <a:ext uri="{FF2B5EF4-FFF2-40B4-BE49-F238E27FC236}">
                <a16:creationId xmlns:a16="http://schemas.microsoft.com/office/drawing/2014/main" id="{AAD1D776-697C-4EBB-B0E1-87DAABADABAE}"/>
              </a:ext>
            </a:extLst>
          </p:cNvPr>
          <p:cNvSpPr>
            <a:spLocks noChangeArrowheads="1"/>
          </p:cNvSpPr>
          <p:nvPr/>
        </p:nvSpPr>
        <p:spPr bwMode="auto">
          <a:xfrm>
            <a:off x="2023663" y="4482306"/>
            <a:ext cx="182133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sz="3600">
                <a:solidFill>
                  <a:schemeClr val="tx1"/>
                </a:solidFill>
              </a:rPr>
              <a:t>20 - 3 =</a:t>
            </a:r>
          </a:p>
        </p:txBody>
      </p:sp>
      <p:sp>
        <p:nvSpPr>
          <p:cNvPr id="40" name="Answer 2">
            <a:extLst>
              <a:ext uri="{FF2B5EF4-FFF2-40B4-BE49-F238E27FC236}">
                <a16:creationId xmlns:a16="http://schemas.microsoft.com/office/drawing/2014/main" id="{3EE68D82-6D14-4B05-88A2-67295BBA07D8}"/>
              </a:ext>
            </a:extLst>
          </p:cNvPr>
          <p:cNvSpPr/>
          <p:nvPr/>
        </p:nvSpPr>
        <p:spPr>
          <a:xfrm>
            <a:off x="3838897" y="4513083"/>
            <a:ext cx="559769" cy="584775"/>
          </a:xfrm>
          <a:prstGeom prst="rect">
            <a:avLst/>
          </a:prstGeom>
        </p:spPr>
        <p:txBody>
          <a:bodyPr wrap="none">
            <a:spAutoFit/>
          </a:bodyPr>
          <a:lstStyle/>
          <a:p>
            <a:pPr eaLnBrk="1" fontAlgn="auto" hangingPunct="1">
              <a:spcBef>
                <a:spcPts val="0"/>
              </a:spcBef>
              <a:spcAft>
                <a:spcPts val="0"/>
              </a:spcAft>
              <a:defRPr/>
            </a:pPr>
            <a:r>
              <a:rPr lang="en-GB" sz="3200" b="1" dirty="0">
                <a:solidFill>
                  <a:schemeClr val="accent5">
                    <a:lumMod val="75000"/>
                  </a:schemeClr>
                </a:solidFill>
                <a:latin typeface="+mn-lt"/>
              </a:rPr>
              <a:t>17</a:t>
            </a:r>
          </a:p>
        </p:txBody>
      </p:sp>
      <p:pic>
        <p:nvPicPr>
          <p:cNvPr id="41" name="Picture 40">
            <a:extLst>
              <a:ext uri="{FF2B5EF4-FFF2-40B4-BE49-F238E27FC236}">
                <a16:creationId xmlns:a16="http://schemas.microsoft.com/office/drawing/2014/main" id="{04096CA0-0E61-4965-B861-D4ED48C36D22}"/>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742584" y="1187434"/>
            <a:ext cx="1603770" cy="562005"/>
          </a:xfrm>
          <a:prstGeom prst="rect">
            <a:avLst/>
          </a:prstGeom>
        </p:spPr>
      </p:pic>
      <p:cxnSp>
        <p:nvCxnSpPr>
          <p:cNvPr id="42" name="Straight Connector 41">
            <a:extLst>
              <a:ext uri="{FF2B5EF4-FFF2-40B4-BE49-F238E27FC236}">
                <a16:creationId xmlns:a16="http://schemas.microsoft.com/office/drawing/2014/main" id="{C7C8AB86-346B-4C68-815E-C6886E08527F}"/>
              </a:ext>
            </a:extLst>
          </p:cNvPr>
          <p:cNvCxnSpPr>
            <a:cxnSpLocks/>
          </p:cNvCxnSpPr>
          <p:nvPr/>
        </p:nvCxnSpPr>
        <p:spPr>
          <a:xfrm flipH="1">
            <a:off x="6428580" y="1773262"/>
            <a:ext cx="246063" cy="246063"/>
          </a:xfrm>
          <a:prstGeom prst="line">
            <a:avLst/>
          </a:prstGeom>
          <a:ln w="57150">
            <a:solidFill>
              <a:srgbClr val="DE1E5A"/>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7733A3A5-A495-4C07-B759-AA9996E7297D}"/>
              </a:ext>
            </a:extLst>
          </p:cNvPr>
          <p:cNvCxnSpPr>
            <a:cxnSpLocks/>
          </p:cNvCxnSpPr>
          <p:nvPr/>
        </p:nvCxnSpPr>
        <p:spPr>
          <a:xfrm flipH="1">
            <a:off x="6113212" y="1765010"/>
            <a:ext cx="246063" cy="246063"/>
          </a:xfrm>
          <a:prstGeom prst="line">
            <a:avLst/>
          </a:prstGeom>
          <a:ln w="57150">
            <a:solidFill>
              <a:srgbClr val="DE1E5A"/>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03BD50E-A15F-4C03-8DD5-F92C4A4E3B9C}"/>
              </a:ext>
            </a:extLst>
          </p:cNvPr>
          <p:cNvCxnSpPr>
            <a:cxnSpLocks/>
          </p:cNvCxnSpPr>
          <p:nvPr/>
        </p:nvCxnSpPr>
        <p:spPr>
          <a:xfrm flipH="1">
            <a:off x="5800542" y="1747044"/>
            <a:ext cx="246063" cy="246063"/>
          </a:xfrm>
          <a:prstGeom prst="line">
            <a:avLst/>
          </a:prstGeom>
          <a:ln w="57150">
            <a:solidFill>
              <a:srgbClr val="DE1E5A"/>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FAAA711E-5DE1-4AFA-B15E-193C04137CEE}"/>
              </a:ext>
            </a:extLst>
          </p:cNvPr>
          <p:cNvCxnSpPr>
            <a:cxnSpLocks/>
          </p:cNvCxnSpPr>
          <p:nvPr/>
        </p:nvCxnSpPr>
        <p:spPr>
          <a:xfrm flipH="1">
            <a:off x="7046912" y="1479929"/>
            <a:ext cx="246063" cy="246063"/>
          </a:xfrm>
          <a:prstGeom prst="line">
            <a:avLst/>
          </a:prstGeom>
          <a:ln w="57150">
            <a:solidFill>
              <a:srgbClr val="DE1E5A"/>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8C859A0D-23AC-4B63-9E73-020DABB63CD6}"/>
              </a:ext>
            </a:extLst>
          </p:cNvPr>
          <p:cNvCxnSpPr>
            <a:cxnSpLocks/>
          </p:cNvCxnSpPr>
          <p:nvPr/>
        </p:nvCxnSpPr>
        <p:spPr>
          <a:xfrm flipH="1">
            <a:off x="6731793" y="1467990"/>
            <a:ext cx="246063" cy="246063"/>
          </a:xfrm>
          <a:prstGeom prst="line">
            <a:avLst/>
          </a:prstGeom>
          <a:ln w="57150">
            <a:solidFill>
              <a:srgbClr val="DE1E5A"/>
            </a:solidFill>
          </a:ln>
        </p:spPr>
        <p:style>
          <a:lnRef idx="1">
            <a:schemeClr val="accent1"/>
          </a:lnRef>
          <a:fillRef idx="0">
            <a:schemeClr val="accent1"/>
          </a:fillRef>
          <a:effectRef idx="0">
            <a:schemeClr val="accent1"/>
          </a:effectRef>
          <a:fontRef idx="minor">
            <a:schemeClr val="tx1"/>
          </a:fontRef>
        </p:style>
      </p:cxnSp>
      <p:pic>
        <p:nvPicPr>
          <p:cNvPr id="53" name="Picture 52"/>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7366472" y="4814312"/>
            <a:ext cx="945179" cy="1273488"/>
          </a:xfrm>
          <a:prstGeom prst="rect">
            <a:avLst/>
          </a:prstGeom>
        </p:spPr>
      </p:pic>
    </p:spTree>
    <p:extLst>
      <p:ext uri="{BB962C8B-B14F-4D97-AF65-F5344CB8AC3E}">
        <p14:creationId xmlns:p14="http://schemas.microsoft.com/office/powerpoint/2010/main" val="23515427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51"/>
                                        </p:tgtEl>
                                      </p:cBhvr>
                                    </p:animEffect>
                                    <p:set>
                                      <p:cBhvr>
                                        <p:cTn id="7" dur="1" fill="hold">
                                          <p:stCondLst>
                                            <p:cond delay="499"/>
                                          </p:stCondLst>
                                        </p:cTn>
                                        <p:tgtEl>
                                          <p:spTgt spid="51"/>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par>
                                <p:cTn id="12" presetID="26" presetClass="emph" presetSubtype="0" fill="hold" grpId="1" nodeType="withEffect">
                                  <p:stCondLst>
                                    <p:cond delay="0"/>
                                  </p:stCondLst>
                                  <p:childTnLst>
                                    <p:animEffect transition="out" filter="fade">
                                      <p:cBhvr>
                                        <p:cTn id="13" dur="500" tmFilter="0, 0; .2, .5; .8, .5; 1, 0"/>
                                        <p:tgtEl>
                                          <p:spTgt spid="17"/>
                                        </p:tgtEl>
                                      </p:cBhvr>
                                    </p:animEffect>
                                    <p:animScale>
                                      <p:cBhvr>
                                        <p:cTn id="14" dur="250" autoRev="1" fill="hold"/>
                                        <p:tgtEl>
                                          <p:spTgt spid="17"/>
                                        </p:tgtEl>
                                      </p:cBhvr>
                                      <p:by x="105000" y="105000"/>
                                    </p:animScale>
                                  </p:childTnLst>
                                </p:cTn>
                              </p:par>
                            </p:childTnLst>
                          </p:cTn>
                        </p:par>
                      </p:childTnLst>
                    </p:cTn>
                  </p:par>
                </p:childTnLst>
              </p:cTn>
              <p:nextCondLst>
                <p:cond evt="onClick" delay="0">
                  <p:tgtEl>
                    <p:spTgt spid="51"/>
                  </p:tgtEl>
                </p:cond>
              </p:nextCondLst>
            </p:seq>
            <p:seq concurrent="1" nextAc="seek">
              <p:cTn id="15" restart="whenNotActive" fill="hold" evtFilter="cancelBubble" nodeType="interactiveSeq">
                <p:stCondLst>
                  <p:cond evt="onClick" delay="0">
                    <p:tgtEl>
                      <p:spTgt spid="97"/>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0" nodeType="afterEffect">
                                  <p:stCondLst>
                                    <p:cond delay="0"/>
                                  </p:stCondLst>
                                  <p:childTnLst>
                                    <p:animEffect transition="out" filter="fade">
                                      <p:cBhvr>
                                        <p:cTn id="19" dur="500"/>
                                        <p:tgtEl>
                                          <p:spTgt spid="97"/>
                                        </p:tgtEl>
                                      </p:cBhvr>
                                    </p:animEffect>
                                    <p:set>
                                      <p:cBhvr>
                                        <p:cTn id="20" dur="1" fill="hold">
                                          <p:stCondLst>
                                            <p:cond delay="499"/>
                                          </p:stCondLst>
                                        </p:cTn>
                                        <p:tgtEl>
                                          <p:spTgt spid="97"/>
                                        </p:tgtEl>
                                        <p:attrNameLst>
                                          <p:attrName>style.visibility</p:attrName>
                                        </p:attrNameLst>
                                      </p:cBhvr>
                                      <p:to>
                                        <p:strVal val="hidden"/>
                                      </p:to>
                                    </p:se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par>
                                <p:cTn id="25" presetID="26" presetClass="emph" presetSubtype="0" fill="hold" grpId="1" nodeType="withEffect">
                                  <p:stCondLst>
                                    <p:cond delay="0"/>
                                  </p:stCondLst>
                                  <p:childTnLst>
                                    <p:animEffect transition="out" filter="fade">
                                      <p:cBhvr>
                                        <p:cTn id="26" dur="500" tmFilter="0, 0; .2, .5; .8, .5; 1, 0"/>
                                        <p:tgtEl>
                                          <p:spTgt spid="20"/>
                                        </p:tgtEl>
                                      </p:cBhvr>
                                    </p:animEffect>
                                    <p:animScale>
                                      <p:cBhvr>
                                        <p:cTn id="27" dur="250" autoRev="1" fill="hold"/>
                                        <p:tgtEl>
                                          <p:spTgt spid="20"/>
                                        </p:tgtEl>
                                      </p:cBhvr>
                                      <p:by x="105000" y="105000"/>
                                    </p:animScale>
                                  </p:childTnLst>
                                </p:cTn>
                              </p:par>
                            </p:childTnLst>
                          </p:cTn>
                        </p:par>
                      </p:childTnLst>
                    </p:cTn>
                  </p:par>
                </p:childTnLst>
              </p:cTn>
              <p:nextCondLst>
                <p:cond evt="onClick" delay="0">
                  <p:tgtEl>
                    <p:spTgt spid="97"/>
                  </p:tgtEl>
                </p:cond>
              </p:nextCondLst>
            </p:seq>
            <p:seq concurrent="1" nextAc="seek">
              <p:cTn id="28" restart="whenNotActive" fill="hold" evtFilter="cancelBubble" nodeType="interactiveSeq">
                <p:stCondLst>
                  <p:cond evt="onClick" delay="0">
                    <p:tgtEl>
                      <p:spTgt spid="100"/>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0" nodeType="afterEffect">
                                  <p:stCondLst>
                                    <p:cond delay="0"/>
                                  </p:stCondLst>
                                  <p:childTnLst>
                                    <p:animEffect transition="out" filter="fade">
                                      <p:cBhvr>
                                        <p:cTn id="32" dur="500"/>
                                        <p:tgtEl>
                                          <p:spTgt spid="100"/>
                                        </p:tgtEl>
                                      </p:cBhvr>
                                    </p:animEffect>
                                    <p:set>
                                      <p:cBhvr>
                                        <p:cTn id="33" dur="1" fill="hold">
                                          <p:stCondLst>
                                            <p:cond delay="499"/>
                                          </p:stCondLst>
                                        </p:cTn>
                                        <p:tgtEl>
                                          <p:spTgt spid="100"/>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500"/>
                                        <p:tgtEl>
                                          <p:spTgt spid="40"/>
                                        </p:tgtEl>
                                      </p:cBhvr>
                                    </p:animEffect>
                                  </p:childTnLst>
                                </p:cTn>
                              </p:par>
                              <p:par>
                                <p:cTn id="38" presetID="26" presetClass="emph" presetSubtype="0" fill="hold" grpId="1" nodeType="withEffect">
                                  <p:stCondLst>
                                    <p:cond delay="0"/>
                                  </p:stCondLst>
                                  <p:childTnLst>
                                    <p:animEffect transition="out" filter="fade">
                                      <p:cBhvr>
                                        <p:cTn id="39" dur="500" tmFilter="0, 0; .2, .5; .8, .5; 1, 0"/>
                                        <p:tgtEl>
                                          <p:spTgt spid="40"/>
                                        </p:tgtEl>
                                      </p:cBhvr>
                                    </p:animEffect>
                                    <p:animScale>
                                      <p:cBhvr>
                                        <p:cTn id="40" dur="250" autoRev="1" fill="hold"/>
                                        <p:tgtEl>
                                          <p:spTgt spid="40"/>
                                        </p:tgtEl>
                                      </p:cBhvr>
                                      <p:by x="105000" y="105000"/>
                                    </p:animScale>
                                  </p:childTnLst>
                                </p:cTn>
                              </p:par>
                            </p:childTnLst>
                          </p:cTn>
                        </p:par>
                      </p:childTnLst>
                    </p:cTn>
                  </p:par>
                </p:childTnLst>
              </p:cTn>
              <p:nextCondLst>
                <p:cond evt="onClick" delay="0">
                  <p:tgtEl>
                    <p:spTgt spid="100"/>
                  </p:tgtEl>
                </p:cond>
              </p:nextCondLst>
            </p:seq>
          </p:childTnLst>
        </p:cTn>
      </p:par>
    </p:tnLst>
    <p:bldLst>
      <p:bldP spid="51" grpId="0" animBg="1"/>
      <p:bldP spid="97" grpId="0" animBg="1"/>
      <p:bldP spid="100" grpId="0" animBg="1"/>
      <p:bldP spid="17" grpId="0"/>
      <p:bldP spid="17" grpId="1"/>
      <p:bldP spid="20" grpId="0"/>
      <p:bldP spid="20" grpId="1"/>
      <p:bldP spid="40" grpId="0"/>
      <p:bldP spid="40"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22">
            <a:extLst>
              <a:ext uri="{FF2B5EF4-FFF2-40B4-BE49-F238E27FC236}">
                <a16:creationId xmlns:a16="http://schemas.microsoft.com/office/drawing/2014/main" id="{5BFF4BC6-881B-4844-9716-FB09CF05093A}"/>
              </a:ext>
            </a:extLst>
          </p:cNvPr>
          <p:cNvSpPr>
            <a:spLocks noChangeArrowheads="1"/>
          </p:cNvSpPr>
          <p:nvPr/>
        </p:nvSpPr>
        <p:spPr bwMode="auto">
          <a:xfrm>
            <a:off x="696119" y="505104"/>
            <a:ext cx="5603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200" b="1" dirty="0">
                <a:solidFill>
                  <a:schemeClr val="tx1"/>
                </a:solidFill>
              </a:rPr>
              <a:t>Menu</a:t>
            </a:r>
          </a:p>
        </p:txBody>
      </p:sp>
      <p:sp>
        <p:nvSpPr>
          <p:cNvPr id="47" name="Oval 46">
            <a:extLst>
              <a:ext uri="{FF2B5EF4-FFF2-40B4-BE49-F238E27FC236}">
                <a16:creationId xmlns:a16="http://schemas.microsoft.com/office/drawing/2014/main" id="{01ED35E6-3E3B-47E3-A361-2639009C570F}"/>
              </a:ext>
            </a:extLst>
          </p:cNvPr>
          <p:cNvSpPr/>
          <p:nvPr/>
        </p:nvSpPr>
        <p:spPr>
          <a:xfrm>
            <a:off x="531584" y="535434"/>
            <a:ext cx="215564" cy="215564"/>
          </a:xfrm>
          <a:prstGeom prst="ellips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a:t>&lt;</a:t>
            </a:r>
          </a:p>
        </p:txBody>
      </p:sp>
      <p:sp>
        <p:nvSpPr>
          <p:cNvPr id="48" name="Rectangle 47">
            <a:hlinkClick r:id="rId3" action="ppaction://hlinksldjump"/>
            <a:extLst>
              <a:ext uri="{FF2B5EF4-FFF2-40B4-BE49-F238E27FC236}">
                <a16:creationId xmlns:a16="http://schemas.microsoft.com/office/drawing/2014/main" id="{A64861AB-D104-4164-93DC-0565F4AB5391}"/>
              </a:ext>
            </a:extLst>
          </p:cNvPr>
          <p:cNvSpPr/>
          <p:nvPr/>
        </p:nvSpPr>
        <p:spPr>
          <a:xfrm>
            <a:off x="507815" y="527161"/>
            <a:ext cx="716148" cy="2238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7" name="Rounded Rectangle 49">
            <a:extLst>
              <a:ext uri="{FF2B5EF4-FFF2-40B4-BE49-F238E27FC236}">
                <a16:creationId xmlns:a16="http://schemas.microsoft.com/office/drawing/2014/main" id="{01783214-B215-4883-99C5-593523C7DD2D}"/>
              </a:ext>
            </a:extLst>
          </p:cNvPr>
          <p:cNvSpPr/>
          <p:nvPr/>
        </p:nvSpPr>
        <p:spPr>
          <a:xfrm>
            <a:off x="4689242" y="3590226"/>
            <a:ext cx="3724275" cy="2517967"/>
          </a:xfrm>
          <a:prstGeom prst="roundRect">
            <a:avLst>
              <a:gd name="adj" fmla="val 3258"/>
            </a:avLst>
          </a:prstGeom>
          <a:solidFill>
            <a:schemeClr val="accent5">
              <a:lumMod val="40000"/>
              <a:lumOff val="60000"/>
            </a:schemeClr>
          </a:solidFill>
          <a:ln w="38100">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Reasoning</a:t>
            </a:r>
          </a:p>
        </p:txBody>
      </p:sp>
      <p:sp>
        <p:nvSpPr>
          <p:cNvPr id="49" name="Rounded Rectangle 2">
            <a:extLst>
              <a:ext uri="{FF2B5EF4-FFF2-40B4-BE49-F238E27FC236}">
                <a16:creationId xmlns:a16="http://schemas.microsoft.com/office/drawing/2014/main" id="{FE4F41F0-B421-4B41-A812-3DAA51BC7379}"/>
              </a:ext>
            </a:extLst>
          </p:cNvPr>
          <p:cNvSpPr/>
          <p:nvPr/>
        </p:nvSpPr>
        <p:spPr>
          <a:xfrm>
            <a:off x="755650" y="765175"/>
            <a:ext cx="3816350" cy="2714625"/>
          </a:xfrm>
          <a:prstGeom prst="roundRect">
            <a:avLst>
              <a:gd name="adj" fmla="val 3258"/>
            </a:avLst>
          </a:prstGeom>
          <a:solidFill>
            <a:srgbClr val="FFECA7"/>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Place Value</a:t>
            </a:r>
          </a:p>
        </p:txBody>
      </p:sp>
      <p:sp>
        <p:nvSpPr>
          <p:cNvPr id="50" name="Rounded Rectangle 48">
            <a:extLst>
              <a:ext uri="{FF2B5EF4-FFF2-40B4-BE49-F238E27FC236}">
                <a16:creationId xmlns:a16="http://schemas.microsoft.com/office/drawing/2014/main" id="{1CD57F2A-6153-4325-8158-AACFB612F64F}"/>
              </a:ext>
            </a:extLst>
          </p:cNvPr>
          <p:cNvSpPr/>
          <p:nvPr/>
        </p:nvSpPr>
        <p:spPr>
          <a:xfrm>
            <a:off x="4689242" y="765175"/>
            <a:ext cx="3724275" cy="2714625"/>
          </a:xfrm>
          <a:prstGeom prst="roundRect">
            <a:avLst>
              <a:gd name="adj" fmla="val 3258"/>
            </a:avLst>
          </a:prstGeom>
          <a:solidFill>
            <a:srgbClr val="B9D0BC"/>
          </a:solidFill>
          <a:ln w="38100">
            <a:solidFill>
              <a:srgbClr val="6C9D6E"/>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Problem Solving</a:t>
            </a:r>
          </a:p>
        </p:txBody>
      </p:sp>
      <p:sp>
        <p:nvSpPr>
          <p:cNvPr id="51" name="Reveal Answer 1">
            <a:extLst>
              <a:ext uri="{FF2B5EF4-FFF2-40B4-BE49-F238E27FC236}">
                <a16:creationId xmlns:a16="http://schemas.microsoft.com/office/drawing/2014/main" id="{35EDE301-5971-4E18-B759-4D123739B4EE}"/>
              </a:ext>
            </a:extLst>
          </p:cNvPr>
          <p:cNvSpPr/>
          <p:nvPr/>
        </p:nvSpPr>
        <p:spPr>
          <a:xfrm>
            <a:off x="2137883" y="3086630"/>
            <a:ext cx="1051884" cy="25638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97" name="Reveal Answer 3">
            <a:extLst>
              <a:ext uri="{FF2B5EF4-FFF2-40B4-BE49-F238E27FC236}">
                <a16:creationId xmlns:a16="http://schemas.microsoft.com/office/drawing/2014/main" id="{9DD62E0B-BE57-4E3C-8AAA-A69579E10AFC}"/>
              </a:ext>
            </a:extLst>
          </p:cNvPr>
          <p:cNvSpPr/>
          <p:nvPr/>
        </p:nvSpPr>
        <p:spPr>
          <a:xfrm>
            <a:off x="5989952" y="3086630"/>
            <a:ext cx="1051884" cy="25840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99" name="Rounded Rectangle 50">
            <a:extLst>
              <a:ext uri="{FF2B5EF4-FFF2-40B4-BE49-F238E27FC236}">
                <a16:creationId xmlns:a16="http://schemas.microsoft.com/office/drawing/2014/main" id="{DF0EC160-D02C-4552-BD6C-59741A5BC94D}"/>
              </a:ext>
            </a:extLst>
          </p:cNvPr>
          <p:cNvSpPr/>
          <p:nvPr/>
        </p:nvSpPr>
        <p:spPr>
          <a:xfrm>
            <a:off x="755650" y="3573709"/>
            <a:ext cx="3816350" cy="2519115"/>
          </a:xfrm>
          <a:prstGeom prst="roundRect">
            <a:avLst>
              <a:gd name="adj" fmla="val 3258"/>
            </a:avLst>
          </a:prstGeom>
          <a:solidFill>
            <a:srgbClr val="EEBCD9"/>
          </a:solid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 and -</a:t>
            </a:r>
          </a:p>
        </p:txBody>
      </p:sp>
      <p:sp>
        <p:nvSpPr>
          <p:cNvPr id="100" name="Reveal Answer 2">
            <a:extLst>
              <a:ext uri="{FF2B5EF4-FFF2-40B4-BE49-F238E27FC236}">
                <a16:creationId xmlns:a16="http://schemas.microsoft.com/office/drawing/2014/main" id="{C2C2B5E8-E6A6-44CA-80A4-B1C6106F708E}"/>
              </a:ext>
            </a:extLst>
          </p:cNvPr>
          <p:cNvSpPr/>
          <p:nvPr/>
        </p:nvSpPr>
        <p:spPr>
          <a:xfrm>
            <a:off x="1473709" y="5738440"/>
            <a:ext cx="1051884" cy="25638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62" name="Round Single Corner Rectangle 34">
            <a:extLst>
              <a:ext uri="{FF2B5EF4-FFF2-40B4-BE49-F238E27FC236}">
                <a16:creationId xmlns:a16="http://schemas.microsoft.com/office/drawing/2014/main" id="{834FEBF5-A419-439C-A923-53C067887934}"/>
              </a:ext>
            </a:extLst>
          </p:cNvPr>
          <p:cNvSpPr/>
          <p:nvPr/>
        </p:nvSpPr>
        <p:spPr>
          <a:xfrm rot="10800000">
            <a:off x="8294126" y="-20237"/>
            <a:ext cx="849873" cy="506497"/>
          </a:xfrm>
          <a:prstGeom prst="round1Rect">
            <a:avLst>
              <a:gd name="adj" fmla="val 50000"/>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17">
            <a:extLst>
              <a:ext uri="{FF2B5EF4-FFF2-40B4-BE49-F238E27FC236}">
                <a16:creationId xmlns:a16="http://schemas.microsoft.com/office/drawing/2014/main" id="{ECA8915B-1C78-46D9-B0CF-F2E22196EE52}"/>
              </a:ext>
            </a:extLst>
          </p:cNvPr>
          <p:cNvSpPr>
            <a:spLocks noChangeArrowheads="1"/>
          </p:cNvSpPr>
          <p:nvPr/>
        </p:nvSpPr>
        <p:spPr bwMode="auto">
          <a:xfrm>
            <a:off x="8406318" y="94517"/>
            <a:ext cx="5998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sz="1200" b="1" dirty="0">
                <a:solidFill>
                  <a:schemeClr val="bg1"/>
                </a:solidFill>
              </a:rPr>
              <a:t>Day 4</a:t>
            </a:r>
          </a:p>
        </p:txBody>
      </p:sp>
      <p:sp>
        <p:nvSpPr>
          <p:cNvPr id="14" name="Answer 1">
            <a:extLst>
              <a:ext uri="{FF2B5EF4-FFF2-40B4-BE49-F238E27FC236}">
                <a16:creationId xmlns:a16="http://schemas.microsoft.com/office/drawing/2014/main" id="{BDD458E5-8334-482D-8F00-BDA537DDFC3F}"/>
              </a:ext>
            </a:extLst>
          </p:cNvPr>
          <p:cNvSpPr/>
          <p:nvPr/>
        </p:nvSpPr>
        <p:spPr>
          <a:xfrm>
            <a:off x="2342262" y="2910835"/>
            <a:ext cx="643125" cy="584775"/>
          </a:xfrm>
          <a:prstGeom prst="rect">
            <a:avLst/>
          </a:prstGeom>
        </p:spPr>
        <p:txBody>
          <a:bodyPr wrap="none">
            <a:spAutoFit/>
          </a:bodyPr>
          <a:lstStyle/>
          <a:p>
            <a:pPr eaLnBrk="1" fontAlgn="auto" hangingPunct="1">
              <a:spcBef>
                <a:spcPts val="0"/>
              </a:spcBef>
              <a:spcAft>
                <a:spcPts val="0"/>
              </a:spcAft>
              <a:defRPr/>
            </a:pPr>
            <a:r>
              <a:rPr lang="en-GB" sz="3200" b="1" dirty="0">
                <a:solidFill>
                  <a:schemeClr val="accent5">
                    <a:lumMod val="75000"/>
                  </a:schemeClr>
                </a:solidFill>
                <a:latin typeface="+mn-lt"/>
              </a:rPr>
              <a:t>24</a:t>
            </a:r>
          </a:p>
        </p:txBody>
      </p:sp>
      <p:sp>
        <p:nvSpPr>
          <p:cNvPr id="15" name="Answer 3">
            <a:extLst>
              <a:ext uri="{FF2B5EF4-FFF2-40B4-BE49-F238E27FC236}">
                <a16:creationId xmlns:a16="http://schemas.microsoft.com/office/drawing/2014/main" id="{03B281C0-FE5D-471E-A41D-F5B59F74831D}"/>
              </a:ext>
            </a:extLst>
          </p:cNvPr>
          <p:cNvSpPr/>
          <p:nvPr/>
        </p:nvSpPr>
        <p:spPr>
          <a:xfrm>
            <a:off x="6203856" y="2919708"/>
            <a:ext cx="643125" cy="584775"/>
          </a:xfrm>
          <a:prstGeom prst="rect">
            <a:avLst/>
          </a:prstGeom>
        </p:spPr>
        <p:txBody>
          <a:bodyPr wrap="none">
            <a:spAutoFit/>
          </a:bodyPr>
          <a:lstStyle/>
          <a:p>
            <a:pPr eaLnBrk="1" fontAlgn="auto" hangingPunct="1">
              <a:spcBef>
                <a:spcPts val="0"/>
              </a:spcBef>
              <a:spcAft>
                <a:spcPts val="0"/>
              </a:spcAft>
              <a:defRPr/>
            </a:pPr>
            <a:r>
              <a:rPr lang="en-GB" sz="3200" b="1" dirty="0">
                <a:solidFill>
                  <a:schemeClr val="accent5">
                    <a:lumMod val="75000"/>
                  </a:schemeClr>
                </a:solidFill>
                <a:latin typeface="+mn-lt"/>
              </a:rPr>
              <a:t>28</a:t>
            </a:r>
          </a:p>
        </p:txBody>
      </p:sp>
      <p:sp>
        <p:nvSpPr>
          <p:cNvPr id="16" name="Rectangle 1">
            <a:extLst>
              <a:ext uri="{FF2B5EF4-FFF2-40B4-BE49-F238E27FC236}">
                <a16:creationId xmlns:a16="http://schemas.microsoft.com/office/drawing/2014/main" id="{E49FDCBD-F158-4C1B-AC83-C2CA88FCAA65}"/>
              </a:ext>
            </a:extLst>
          </p:cNvPr>
          <p:cNvSpPr>
            <a:spLocks noChangeArrowheads="1"/>
          </p:cNvSpPr>
          <p:nvPr/>
        </p:nvSpPr>
        <p:spPr bwMode="auto">
          <a:xfrm>
            <a:off x="4700588" y="2670175"/>
            <a:ext cx="35845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gn="ctr">
              <a:lnSpc>
                <a:spcPct val="100000"/>
              </a:lnSpc>
              <a:spcBef>
                <a:spcPct val="0"/>
              </a:spcBef>
              <a:buFontTx/>
              <a:buNone/>
            </a:pPr>
            <a:r>
              <a:rPr lang="en-GB" altLang="en-US">
                <a:solidFill>
                  <a:schemeClr val="tx1"/>
                </a:solidFill>
              </a:rPr>
              <a:t>What number is shown here? </a:t>
            </a:r>
          </a:p>
        </p:txBody>
      </p:sp>
      <p:sp>
        <p:nvSpPr>
          <p:cNvPr id="17" name="Rectangle 98">
            <a:extLst>
              <a:ext uri="{FF2B5EF4-FFF2-40B4-BE49-F238E27FC236}">
                <a16:creationId xmlns:a16="http://schemas.microsoft.com/office/drawing/2014/main" id="{F8E0C2F0-5854-492F-990A-A365849D977C}"/>
              </a:ext>
            </a:extLst>
          </p:cNvPr>
          <p:cNvSpPr>
            <a:spLocks noChangeArrowheads="1"/>
          </p:cNvSpPr>
          <p:nvPr/>
        </p:nvSpPr>
        <p:spPr bwMode="auto">
          <a:xfrm>
            <a:off x="4710342" y="3890381"/>
            <a:ext cx="357482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sz="1600">
                <a:solidFill>
                  <a:schemeClr val="tx1"/>
                </a:solidFill>
              </a:rPr>
              <a:t>Which line is the longest? </a:t>
            </a:r>
          </a:p>
          <a:p>
            <a:pPr eaLnBrk="1" hangingPunct="1">
              <a:lnSpc>
                <a:spcPct val="100000"/>
              </a:lnSpc>
              <a:spcBef>
                <a:spcPct val="0"/>
              </a:spcBef>
              <a:buFontTx/>
              <a:buNone/>
            </a:pPr>
            <a:r>
              <a:rPr lang="en-GB" altLang="en-US" sz="1600">
                <a:solidFill>
                  <a:schemeClr val="tx1"/>
                </a:solidFill>
              </a:rPr>
              <a:t>Explain how you know.</a:t>
            </a:r>
          </a:p>
        </p:txBody>
      </p:sp>
      <p:sp>
        <p:nvSpPr>
          <p:cNvPr id="18" name="Rectangle: Rounded Corners 7">
            <a:extLst>
              <a:ext uri="{FF2B5EF4-FFF2-40B4-BE49-F238E27FC236}">
                <a16:creationId xmlns:a16="http://schemas.microsoft.com/office/drawing/2014/main" id="{0B840435-017B-4E13-9FFC-36F505858E72}"/>
              </a:ext>
            </a:extLst>
          </p:cNvPr>
          <p:cNvSpPr/>
          <p:nvPr/>
        </p:nvSpPr>
        <p:spPr>
          <a:xfrm>
            <a:off x="4910138" y="1231900"/>
            <a:ext cx="3351212" cy="1379538"/>
          </a:xfrm>
          <a:prstGeom prst="roundRect">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9" name="Picture 4">
            <a:extLst>
              <a:ext uri="{FF2B5EF4-FFF2-40B4-BE49-F238E27FC236}">
                <a16:creationId xmlns:a16="http://schemas.microsoft.com/office/drawing/2014/main" id="{44186F0D-6B9B-4A7B-B630-C1D1E1A1F2FF}"/>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748337" y="1316037"/>
            <a:ext cx="4857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58">
            <a:extLst>
              <a:ext uri="{FF2B5EF4-FFF2-40B4-BE49-F238E27FC236}">
                <a16:creationId xmlns:a16="http://schemas.microsoft.com/office/drawing/2014/main" id="{F566F392-71D9-4EDD-83D6-B5551B09AE29}"/>
              </a:ext>
            </a:extLst>
          </p:cNvPr>
          <p:cNvSpPr>
            <a:spLocks noChangeArrowheads="1"/>
          </p:cNvSpPr>
          <p:nvPr/>
        </p:nvSpPr>
        <p:spPr bwMode="auto">
          <a:xfrm>
            <a:off x="884238" y="2630488"/>
            <a:ext cx="34718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gn="ctr" eaLnBrk="1" hangingPunct="1">
              <a:lnSpc>
                <a:spcPct val="100000"/>
              </a:lnSpc>
              <a:spcBef>
                <a:spcPct val="0"/>
              </a:spcBef>
              <a:buFontTx/>
              <a:buNone/>
            </a:pPr>
            <a:r>
              <a:rPr lang="en-GB" altLang="en-US"/>
              <a:t>Which number is the greatest? </a:t>
            </a:r>
            <a:endParaRPr lang="en-GB" altLang="en-US" sz="1600">
              <a:solidFill>
                <a:schemeClr val="tx1"/>
              </a:solidFill>
            </a:endParaRPr>
          </a:p>
        </p:txBody>
      </p:sp>
      <p:pic>
        <p:nvPicPr>
          <p:cNvPr id="21" name="Picture 1">
            <a:extLst>
              <a:ext uri="{FF2B5EF4-FFF2-40B4-BE49-F238E27FC236}">
                <a16:creationId xmlns:a16="http://schemas.microsoft.com/office/drawing/2014/main" id="{4452521E-04B9-4C5E-9C89-EC7FBBF4E155}"/>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140575" y="1574006"/>
            <a:ext cx="476250" cy="95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47">
            <a:extLst>
              <a:ext uri="{FF2B5EF4-FFF2-40B4-BE49-F238E27FC236}">
                <a16:creationId xmlns:a16="http://schemas.microsoft.com/office/drawing/2014/main" id="{D4E21932-D539-45B0-86E8-3F4F793CFE2B}"/>
              </a:ext>
            </a:extLst>
          </p:cNvPr>
          <p:cNvPicPr>
            <a:picLocks noChangeAspect="1" noChangeArrowheads="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998538" y="1406525"/>
            <a:ext cx="687387" cy="85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Answer 1">
            <a:extLst>
              <a:ext uri="{FF2B5EF4-FFF2-40B4-BE49-F238E27FC236}">
                <a16:creationId xmlns:a16="http://schemas.microsoft.com/office/drawing/2014/main" id="{CF18D5EC-59B6-4B44-B3E4-3DEB4946EAB5}"/>
              </a:ext>
            </a:extLst>
          </p:cNvPr>
          <p:cNvSpPr/>
          <p:nvPr/>
        </p:nvSpPr>
        <p:spPr>
          <a:xfrm>
            <a:off x="966788" y="1508125"/>
            <a:ext cx="752475" cy="708025"/>
          </a:xfrm>
          <a:prstGeom prst="rect">
            <a:avLst/>
          </a:prstGeom>
        </p:spPr>
        <p:txBody>
          <a:bodyPr wrap="none">
            <a:spAutoFit/>
          </a:bodyPr>
          <a:lstStyle/>
          <a:p>
            <a:pPr eaLnBrk="1" fontAlgn="auto" hangingPunct="1">
              <a:spcBef>
                <a:spcPts val="0"/>
              </a:spcBef>
              <a:spcAft>
                <a:spcPts val="0"/>
              </a:spcAft>
              <a:defRPr/>
            </a:pPr>
            <a:r>
              <a:rPr lang="en-GB" sz="4000" b="1">
                <a:latin typeface="+mn-lt"/>
              </a:rPr>
              <a:t>24</a:t>
            </a:r>
            <a:endParaRPr lang="en-GB" sz="4000" b="1" dirty="0">
              <a:latin typeface="+mn-lt"/>
            </a:endParaRPr>
          </a:p>
        </p:txBody>
      </p:sp>
      <p:pic>
        <p:nvPicPr>
          <p:cNvPr id="24" name="Picture 53">
            <a:extLst>
              <a:ext uri="{FF2B5EF4-FFF2-40B4-BE49-F238E27FC236}">
                <a16:creationId xmlns:a16="http://schemas.microsoft.com/office/drawing/2014/main" id="{B122A532-31BB-45D9-B4E9-BF71CD8F2ED1}"/>
              </a:ext>
            </a:extLst>
          </p:cNvPr>
          <p:cNvPicPr>
            <a:picLocks noChangeAspect="1" noChangeArrowheads="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309813" y="1392238"/>
            <a:ext cx="687387" cy="85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54">
            <a:extLst>
              <a:ext uri="{FF2B5EF4-FFF2-40B4-BE49-F238E27FC236}">
                <a16:creationId xmlns:a16="http://schemas.microsoft.com/office/drawing/2014/main" id="{D4F5F5CE-8569-44F4-89F0-F9EB655DE383}"/>
              </a:ext>
            </a:extLst>
          </p:cNvPr>
          <p:cNvPicPr>
            <a:picLocks noChangeAspect="1" noChangeArrowheads="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617913" y="1392238"/>
            <a:ext cx="687387" cy="85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Answer 1">
            <a:extLst>
              <a:ext uri="{FF2B5EF4-FFF2-40B4-BE49-F238E27FC236}">
                <a16:creationId xmlns:a16="http://schemas.microsoft.com/office/drawing/2014/main" id="{3A53E123-B50F-4B80-9D28-33F770D6402F}"/>
              </a:ext>
            </a:extLst>
          </p:cNvPr>
          <p:cNvSpPr/>
          <p:nvPr/>
        </p:nvSpPr>
        <p:spPr>
          <a:xfrm>
            <a:off x="2324101" y="1495425"/>
            <a:ext cx="679450" cy="708025"/>
          </a:xfrm>
          <a:prstGeom prst="rect">
            <a:avLst/>
          </a:prstGeom>
        </p:spPr>
        <p:txBody>
          <a:bodyPr wrap="none">
            <a:spAutoFit/>
          </a:bodyPr>
          <a:lstStyle/>
          <a:p>
            <a:pPr eaLnBrk="1" fontAlgn="auto" hangingPunct="1">
              <a:spcBef>
                <a:spcPts val="0"/>
              </a:spcBef>
              <a:spcAft>
                <a:spcPts val="0"/>
              </a:spcAft>
              <a:defRPr/>
            </a:pPr>
            <a:r>
              <a:rPr lang="en-GB" sz="4000" b="1" dirty="0">
                <a:latin typeface="+mn-lt"/>
              </a:rPr>
              <a:t>19</a:t>
            </a:r>
          </a:p>
        </p:txBody>
      </p:sp>
      <p:sp>
        <p:nvSpPr>
          <p:cNvPr id="27" name="Answer 1">
            <a:extLst>
              <a:ext uri="{FF2B5EF4-FFF2-40B4-BE49-F238E27FC236}">
                <a16:creationId xmlns:a16="http://schemas.microsoft.com/office/drawing/2014/main" id="{F78448E2-8E1F-4B19-B699-DA8E82231BF8}"/>
              </a:ext>
            </a:extLst>
          </p:cNvPr>
          <p:cNvSpPr/>
          <p:nvPr/>
        </p:nvSpPr>
        <p:spPr>
          <a:xfrm>
            <a:off x="3592513" y="1512888"/>
            <a:ext cx="722312" cy="708025"/>
          </a:xfrm>
          <a:prstGeom prst="rect">
            <a:avLst/>
          </a:prstGeom>
        </p:spPr>
        <p:txBody>
          <a:bodyPr wrap="none">
            <a:spAutoFit/>
          </a:bodyPr>
          <a:lstStyle/>
          <a:p>
            <a:pPr eaLnBrk="1" fontAlgn="auto" hangingPunct="1">
              <a:spcBef>
                <a:spcPts val="0"/>
              </a:spcBef>
              <a:spcAft>
                <a:spcPts val="0"/>
              </a:spcAft>
              <a:defRPr/>
            </a:pPr>
            <a:r>
              <a:rPr lang="en-GB" sz="4000" b="1">
                <a:latin typeface="+mn-lt"/>
              </a:rPr>
              <a:t>10</a:t>
            </a:r>
            <a:endParaRPr lang="en-GB" sz="4000" b="1" dirty="0">
              <a:latin typeface="+mn-lt"/>
            </a:endParaRPr>
          </a:p>
        </p:txBody>
      </p:sp>
      <p:sp>
        <p:nvSpPr>
          <p:cNvPr id="28" name="Rectangle 27">
            <a:extLst>
              <a:ext uri="{FF2B5EF4-FFF2-40B4-BE49-F238E27FC236}">
                <a16:creationId xmlns:a16="http://schemas.microsoft.com/office/drawing/2014/main" id="{25E5C053-1ECE-452D-B204-20CC5F4A98E0}"/>
              </a:ext>
            </a:extLst>
          </p:cNvPr>
          <p:cNvSpPr/>
          <p:nvPr/>
        </p:nvSpPr>
        <p:spPr>
          <a:xfrm>
            <a:off x="2992668" y="5109917"/>
            <a:ext cx="612775" cy="584200"/>
          </a:xfrm>
          <a:prstGeom prst="rect">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9" name="Rectangle 65">
            <a:extLst>
              <a:ext uri="{FF2B5EF4-FFF2-40B4-BE49-F238E27FC236}">
                <a16:creationId xmlns:a16="http://schemas.microsoft.com/office/drawing/2014/main" id="{09CBD0A6-1557-44E3-ADC6-B9E5B87B032E}"/>
              </a:ext>
            </a:extLst>
          </p:cNvPr>
          <p:cNvSpPr>
            <a:spLocks noChangeArrowheads="1"/>
          </p:cNvSpPr>
          <p:nvPr/>
        </p:nvSpPr>
        <p:spPr bwMode="auto">
          <a:xfrm>
            <a:off x="1267516" y="5078852"/>
            <a:ext cx="17251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sz="3600">
                <a:solidFill>
                  <a:schemeClr val="tx1"/>
                </a:solidFill>
              </a:rPr>
              <a:t>14 - 6 =</a:t>
            </a:r>
          </a:p>
        </p:txBody>
      </p:sp>
      <p:sp>
        <p:nvSpPr>
          <p:cNvPr id="30" name="Answer 2">
            <a:extLst>
              <a:ext uri="{FF2B5EF4-FFF2-40B4-BE49-F238E27FC236}">
                <a16:creationId xmlns:a16="http://schemas.microsoft.com/office/drawing/2014/main" id="{651CE8B8-2C26-434A-AFDE-976D5DE03301}"/>
              </a:ext>
            </a:extLst>
          </p:cNvPr>
          <p:cNvSpPr/>
          <p:nvPr/>
        </p:nvSpPr>
        <p:spPr>
          <a:xfrm>
            <a:off x="3086497" y="5119515"/>
            <a:ext cx="425116" cy="584775"/>
          </a:xfrm>
          <a:prstGeom prst="rect">
            <a:avLst/>
          </a:prstGeom>
        </p:spPr>
        <p:txBody>
          <a:bodyPr wrap="none">
            <a:spAutoFit/>
          </a:bodyPr>
          <a:lstStyle/>
          <a:p>
            <a:pPr eaLnBrk="1" fontAlgn="auto" hangingPunct="1">
              <a:spcBef>
                <a:spcPts val="0"/>
              </a:spcBef>
              <a:spcAft>
                <a:spcPts val="0"/>
              </a:spcAft>
              <a:defRPr/>
            </a:pPr>
            <a:r>
              <a:rPr lang="en-GB" sz="3200" b="1" dirty="0">
                <a:solidFill>
                  <a:schemeClr val="accent5">
                    <a:lumMod val="75000"/>
                  </a:schemeClr>
                </a:solidFill>
                <a:latin typeface="+mn-lt"/>
              </a:rPr>
              <a:t>8</a:t>
            </a:r>
          </a:p>
        </p:txBody>
      </p:sp>
      <p:grpSp>
        <p:nvGrpSpPr>
          <p:cNvPr id="31" name="Group 30">
            <a:extLst>
              <a:ext uri="{FF2B5EF4-FFF2-40B4-BE49-F238E27FC236}">
                <a16:creationId xmlns:a16="http://schemas.microsoft.com/office/drawing/2014/main" id="{81C44EC9-78C6-4F54-89E6-8743EF5C9CE1}"/>
              </a:ext>
            </a:extLst>
          </p:cNvPr>
          <p:cNvGrpSpPr/>
          <p:nvPr/>
        </p:nvGrpSpPr>
        <p:grpSpPr>
          <a:xfrm>
            <a:off x="1719263" y="3890381"/>
            <a:ext cx="1614170" cy="1125873"/>
            <a:chOff x="1760855" y="3919394"/>
            <a:chExt cx="1614170" cy="1125873"/>
          </a:xfrm>
        </p:grpSpPr>
        <p:pic>
          <p:nvPicPr>
            <p:cNvPr id="32" name="Picture 31">
              <a:extLst>
                <a:ext uri="{FF2B5EF4-FFF2-40B4-BE49-F238E27FC236}">
                  <a16:creationId xmlns:a16="http://schemas.microsoft.com/office/drawing/2014/main" id="{A2588344-89BF-4B90-A5E4-1973F766BF3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765300" y="3919394"/>
              <a:ext cx="1603770" cy="562005"/>
            </a:xfrm>
            <a:prstGeom prst="rect">
              <a:avLst/>
            </a:prstGeom>
          </p:spPr>
        </p:pic>
        <p:pic>
          <p:nvPicPr>
            <p:cNvPr id="33" name="Picture 32">
              <a:extLst>
                <a:ext uri="{FF2B5EF4-FFF2-40B4-BE49-F238E27FC236}">
                  <a16:creationId xmlns:a16="http://schemas.microsoft.com/office/drawing/2014/main" id="{EB6EC2F2-297F-4DE7-B02F-5FFC44AF2440}"/>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760855" y="4490396"/>
              <a:ext cx="1614170" cy="554871"/>
            </a:xfrm>
            <a:prstGeom prst="rect">
              <a:avLst/>
            </a:prstGeom>
          </p:spPr>
        </p:pic>
      </p:grpSp>
      <p:cxnSp>
        <p:nvCxnSpPr>
          <p:cNvPr id="34" name="Straight Connector 33">
            <a:extLst>
              <a:ext uri="{FF2B5EF4-FFF2-40B4-BE49-F238E27FC236}">
                <a16:creationId xmlns:a16="http://schemas.microsoft.com/office/drawing/2014/main" id="{6467BC61-B7EB-4D69-8D8F-C6B5E7E4E75B}"/>
              </a:ext>
            </a:extLst>
          </p:cNvPr>
          <p:cNvCxnSpPr>
            <a:cxnSpLocks/>
          </p:cNvCxnSpPr>
          <p:nvPr/>
        </p:nvCxnSpPr>
        <p:spPr>
          <a:xfrm flipH="1">
            <a:off x="2709862" y="4474368"/>
            <a:ext cx="246063" cy="246063"/>
          </a:xfrm>
          <a:prstGeom prst="line">
            <a:avLst/>
          </a:prstGeom>
          <a:ln w="57150">
            <a:solidFill>
              <a:srgbClr val="DE1E5A"/>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DB23CDBD-9894-4534-B8A4-15E43A646F17}"/>
              </a:ext>
            </a:extLst>
          </p:cNvPr>
          <p:cNvCxnSpPr>
            <a:cxnSpLocks/>
          </p:cNvCxnSpPr>
          <p:nvPr/>
        </p:nvCxnSpPr>
        <p:spPr>
          <a:xfrm flipH="1">
            <a:off x="2389981" y="4474368"/>
            <a:ext cx="246063" cy="246063"/>
          </a:xfrm>
          <a:prstGeom prst="line">
            <a:avLst/>
          </a:prstGeom>
          <a:ln w="57150">
            <a:solidFill>
              <a:srgbClr val="DE1E5A"/>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0ABD8F4-1F12-4597-A941-70FFC57C0B50}"/>
              </a:ext>
            </a:extLst>
          </p:cNvPr>
          <p:cNvCxnSpPr>
            <a:cxnSpLocks/>
          </p:cNvCxnSpPr>
          <p:nvPr/>
        </p:nvCxnSpPr>
        <p:spPr>
          <a:xfrm flipH="1">
            <a:off x="2078785" y="4474368"/>
            <a:ext cx="246063" cy="246063"/>
          </a:xfrm>
          <a:prstGeom prst="line">
            <a:avLst/>
          </a:prstGeom>
          <a:ln w="57150">
            <a:solidFill>
              <a:srgbClr val="DE1E5A"/>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4D74405-C85A-4680-8E2F-7D5FE4B792ED}"/>
              </a:ext>
            </a:extLst>
          </p:cNvPr>
          <p:cNvCxnSpPr>
            <a:cxnSpLocks/>
          </p:cNvCxnSpPr>
          <p:nvPr/>
        </p:nvCxnSpPr>
        <p:spPr>
          <a:xfrm flipH="1">
            <a:off x="1763711" y="4461383"/>
            <a:ext cx="246063" cy="246063"/>
          </a:xfrm>
          <a:prstGeom prst="line">
            <a:avLst/>
          </a:prstGeom>
          <a:ln w="57150">
            <a:solidFill>
              <a:srgbClr val="DE1E5A"/>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B657516-3298-4A6D-B804-D4F8BFD4351D}"/>
              </a:ext>
            </a:extLst>
          </p:cNvPr>
          <p:cNvCxnSpPr>
            <a:cxnSpLocks/>
          </p:cNvCxnSpPr>
          <p:nvPr/>
        </p:nvCxnSpPr>
        <p:spPr>
          <a:xfrm flipH="1">
            <a:off x="3031448" y="4181713"/>
            <a:ext cx="246063" cy="246063"/>
          </a:xfrm>
          <a:prstGeom prst="line">
            <a:avLst/>
          </a:prstGeom>
          <a:ln w="57150">
            <a:solidFill>
              <a:srgbClr val="DE1E5A"/>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C2DDF9A-45D6-4CD1-A3B7-D09EFB03DF92}"/>
              </a:ext>
            </a:extLst>
          </p:cNvPr>
          <p:cNvCxnSpPr>
            <a:cxnSpLocks/>
          </p:cNvCxnSpPr>
          <p:nvPr/>
        </p:nvCxnSpPr>
        <p:spPr>
          <a:xfrm flipH="1">
            <a:off x="2709862" y="4174703"/>
            <a:ext cx="246063" cy="246063"/>
          </a:xfrm>
          <a:prstGeom prst="line">
            <a:avLst/>
          </a:prstGeom>
          <a:ln w="57150">
            <a:solidFill>
              <a:srgbClr val="DE1E5A"/>
            </a:solidFill>
          </a:ln>
        </p:spPr>
        <p:style>
          <a:lnRef idx="1">
            <a:schemeClr val="accent1"/>
          </a:lnRef>
          <a:fillRef idx="0">
            <a:schemeClr val="accent1"/>
          </a:fillRef>
          <a:effectRef idx="0">
            <a:schemeClr val="accent1"/>
          </a:effectRef>
          <a:fontRef idx="minor">
            <a:schemeClr val="tx1"/>
          </a:fontRef>
        </p:style>
      </p:cxnSp>
      <p:pic>
        <p:nvPicPr>
          <p:cNvPr id="41" name="Picture 4">
            <a:extLst>
              <a:ext uri="{FF2B5EF4-FFF2-40B4-BE49-F238E27FC236}">
                <a16:creationId xmlns:a16="http://schemas.microsoft.com/office/drawing/2014/main" id="{BCF4B235-ABA2-4BBF-B420-476F7A180D26}"/>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145087" y="1316037"/>
            <a:ext cx="485775"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Rectangle 43"/>
          <p:cNvSpPr/>
          <p:nvPr/>
        </p:nvSpPr>
        <p:spPr>
          <a:xfrm>
            <a:off x="4825594" y="5285052"/>
            <a:ext cx="3122246" cy="99748"/>
          </a:xfrm>
          <a:prstGeom prst="rect">
            <a:avLst/>
          </a:prstGeom>
          <a:solidFill>
            <a:srgbClr val="A8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4825594" y="4828169"/>
            <a:ext cx="2051643" cy="99748"/>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279688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51"/>
                                        </p:tgtEl>
                                      </p:cBhvr>
                                    </p:animEffect>
                                    <p:set>
                                      <p:cBhvr>
                                        <p:cTn id="7" dur="1" fill="hold">
                                          <p:stCondLst>
                                            <p:cond delay="499"/>
                                          </p:stCondLst>
                                        </p:cTn>
                                        <p:tgtEl>
                                          <p:spTgt spid="51"/>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26" presetClass="emph" presetSubtype="0" fill="hold" grpId="1" nodeType="withEffect">
                                  <p:stCondLst>
                                    <p:cond delay="0"/>
                                  </p:stCondLst>
                                  <p:childTnLst>
                                    <p:animEffect transition="out" filter="fade">
                                      <p:cBhvr>
                                        <p:cTn id="13" dur="500" tmFilter="0, 0; .2, .5; .8, .5; 1, 0"/>
                                        <p:tgtEl>
                                          <p:spTgt spid="14"/>
                                        </p:tgtEl>
                                      </p:cBhvr>
                                    </p:animEffect>
                                    <p:animScale>
                                      <p:cBhvr>
                                        <p:cTn id="14" dur="250" autoRev="1" fill="hold"/>
                                        <p:tgtEl>
                                          <p:spTgt spid="14"/>
                                        </p:tgtEl>
                                      </p:cBhvr>
                                      <p:by x="105000" y="105000"/>
                                    </p:animScale>
                                  </p:childTnLst>
                                </p:cTn>
                              </p:par>
                            </p:childTnLst>
                          </p:cTn>
                        </p:par>
                      </p:childTnLst>
                    </p:cTn>
                  </p:par>
                </p:childTnLst>
              </p:cTn>
              <p:nextCondLst>
                <p:cond evt="onClick" delay="0">
                  <p:tgtEl>
                    <p:spTgt spid="51"/>
                  </p:tgtEl>
                </p:cond>
              </p:nextCondLst>
            </p:seq>
            <p:seq concurrent="1" nextAc="seek">
              <p:cTn id="15" restart="whenNotActive" fill="hold" evtFilter="cancelBubble" nodeType="interactiveSeq">
                <p:stCondLst>
                  <p:cond evt="onClick" delay="0">
                    <p:tgtEl>
                      <p:spTgt spid="97"/>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0" nodeType="afterEffect">
                                  <p:stCondLst>
                                    <p:cond delay="0"/>
                                  </p:stCondLst>
                                  <p:childTnLst>
                                    <p:animEffect transition="out" filter="fade">
                                      <p:cBhvr>
                                        <p:cTn id="19" dur="500"/>
                                        <p:tgtEl>
                                          <p:spTgt spid="97"/>
                                        </p:tgtEl>
                                      </p:cBhvr>
                                    </p:animEffect>
                                    <p:set>
                                      <p:cBhvr>
                                        <p:cTn id="20" dur="1" fill="hold">
                                          <p:stCondLst>
                                            <p:cond delay="499"/>
                                          </p:stCondLst>
                                        </p:cTn>
                                        <p:tgtEl>
                                          <p:spTgt spid="97"/>
                                        </p:tgtEl>
                                        <p:attrNameLst>
                                          <p:attrName>style.visibility</p:attrName>
                                        </p:attrNameLst>
                                      </p:cBhvr>
                                      <p:to>
                                        <p:strVal val="hidden"/>
                                      </p:to>
                                    </p:se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par>
                                <p:cTn id="25" presetID="26" presetClass="emph" presetSubtype="0" fill="hold" grpId="1" nodeType="withEffect">
                                  <p:stCondLst>
                                    <p:cond delay="0"/>
                                  </p:stCondLst>
                                  <p:childTnLst>
                                    <p:animEffect transition="out" filter="fade">
                                      <p:cBhvr>
                                        <p:cTn id="26" dur="500" tmFilter="0, 0; .2, .5; .8, .5; 1, 0"/>
                                        <p:tgtEl>
                                          <p:spTgt spid="15"/>
                                        </p:tgtEl>
                                      </p:cBhvr>
                                    </p:animEffect>
                                    <p:animScale>
                                      <p:cBhvr>
                                        <p:cTn id="27" dur="250" autoRev="1" fill="hold"/>
                                        <p:tgtEl>
                                          <p:spTgt spid="15"/>
                                        </p:tgtEl>
                                      </p:cBhvr>
                                      <p:by x="105000" y="105000"/>
                                    </p:animScale>
                                  </p:childTnLst>
                                </p:cTn>
                              </p:par>
                            </p:childTnLst>
                          </p:cTn>
                        </p:par>
                      </p:childTnLst>
                    </p:cTn>
                  </p:par>
                </p:childTnLst>
              </p:cTn>
              <p:nextCondLst>
                <p:cond evt="onClick" delay="0">
                  <p:tgtEl>
                    <p:spTgt spid="97"/>
                  </p:tgtEl>
                </p:cond>
              </p:nextCondLst>
            </p:seq>
            <p:seq concurrent="1" nextAc="seek">
              <p:cTn id="28" restart="whenNotActive" fill="hold" evtFilter="cancelBubble" nodeType="interactiveSeq">
                <p:stCondLst>
                  <p:cond evt="onClick" delay="0">
                    <p:tgtEl>
                      <p:spTgt spid="100"/>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0" nodeType="afterEffect">
                                  <p:stCondLst>
                                    <p:cond delay="0"/>
                                  </p:stCondLst>
                                  <p:childTnLst>
                                    <p:animEffect transition="out" filter="fade">
                                      <p:cBhvr>
                                        <p:cTn id="32" dur="500"/>
                                        <p:tgtEl>
                                          <p:spTgt spid="100"/>
                                        </p:tgtEl>
                                      </p:cBhvr>
                                    </p:animEffect>
                                    <p:set>
                                      <p:cBhvr>
                                        <p:cTn id="33" dur="1" fill="hold">
                                          <p:stCondLst>
                                            <p:cond delay="499"/>
                                          </p:stCondLst>
                                        </p:cTn>
                                        <p:tgtEl>
                                          <p:spTgt spid="100"/>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par>
                                <p:cTn id="38" presetID="26" presetClass="emph" presetSubtype="0" fill="hold" grpId="1" nodeType="withEffect">
                                  <p:stCondLst>
                                    <p:cond delay="0"/>
                                  </p:stCondLst>
                                  <p:childTnLst>
                                    <p:animEffect transition="out" filter="fade">
                                      <p:cBhvr>
                                        <p:cTn id="39" dur="500" tmFilter="0, 0; .2, .5; .8, .5; 1, 0"/>
                                        <p:tgtEl>
                                          <p:spTgt spid="30"/>
                                        </p:tgtEl>
                                      </p:cBhvr>
                                    </p:animEffect>
                                    <p:animScale>
                                      <p:cBhvr>
                                        <p:cTn id="40" dur="250" autoRev="1" fill="hold"/>
                                        <p:tgtEl>
                                          <p:spTgt spid="30"/>
                                        </p:tgtEl>
                                      </p:cBhvr>
                                      <p:by x="105000" y="105000"/>
                                    </p:animScale>
                                  </p:childTnLst>
                                </p:cTn>
                              </p:par>
                            </p:childTnLst>
                          </p:cTn>
                        </p:par>
                      </p:childTnLst>
                    </p:cTn>
                  </p:par>
                </p:childTnLst>
              </p:cTn>
              <p:nextCondLst>
                <p:cond evt="onClick" delay="0">
                  <p:tgtEl>
                    <p:spTgt spid="100"/>
                  </p:tgtEl>
                </p:cond>
              </p:nextCondLst>
            </p:seq>
          </p:childTnLst>
        </p:cTn>
      </p:par>
    </p:tnLst>
    <p:bldLst>
      <p:bldP spid="51" grpId="0" animBg="1"/>
      <p:bldP spid="97" grpId="0" animBg="1"/>
      <p:bldP spid="100" grpId="0" animBg="1"/>
      <p:bldP spid="14" grpId="0"/>
      <p:bldP spid="14" grpId="1"/>
      <p:bldP spid="15" grpId="0"/>
      <p:bldP spid="15" grpId="1"/>
      <p:bldP spid="30" grpId="0"/>
      <p:bldP spid="30"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22">
            <a:extLst>
              <a:ext uri="{FF2B5EF4-FFF2-40B4-BE49-F238E27FC236}">
                <a16:creationId xmlns:a16="http://schemas.microsoft.com/office/drawing/2014/main" id="{5BFF4BC6-881B-4844-9716-FB09CF05093A}"/>
              </a:ext>
            </a:extLst>
          </p:cNvPr>
          <p:cNvSpPr>
            <a:spLocks noChangeArrowheads="1"/>
          </p:cNvSpPr>
          <p:nvPr/>
        </p:nvSpPr>
        <p:spPr bwMode="auto">
          <a:xfrm>
            <a:off x="696119" y="505104"/>
            <a:ext cx="5603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200" b="1" dirty="0">
                <a:solidFill>
                  <a:schemeClr val="tx1"/>
                </a:solidFill>
              </a:rPr>
              <a:t>Menu</a:t>
            </a:r>
          </a:p>
        </p:txBody>
      </p:sp>
      <p:sp>
        <p:nvSpPr>
          <p:cNvPr id="47" name="Oval 46">
            <a:extLst>
              <a:ext uri="{FF2B5EF4-FFF2-40B4-BE49-F238E27FC236}">
                <a16:creationId xmlns:a16="http://schemas.microsoft.com/office/drawing/2014/main" id="{01ED35E6-3E3B-47E3-A361-2639009C570F}"/>
              </a:ext>
            </a:extLst>
          </p:cNvPr>
          <p:cNvSpPr/>
          <p:nvPr/>
        </p:nvSpPr>
        <p:spPr>
          <a:xfrm>
            <a:off x="531584" y="535434"/>
            <a:ext cx="215564" cy="215564"/>
          </a:xfrm>
          <a:prstGeom prst="ellips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b="1" dirty="0"/>
              <a:t>&lt;</a:t>
            </a:r>
          </a:p>
        </p:txBody>
      </p:sp>
      <p:sp>
        <p:nvSpPr>
          <p:cNvPr id="48" name="Rectangle 47">
            <a:hlinkClick r:id="rId3" action="ppaction://hlinksldjump"/>
            <a:extLst>
              <a:ext uri="{FF2B5EF4-FFF2-40B4-BE49-F238E27FC236}">
                <a16:creationId xmlns:a16="http://schemas.microsoft.com/office/drawing/2014/main" id="{A64861AB-D104-4164-93DC-0565F4AB5391}"/>
              </a:ext>
            </a:extLst>
          </p:cNvPr>
          <p:cNvSpPr/>
          <p:nvPr/>
        </p:nvSpPr>
        <p:spPr>
          <a:xfrm>
            <a:off x="507815" y="527161"/>
            <a:ext cx="716148" cy="2238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7" name="Rounded Rectangle 49">
            <a:extLst>
              <a:ext uri="{FF2B5EF4-FFF2-40B4-BE49-F238E27FC236}">
                <a16:creationId xmlns:a16="http://schemas.microsoft.com/office/drawing/2014/main" id="{01783214-B215-4883-99C5-593523C7DD2D}"/>
              </a:ext>
            </a:extLst>
          </p:cNvPr>
          <p:cNvSpPr/>
          <p:nvPr/>
        </p:nvSpPr>
        <p:spPr>
          <a:xfrm>
            <a:off x="4689242" y="3590226"/>
            <a:ext cx="3724275" cy="2517967"/>
          </a:xfrm>
          <a:prstGeom prst="roundRect">
            <a:avLst>
              <a:gd name="adj" fmla="val 3258"/>
            </a:avLst>
          </a:prstGeom>
          <a:solidFill>
            <a:schemeClr val="accent5">
              <a:lumMod val="40000"/>
              <a:lumOff val="60000"/>
            </a:schemeClr>
          </a:solidFill>
          <a:ln w="38100">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Reasoning</a:t>
            </a:r>
          </a:p>
        </p:txBody>
      </p:sp>
      <p:sp>
        <p:nvSpPr>
          <p:cNvPr id="49" name="Rounded Rectangle 2">
            <a:extLst>
              <a:ext uri="{FF2B5EF4-FFF2-40B4-BE49-F238E27FC236}">
                <a16:creationId xmlns:a16="http://schemas.microsoft.com/office/drawing/2014/main" id="{FE4F41F0-B421-4B41-A812-3DAA51BC7379}"/>
              </a:ext>
            </a:extLst>
          </p:cNvPr>
          <p:cNvSpPr/>
          <p:nvPr/>
        </p:nvSpPr>
        <p:spPr>
          <a:xfrm>
            <a:off x="755650" y="765175"/>
            <a:ext cx="3816350" cy="2714625"/>
          </a:xfrm>
          <a:prstGeom prst="roundRect">
            <a:avLst>
              <a:gd name="adj" fmla="val 3258"/>
            </a:avLst>
          </a:prstGeom>
          <a:solidFill>
            <a:srgbClr val="FFECA7"/>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Place Value</a:t>
            </a:r>
          </a:p>
        </p:txBody>
      </p:sp>
      <p:sp>
        <p:nvSpPr>
          <p:cNvPr id="50" name="Rounded Rectangle 48">
            <a:extLst>
              <a:ext uri="{FF2B5EF4-FFF2-40B4-BE49-F238E27FC236}">
                <a16:creationId xmlns:a16="http://schemas.microsoft.com/office/drawing/2014/main" id="{1CD57F2A-6153-4325-8158-AACFB612F64F}"/>
              </a:ext>
            </a:extLst>
          </p:cNvPr>
          <p:cNvSpPr/>
          <p:nvPr/>
        </p:nvSpPr>
        <p:spPr>
          <a:xfrm>
            <a:off x="4689242" y="765175"/>
            <a:ext cx="3724275" cy="2714625"/>
          </a:xfrm>
          <a:prstGeom prst="roundRect">
            <a:avLst>
              <a:gd name="adj" fmla="val 3258"/>
            </a:avLst>
          </a:prstGeom>
          <a:solidFill>
            <a:srgbClr val="B9D0BC"/>
          </a:solidFill>
          <a:ln w="38100">
            <a:solidFill>
              <a:srgbClr val="6C9D6E"/>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Problem Solving</a:t>
            </a:r>
          </a:p>
        </p:txBody>
      </p:sp>
      <p:sp>
        <p:nvSpPr>
          <p:cNvPr id="51" name="Reveal Answer 1">
            <a:extLst>
              <a:ext uri="{FF2B5EF4-FFF2-40B4-BE49-F238E27FC236}">
                <a16:creationId xmlns:a16="http://schemas.microsoft.com/office/drawing/2014/main" id="{35EDE301-5971-4E18-B759-4D123739B4EE}"/>
              </a:ext>
            </a:extLst>
          </p:cNvPr>
          <p:cNvSpPr/>
          <p:nvPr/>
        </p:nvSpPr>
        <p:spPr>
          <a:xfrm>
            <a:off x="2137883" y="3086630"/>
            <a:ext cx="1051884" cy="25638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97" name="Reveal Answer 3">
            <a:extLst>
              <a:ext uri="{FF2B5EF4-FFF2-40B4-BE49-F238E27FC236}">
                <a16:creationId xmlns:a16="http://schemas.microsoft.com/office/drawing/2014/main" id="{9DD62E0B-BE57-4E3C-8AAA-A69579E10AFC}"/>
              </a:ext>
            </a:extLst>
          </p:cNvPr>
          <p:cNvSpPr/>
          <p:nvPr/>
        </p:nvSpPr>
        <p:spPr>
          <a:xfrm>
            <a:off x="5989952" y="3086630"/>
            <a:ext cx="1051884" cy="25840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99" name="Rounded Rectangle 50">
            <a:extLst>
              <a:ext uri="{FF2B5EF4-FFF2-40B4-BE49-F238E27FC236}">
                <a16:creationId xmlns:a16="http://schemas.microsoft.com/office/drawing/2014/main" id="{DF0EC160-D02C-4552-BD6C-59741A5BC94D}"/>
              </a:ext>
            </a:extLst>
          </p:cNvPr>
          <p:cNvSpPr/>
          <p:nvPr/>
        </p:nvSpPr>
        <p:spPr>
          <a:xfrm>
            <a:off x="755650" y="3573709"/>
            <a:ext cx="3816350" cy="2519115"/>
          </a:xfrm>
          <a:prstGeom prst="roundRect">
            <a:avLst>
              <a:gd name="adj" fmla="val 3258"/>
            </a:avLst>
          </a:prstGeom>
          <a:solidFill>
            <a:srgbClr val="EEBCD9"/>
          </a:solidFill>
          <a:ln w="38100">
            <a:solidFill>
              <a:srgbClr val="CA469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b="1" dirty="0">
                <a:solidFill>
                  <a:schemeClr val="tx1"/>
                </a:solidFill>
              </a:rPr>
              <a:t>+ and -</a:t>
            </a:r>
          </a:p>
        </p:txBody>
      </p:sp>
      <p:sp>
        <p:nvSpPr>
          <p:cNvPr id="100" name="Reveal Answer 2">
            <a:extLst>
              <a:ext uri="{FF2B5EF4-FFF2-40B4-BE49-F238E27FC236}">
                <a16:creationId xmlns:a16="http://schemas.microsoft.com/office/drawing/2014/main" id="{C2C2B5E8-E6A6-44CA-80A4-B1C6106F708E}"/>
              </a:ext>
            </a:extLst>
          </p:cNvPr>
          <p:cNvSpPr/>
          <p:nvPr/>
        </p:nvSpPr>
        <p:spPr>
          <a:xfrm>
            <a:off x="2137883" y="5738440"/>
            <a:ext cx="1051884" cy="256382"/>
          </a:xfrm>
          <a:prstGeom prst="roundRect">
            <a:avLst>
              <a:gd name="adj" fmla="val 50000"/>
            </a:avLst>
          </a:prstGeom>
          <a:solidFill>
            <a:srgbClr val="00639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000" b="1" dirty="0"/>
              <a:t>Answer</a:t>
            </a:r>
          </a:p>
        </p:txBody>
      </p:sp>
      <p:sp>
        <p:nvSpPr>
          <p:cNvPr id="62" name="Round Single Corner Rectangle 34">
            <a:extLst>
              <a:ext uri="{FF2B5EF4-FFF2-40B4-BE49-F238E27FC236}">
                <a16:creationId xmlns:a16="http://schemas.microsoft.com/office/drawing/2014/main" id="{834FEBF5-A419-439C-A923-53C067887934}"/>
              </a:ext>
            </a:extLst>
          </p:cNvPr>
          <p:cNvSpPr/>
          <p:nvPr/>
        </p:nvSpPr>
        <p:spPr>
          <a:xfrm rot="10800000">
            <a:off x="8294126" y="-20237"/>
            <a:ext cx="849873" cy="506497"/>
          </a:xfrm>
          <a:prstGeom prst="round1Rect">
            <a:avLst>
              <a:gd name="adj" fmla="val 50000"/>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17">
            <a:extLst>
              <a:ext uri="{FF2B5EF4-FFF2-40B4-BE49-F238E27FC236}">
                <a16:creationId xmlns:a16="http://schemas.microsoft.com/office/drawing/2014/main" id="{ECA8915B-1C78-46D9-B0CF-F2E22196EE52}"/>
              </a:ext>
            </a:extLst>
          </p:cNvPr>
          <p:cNvSpPr>
            <a:spLocks noChangeArrowheads="1"/>
          </p:cNvSpPr>
          <p:nvPr/>
        </p:nvSpPr>
        <p:spPr bwMode="auto">
          <a:xfrm>
            <a:off x="8414333" y="94517"/>
            <a:ext cx="5918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sz="1200" b="1" dirty="0">
                <a:solidFill>
                  <a:schemeClr val="bg1"/>
                </a:solidFill>
              </a:rPr>
              <a:t>Day 5</a:t>
            </a:r>
          </a:p>
        </p:txBody>
      </p:sp>
      <p:sp>
        <p:nvSpPr>
          <p:cNvPr id="14" name="Rectangle 58">
            <a:extLst>
              <a:ext uri="{FF2B5EF4-FFF2-40B4-BE49-F238E27FC236}">
                <a16:creationId xmlns:a16="http://schemas.microsoft.com/office/drawing/2014/main" id="{5305D9BE-0AD4-4CFA-BC67-99C4FF0D42A4}"/>
              </a:ext>
            </a:extLst>
          </p:cNvPr>
          <p:cNvSpPr>
            <a:spLocks noChangeArrowheads="1"/>
          </p:cNvSpPr>
          <p:nvPr/>
        </p:nvSpPr>
        <p:spPr bwMode="auto">
          <a:xfrm>
            <a:off x="1511300" y="2159000"/>
            <a:ext cx="2471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gn="ctr" eaLnBrk="1" hangingPunct="1">
              <a:lnSpc>
                <a:spcPct val="100000"/>
              </a:lnSpc>
              <a:spcBef>
                <a:spcPct val="0"/>
              </a:spcBef>
              <a:buFontTx/>
              <a:buNone/>
            </a:pPr>
            <a:r>
              <a:rPr lang="en-GB" altLang="en-US">
                <a:solidFill>
                  <a:schemeClr val="tx1"/>
                </a:solidFill>
              </a:rPr>
              <a:t>What number is behind the chick? </a:t>
            </a:r>
          </a:p>
        </p:txBody>
      </p:sp>
      <p:sp>
        <p:nvSpPr>
          <p:cNvPr id="16" name="Rectangle 90">
            <a:extLst>
              <a:ext uri="{FF2B5EF4-FFF2-40B4-BE49-F238E27FC236}">
                <a16:creationId xmlns:a16="http://schemas.microsoft.com/office/drawing/2014/main" id="{18B37658-0FBB-4BD9-9BF2-825C0BF61A84}"/>
              </a:ext>
            </a:extLst>
          </p:cNvPr>
          <p:cNvSpPr>
            <a:spLocks noChangeArrowheads="1"/>
          </p:cNvSpPr>
          <p:nvPr/>
        </p:nvSpPr>
        <p:spPr bwMode="auto">
          <a:xfrm>
            <a:off x="4803775" y="2365375"/>
            <a:ext cx="33464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dirty="0">
                <a:solidFill>
                  <a:schemeClr val="tx1"/>
                </a:solidFill>
              </a:rPr>
              <a:t>What are the missing numbers on the number line?</a:t>
            </a:r>
          </a:p>
        </p:txBody>
      </p:sp>
      <p:sp>
        <p:nvSpPr>
          <p:cNvPr id="17" name="Rectangle 98">
            <a:extLst>
              <a:ext uri="{FF2B5EF4-FFF2-40B4-BE49-F238E27FC236}">
                <a16:creationId xmlns:a16="http://schemas.microsoft.com/office/drawing/2014/main" id="{B12138D5-111D-45BD-B6D1-5619C03948A3}"/>
              </a:ext>
            </a:extLst>
          </p:cNvPr>
          <p:cNvSpPr>
            <a:spLocks noChangeArrowheads="1"/>
          </p:cNvSpPr>
          <p:nvPr/>
        </p:nvSpPr>
        <p:spPr bwMode="auto">
          <a:xfrm>
            <a:off x="4760073" y="5386025"/>
            <a:ext cx="21307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dirty="0">
                <a:solidFill>
                  <a:schemeClr val="tx1"/>
                </a:solidFill>
              </a:rPr>
              <a:t>Is Henry correct? Explain why.</a:t>
            </a:r>
          </a:p>
        </p:txBody>
      </p:sp>
      <p:cxnSp>
        <p:nvCxnSpPr>
          <p:cNvPr id="18" name="Straight Connector 17">
            <a:extLst>
              <a:ext uri="{FF2B5EF4-FFF2-40B4-BE49-F238E27FC236}">
                <a16:creationId xmlns:a16="http://schemas.microsoft.com/office/drawing/2014/main" id="{94790954-7D7C-451E-9025-84087A162989}"/>
              </a:ext>
            </a:extLst>
          </p:cNvPr>
          <p:cNvCxnSpPr/>
          <p:nvPr/>
        </p:nvCxnSpPr>
        <p:spPr>
          <a:xfrm>
            <a:off x="4965700" y="2178050"/>
            <a:ext cx="318452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E93385C-C50B-40C8-998B-02FD01E49004}"/>
              </a:ext>
            </a:extLst>
          </p:cNvPr>
          <p:cNvCxnSpPr/>
          <p:nvPr/>
        </p:nvCxnSpPr>
        <p:spPr>
          <a:xfrm>
            <a:off x="4965700" y="2063376"/>
            <a:ext cx="0" cy="127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4B7F231-0391-4C34-A810-61F33A0347AF}"/>
              </a:ext>
            </a:extLst>
          </p:cNvPr>
          <p:cNvCxnSpPr/>
          <p:nvPr/>
        </p:nvCxnSpPr>
        <p:spPr>
          <a:xfrm>
            <a:off x="8150225" y="2063376"/>
            <a:ext cx="0" cy="127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FD6E75F-1712-46A6-8EE6-06AC8B150A9D}"/>
              </a:ext>
            </a:extLst>
          </p:cNvPr>
          <p:cNvCxnSpPr/>
          <p:nvPr/>
        </p:nvCxnSpPr>
        <p:spPr>
          <a:xfrm>
            <a:off x="5602288" y="2057400"/>
            <a:ext cx="0" cy="127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371F446-290A-4A31-8369-F055D9D89F58}"/>
              </a:ext>
            </a:extLst>
          </p:cNvPr>
          <p:cNvCxnSpPr/>
          <p:nvPr/>
        </p:nvCxnSpPr>
        <p:spPr>
          <a:xfrm>
            <a:off x="6238875" y="2057400"/>
            <a:ext cx="0" cy="127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6FFB515-8713-4520-AF11-9C1E7D319914}"/>
              </a:ext>
            </a:extLst>
          </p:cNvPr>
          <p:cNvCxnSpPr/>
          <p:nvPr/>
        </p:nvCxnSpPr>
        <p:spPr>
          <a:xfrm>
            <a:off x="6877050" y="2057400"/>
            <a:ext cx="0" cy="127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30EFAD8-80C9-4DEB-A28D-4200255D62B0}"/>
              </a:ext>
            </a:extLst>
          </p:cNvPr>
          <p:cNvCxnSpPr/>
          <p:nvPr/>
        </p:nvCxnSpPr>
        <p:spPr>
          <a:xfrm>
            <a:off x="7513638" y="2057400"/>
            <a:ext cx="0" cy="127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Rectangle 62">
            <a:extLst>
              <a:ext uri="{FF2B5EF4-FFF2-40B4-BE49-F238E27FC236}">
                <a16:creationId xmlns:a16="http://schemas.microsoft.com/office/drawing/2014/main" id="{35854334-0329-4183-B3B6-3B91475C6056}"/>
              </a:ext>
            </a:extLst>
          </p:cNvPr>
          <p:cNvSpPr>
            <a:spLocks noChangeArrowheads="1"/>
          </p:cNvSpPr>
          <p:nvPr/>
        </p:nvSpPr>
        <p:spPr bwMode="auto">
          <a:xfrm>
            <a:off x="4783138" y="1563688"/>
            <a:ext cx="473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gn="ctr" eaLnBrk="1" hangingPunct="1">
              <a:lnSpc>
                <a:spcPct val="100000"/>
              </a:lnSpc>
              <a:spcBef>
                <a:spcPct val="0"/>
              </a:spcBef>
              <a:buFontTx/>
              <a:buNone/>
            </a:pPr>
            <a:r>
              <a:rPr lang="en-GB" altLang="en-US" b="1" dirty="0">
                <a:solidFill>
                  <a:schemeClr val="tx1"/>
                </a:solidFill>
              </a:rPr>
              <a:t>30</a:t>
            </a:r>
          </a:p>
        </p:txBody>
      </p:sp>
      <p:sp>
        <p:nvSpPr>
          <p:cNvPr id="26" name="Rectangle 63">
            <a:extLst>
              <a:ext uri="{FF2B5EF4-FFF2-40B4-BE49-F238E27FC236}">
                <a16:creationId xmlns:a16="http://schemas.microsoft.com/office/drawing/2014/main" id="{45DC5A16-6CA8-46D3-9FAF-2EF8F1379ED0}"/>
              </a:ext>
            </a:extLst>
          </p:cNvPr>
          <p:cNvSpPr>
            <a:spLocks noChangeArrowheads="1"/>
          </p:cNvSpPr>
          <p:nvPr/>
        </p:nvSpPr>
        <p:spPr bwMode="auto">
          <a:xfrm>
            <a:off x="5365750" y="1563688"/>
            <a:ext cx="425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gn="ctr" eaLnBrk="1" hangingPunct="1">
              <a:lnSpc>
                <a:spcPct val="100000"/>
              </a:lnSpc>
              <a:spcBef>
                <a:spcPct val="0"/>
              </a:spcBef>
              <a:buFontTx/>
              <a:buNone/>
            </a:pPr>
            <a:r>
              <a:rPr lang="en-GB" altLang="en-US" b="1" dirty="0">
                <a:solidFill>
                  <a:schemeClr val="tx1"/>
                </a:solidFill>
              </a:rPr>
              <a:t>31</a:t>
            </a:r>
          </a:p>
        </p:txBody>
      </p:sp>
      <p:sp>
        <p:nvSpPr>
          <p:cNvPr id="27" name="Answer 3">
            <a:extLst>
              <a:ext uri="{FF2B5EF4-FFF2-40B4-BE49-F238E27FC236}">
                <a16:creationId xmlns:a16="http://schemas.microsoft.com/office/drawing/2014/main" id="{83BD9EFF-1227-47B0-86F6-AF356C9C94A5}"/>
              </a:ext>
            </a:extLst>
          </p:cNvPr>
          <p:cNvSpPr/>
          <p:nvPr/>
        </p:nvSpPr>
        <p:spPr>
          <a:xfrm>
            <a:off x="6648006" y="1563688"/>
            <a:ext cx="425116" cy="369332"/>
          </a:xfrm>
          <a:prstGeom prst="rect">
            <a:avLst/>
          </a:prstGeom>
        </p:spPr>
        <p:txBody>
          <a:bodyPr wrap="none">
            <a:spAutoFit/>
          </a:bodyPr>
          <a:lstStyle/>
          <a:p>
            <a:pPr eaLnBrk="1" fontAlgn="auto" hangingPunct="1">
              <a:spcBef>
                <a:spcPts val="0"/>
              </a:spcBef>
              <a:spcAft>
                <a:spcPts val="0"/>
              </a:spcAft>
              <a:defRPr/>
            </a:pPr>
            <a:r>
              <a:rPr lang="en-GB" b="1" dirty="0">
                <a:solidFill>
                  <a:schemeClr val="accent5">
                    <a:lumMod val="75000"/>
                  </a:schemeClr>
                </a:solidFill>
                <a:latin typeface="+mn-lt"/>
              </a:rPr>
              <a:t>33</a:t>
            </a:r>
          </a:p>
        </p:txBody>
      </p:sp>
      <p:sp>
        <p:nvSpPr>
          <p:cNvPr id="28" name="Answer 3">
            <a:extLst>
              <a:ext uri="{FF2B5EF4-FFF2-40B4-BE49-F238E27FC236}">
                <a16:creationId xmlns:a16="http://schemas.microsoft.com/office/drawing/2014/main" id="{D895D6B7-1C7B-4396-B19A-848BF4E5A349}"/>
              </a:ext>
            </a:extLst>
          </p:cNvPr>
          <p:cNvSpPr/>
          <p:nvPr/>
        </p:nvSpPr>
        <p:spPr>
          <a:xfrm>
            <a:off x="7293866" y="1563966"/>
            <a:ext cx="439544" cy="369332"/>
          </a:xfrm>
          <a:prstGeom prst="rect">
            <a:avLst/>
          </a:prstGeom>
        </p:spPr>
        <p:txBody>
          <a:bodyPr wrap="none">
            <a:spAutoFit/>
          </a:bodyPr>
          <a:lstStyle/>
          <a:p>
            <a:pPr eaLnBrk="1" fontAlgn="auto" hangingPunct="1">
              <a:spcBef>
                <a:spcPts val="0"/>
              </a:spcBef>
              <a:spcAft>
                <a:spcPts val="0"/>
              </a:spcAft>
              <a:defRPr/>
            </a:pPr>
            <a:r>
              <a:rPr lang="en-GB" b="1" dirty="0">
                <a:solidFill>
                  <a:schemeClr val="accent5">
                    <a:lumMod val="75000"/>
                  </a:schemeClr>
                </a:solidFill>
                <a:latin typeface="+mn-lt"/>
              </a:rPr>
              <a:t>34</a:t>
            </a:r>
          </a:p>
        </p:txBody>
      </p:sp>
      <p:pic>
        <p:nvPicPr>
          <p:cNvPr id="29" name="Picture 72">
            <a:extLst>
              <a:ext uri="{FF2B5EF4-FFF2-40B4-BE49-F238E27FC236}">
                <a16:creationId xmlns:a16="http://schemas.microsoft.com/office/drawing/2014/main" id="{2A0533AB-A094-4179-AD23-70B59B50D461}"/>
              </a:ext>
            </a:extLst>
          </p:cNvPr>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4859651" y="4068212"/>
            <a:ext cx="2259013" cy="132556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31" name="Rectangle 75">
            <a:extLst>
              <a:ext uri="{FF2B5EF4-FFF2-40B4-BE49-F238E27FC236}">
                <a16:creationId xmlns:a16="http://schemas.microsoft.com/office/drawing/2014/main" id="{BD4932B8-2732-4F8F-8A30-D6282FECBC7A}"/>
              </a:ext>
            </a:extLst>
          </p:cNvPr>
          <p:cNvSpPr>
            <a:spLocks noChangeArrowheads="1"/>
          </p:cNvSpPr>
          <p:nvPr/>
        </p:nvSpPr>
        <p:spPr bwMode="auto">
          <a:xfrm>
            <a:off x="4880289" y="4225375"/>
            <a:ext cx="22193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gn="ctr" eaLnBrk="1" hangingPunct="1">
              <a:lnSpc>
                <a:spcPct val="100000"/>
              </a:lnSpc>
              <a:spcBef>
                <a:spcPct val="0"/>
              </a:spcBef>
              <a:buFontTx/>
              <a:buNone/>
            </a:pPr>
            <a:r>
              <a:rPr lang="en-GB" altLang="en-US" dirty="0">
                <a:solidFill>
                  <a:schemeClr val="tx1"/>
                </a:solidFill>
              </a:rPr>
              <a:t>If I count in 5s from 0, I will say the number 18.</a:t>
            </a:r>
          </a:p>
        </p:txBody>
      </p:sp>
      <p:sp>
        <p:nvSpPr>
          <p:cNvPr id="32" name="Rectangle 63">
            <a:extLst>
              <a:ext uri="{FF2B5EF4-FFF2-40B4-BE49-F238E27FC236}">
                <a16:creationId xmlns:a16="http://schemas.microsoft.com/office/drawing/2014/main" id="{C0404A54-4E29-442F-BD21-E8B52667BEA1}"/>
              </a:ext>
            </a:extLst>
          </p:cNvPr>
          <p:cNvSpPr>
            <a:spLocks noChangeArrowheads="1"/>
          </p:cNvSpPr>
          <p:nvPr/>
        </p:nvSpPr>
        <p:spPr bwMode="auto">
          <a:xfrm>
            <a:off x="6005513" y="1563688"/>
            <a:ext cx="425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gn="ctr" eaLnBrk="1" hangingPunct="1">
              <a:lnSpc>
                <a:spcPct val="100000"/>
              </a:lnSpc>
              <a:spcBef>
                <a:spcPct val="0"/>
              </a:spcBef>
              <a:buFontTx/>
              <a:buNone/>
            </a:pPr>
            <a:r>
              <a:rPr lang="en-GB" altLang="en-US" b="1" dirty="0">
                <a:solidFill>
                  <a:schemeClr val="tx1"/>
                </a:solidFill>
              </a:rPr>
              <a:t>32</a:t>
            </a:r>
          </a:p>
        </p:txBody>
      </p:sp>
      <p:sp>
        <p:nvSpPr>
          <p:cNvPr id="33" name="Rectangle 66">
            <a:extLst>
              <a:ext uri="{FF2B5EF4-FFF2-40B4-BE49-F238E27FC236}">
                <a16:creationId xmlns:a16="http://schemas.microsoft.com/office/drawing/2014/main" id="{F098661A-4676-4FFD-B65A-46F572737F7B}"/>
              </a:ext>
            </a:extLst>
          </p:cNvPr>
          <p:cNvSpPr>
            <a:spLocks noChangeArrowheads="1"/>
          </p:cNvSpPr>
          <p:nvPr/>
        </p:nvSpPr>
        <p:spPr bwMode="auto">
          <a:xfrm>
            <a:off x="7870825" y="1563688"/>
            <a:ext cx="4587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algn="ctr" eaLnBrk="1" hangingPunct="1">
              <a:lnSpc>
                <a:spcPct val="100000"/>
              </a:lnSpc>
              <a:spcBef>
                <a:spcPct val="0"/>
              </a:spcBef>
              <a:buFontTx/>
              <a:buNone/>
            </a:pPr>
            <a:r>
              <a:rPr lang="en-GB" altLang="en-US" b="1" dirty="0">
                <a:solidFill>
                  <a:schemeClr val="tx1"/>
                </a:solidFill>
              </a:rPr>
              <a:t>35</a:t>
            </a:r>
          </a:p>
        </p:txBody>
      </p:sp>
      <p:graphicFrame>
        <p:nvGraphicFramePr>
          <p:cNvPr id="34" name="Table 4">
            <a:extLst>
              <a:ext uri="{FF2B5EF4-FFF2-40B4-BE49-F238E27FC236}">
                <a16:creationId xmlns:a16="http://schemas.microsoft.com/office/drawing/2014/main" id="{A8494ADA-60C9-4CDA-A5FA-497C2BEFD96D}"/>
              </a:ext>
            </a:extLst>
          </p:cNvPr>
          <p:cNvGraphicFramePr>
            <a:graphicFrameLocks noGrp="1"/>
          </p:cNvGraphicFramePr>
          <p:nvPr>
            <p:extLst>
              <p:ext uri="{D42A27DB-BD31-4B8C-83A1-F6EECF244321}">
                <p14:modId xmlns:p14="http://schemas.microsoft.com/office/powerpoint/2010/main" val="2142146310"/>
              </p:ext>
            </p:extLst>
          </p:nvPr>
        </p:nvGraphicFramePr>
        <p:xfrm>
          <a:off x="922338" y="1484313"/>
          <a:ext cx="3475038" cy="371475"/>
        </p:xfrm>
        <a:graphic>
          <a:graphicData uri="http://schemas.openxmlformats.org/drawingml/2006/table">
            <a:tbl>
              <a:tblPr>
                <a:tableStyleId>{5C22544A-7EE6-4342-B048-85BDC9FD1C3A}</a:tableStyleId>
              </a:tblPr>
              <a:tblGrid>
                <a:gridCol w="496434">
                  <a:extLst>
                    <a:ext uri="{9D8B030D-6E8A-4147-A177-3AD203B41FA5}">
                      <a16:colId xmlns:a16="http://schemas.microsoft.com/office/drawing/2014/main" val="20000"/>
                    </a:ext>
                  </a:extLst>
                </a:gridCol>
                <a:gridCol w="496434">
                  <a:extLst>
                    <a:ext uri="{9D8B030D-6E8A-4147-A177-3AD203B41FA5}">
                      <a16:colId xmlns:a16="http://schemas.microsoft.com/office/drawing/2014/main" val="20001"/>
                    </a:ext>
                  </a:extLst>
                </a:gridCol>
                <a:gridCol w="496434">
                  <a:extLst>
                    <a:ext uri="{9D8B030D-6E8A-4147-A177-3AD203B41FA5}">
                      <a16:colId xmlns:a16="http://schemas.microsoft.com/office/drawing/2014/main" val="20002"/>
                    </a:ext>
                  </a:extLst>
                </a:gridCol>
                <a:gridCol w="496434">
                  <a:extLst>
                    <a:ext uri="{9D8B030D-6E8A-4147-A177-3AD203B41FA5}">
                      <a16:colId xmlns:a16="http://schemas.microsoft.com/office/drawing/2014/main" val="20003"/>
                    </a:ext>
                  </a:extLst>
                </a:gridCol>
                <a:gridCol w="496434">
                  <a:extLst>
                    <a:ext uri="{9D8B030D-6E8A-4147-A177-3AD203B41FA5}">
                      <a16:colId xmlns:a16="http://schemas.microsoft.com/office/drawing/2014/main" val="20004"/>
                    </a:ext>
                  </a:extLst>
                </a:gridCol>
                <a:gridCol w="496434">
                  <a:extLst>
                    <a:ext uri="{9D8B030D-6E8A-4147-A177-3AD203B41FA5}">
                      <a16:colId xmlns:a16="http://schemas.microsoft.com/office/drawing/2014/main" val="20005"/>
                    </a:ext>
                  </a:extLst>
                </a:gridCol>
                <a:gridCol w="496434">
                  <a:extLst>
                    <a:ext uri="{9D8B030D-6E8A-4147-A177-3AD203B41FA5}">
                      <a16:colId xmlns:a16="http://schemas.microsoft.com/office/drawing/2014/main" val="20006"/>
                    </a:ext>
                  </a:extLst>
                </a:gridCol>
              </a:tblGrid>
              <a:tr h="371475">
                <a:tc>
                  <a:txBody>
                    <a:bodyPr/>
                    <a:lstStyle/>
                    <a:p>
                      <a:pPr algn="ctr"/>
                      <a:r>
                        <a:rPr lang="en-GB" sz="1800"/>
                        <a:t>0</a:t>
                      </a:r>
                    </a:p>
                  </a:txBody>
                  <a:tcPr marT="45798" marB="457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p>
                  </a:txBody>
                  <a:tcPr marT="45798" marB="457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a:t>10</a:t>
                      </a:r>
                    </a:p>
                  </a:txBody>
                  <a:tcPr marT="45798" marB="457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a:t>15</a:t>
                      </a:r>
                    </a:p>
                  </a:txBody>
                  <a:tcPr marT="45798" marB="457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a:t>20</a:t>
                      </a:r>
                    </a:p>
                  </a:txBody>
                  <a:tcPr marT="45798" marB="457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a:t>25</a:t>
                      </a:r>
                    </a:p>
                  </a:txBody>
                  <a:tcPr marT="45798" marB="457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t>30</a:t>
                      </a:r>
                    </a:p>
                  </a:txBody>
                  <a:tcPr marT="45798" marB="457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
        <p:nvSpPr>
          <p:cNvPr id="36" name="Rectangle 35">
            <a:extLst>
              <a:ext uri="{FF2B5EF4-FFF2-40B4-BE49-F238E27FC236}">
                <a16:creationId xmlns:a16="http://schemas.microsoft.com/office/drawing/2014/main" id="{A40F5ECB-692B-4EBA-BB22-77AB15887F7C}"/>
              </a:ext>
            </a:extLst>
          </p:cNvPr>
          <p:cNvSpPr/>
          <p:nvPr/>
        </p:nvSpPr>
        <p:spPr>
          <a:xfrm>
            <a:off x="3122613" y="4217195"/>
            <a:ext cx="612775" cy="584200"/>
          </a:xfrm>
          <a:prstGeom prst="rect">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8" name="Rectangle 65">
            <a:extLst>
              <a:ext uri="{FF2B5EF4-FFF2-40B4-BE49-F238E27FC236}">
                <a16:creationId xmlns:a16="http://schemas.microsoft.com/office/drawing/2014/main" id="{40A7EEF4-1121-4CFE-B594-4BCF9589A281}"/>
              </a:ext>
            </a:extLst>
          </p:cNvPr>
          <p:cNvSpPr>
            <a:spLocks noChangeArrowheads="1"/>
          </p:cNvSpPr>
          <p:nvPr/>
        </p:nvSpPr>
        <p:spPr bwMode="auto">
          <a:xfrm>
            <a:off x="1495426" y="4167982"/>
            <a:ext cx="166584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charset="0"/>
              </a:defRPr>
            </a:lvl9pPr>
          </a:lstStyle>
          <a:p>
            <a:pPr eaLnBrk="1" hangingPunct="1">
              <a:lnSpc>
                <a:spcPct val="100000"/>
              </a:lnSpc>
              <a:spcBef>
                <a:spcPct val="0"/>
              </a:spcBef>
              <a:buFontTx/>
              <a:buNone/>
            </a:pPr>
            <a:r>
              <a:rPr lang="en-GB" altLang="en-US" sz="3600">
                <a:solidFill>
                  <a:schemeClr val="tx1"/>
                </a:solidFill>
              </a:rPr>
              <a:t>9 + 4 =</a:t>
            </a:r>
          </a:p>
        </p:txBody>
      </p:sp>
      <p:cxnSp>
        <p:nvCxnSpPr>
          <p:cNvPr id="39" name="Straight Connector 38">
            <a:extLst>
              <a:ext uri="{FF2B5EF4-FFF2-40B4-BE49-F238E27FC236}">
                <a16:creationId xmlns:a16="http://schemas.microsoft.com/office/drawing/2014/main" id="{91215569-8645-4FF5-A80E-893732AAE4DC}"/>
              </a:ext>
            </a:extLst>
          </p:cNvPr>
          <p:cNvCxnSpPr>
            <a:cxnSpLocks/>
          </p:cNvCxnSpPr>
          <p:nvPr/>
        </p:nvCxnSpPr>
        <p:spPr>
          <a:xfrm flipV="1">
            <a:off x="2038351" y="4701382"/>
            <a:ext cx="381000" cy="3651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A6E9B1C9-EB96-4F20-BA81-9253108B11E3}"/>
              </a:ext>
            </a:extLst>
          </p:cNvPr>
          <p:cNvCxnSpPr>
            <a:cxnSpLocks/>
          </p:cNvCxnSpPr>
          <p:nvPr/>
        </p:nvCxnSpPr>
        <p:spPr>
          <a:xfrm flipH="1" flipV="1">
            <a:off x="2579688" y="4701382"/>
            <a:ext cx="338138" cy="3222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46867947-BF41-463C-9A6D-2EE782D1FF1B}"/>
              </a:ext>
            </a:extLst>
          </p:cNvPr>
          <p:cNvSpPr/>
          <p:nvPr/>
        </p:nvSpPr>
        <p:spPr bwMode="auto">
          <a:xfrm rot="5400000">
            <a:off x="1690688" y="4853782"/>
            <a:ext cx="555625" cy="555625"/>
          </a:xfrm>
          <a:prstGeom prst="ellipse">
            <a:avLst/>
          </a:prstGeom>
          <a:solidFill>
            <a:srgbClr val="F08115"/>
          </a:solidFill>
          <a:ln>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2" name="Oval 41">
            <a:extLst>
              <a:ext uri="{FF2B5EF4-FFF2-40B4-BE49-F238E27FC236}">
                <a16:creationId xmlns:a16="http://schemas.microsoft.com/office/drawing/2014/main" id="{585553D4-F954-46CF-B4D8-5385801A5E5F}"/>
              </a:ext>
            </a:extLst>
          </p:cNvPr>
          <p:cNvSpPr/>
          <p:nvPr/>
        </p:nvSpPr>
        <p:spPr bwMode="auto">
          <a:xfrm rot="5400000">
            <a:off x="2682082" y="4854576"/>
            <a:ext cx="555625" cy="554037"/>
          </a:xfrm>
          <a:prstGeom prst="ellipse">
            <a:avLst/>
          </a:prstGeom>
          <a:solidFill>
            <a:srgbClr val="F08115"/>
          </a:solidFill>
          <a:ln>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3" name="Answer 2">
            <a:extLst>
              <a:ext uri="{FF2B5EF4-FFF2-40B4-BE49-F238E27FC236}">
                <a16:creationId xmlns:a16="http://schemas.microsoft.com/office/drawing/2014/main" id="{1CD631F3-74B3-4CC3-B9CF-6C6DB11B7DA7}"/>
              </a:ext>
            </a:extLst>
          </p:cNvPr>
          <p:cNvSpPr/>
          <p:nvPr/>
        </p:nvSpPr>
        <p:spPr>
          <a:xfrm>
            <a:off x="1828801" y="4891882"/>
            <a:ext cx="301625" cy="461963"/>
          </a:xfrm>
          <a:prstGeom prst="rect">
            <a:avLst/>
          </a:prstGeom>
        </p:spPr>
        <p:txBody>
          <a:bodyPr wrap="none">
            <a:spAutoFit/>
          </a:bodyPr>
          <a:lstStyle/>
          <a:p>
            <a:pPr eaLnBrk="1" fontAlgn="auto" hangingPunct="1">
              <a:spcBef>
                <a:spcPts val="0"/>
              </a:spcBef>
              <a:spcAft>
                <a:spcPts val="0"/>
              </a:spcAft>
              <a:defRPr/>
            </a:pPr>
            <a:r>
              <a:rPr lang="en-GB" sz="2400">
                <a:latin typeface="+mn-lt"/>
              </a:rPr>
              <a:t>1</a:t>
            </a:r>
            <a:endParaRPr lang="en-GB" sz="2400" dirty="0">
              <a:latin typeface="+mn-lt"/>
            </a:endParaRPr>
          </a:p>
        </p:txBody>
      </p:sp>
      <p:sp>
        <p:nvSpPr>
          <p:cNvPr id="44" name="Answer 2">
            <a:extLst>
              <a:ext uri="{FF2B5EF4-FFF2-40B4-BE49-F238E27FC236}">
                <a16:creationId xmlns:a16="http://schemas.microsoft.com/office/drawing/2014/main" id="{AE0DC872-E269-4409-AD3D-0B4372003C19}"/>
              </a:ext>
            </a:extLst>
          </p:cNvPr>
          <p:cNvSpPr/>
          <p:nvPr/>
        </p:nvSpPr>
        <p:spPr>
          <a:xfrm>
            <a:off x="2806701" y="4920457"/>
            <a:ext cx="346075" cy="461963"/>
          </a:xfrm>
          <a:prstGeom prst="rect">
            <a:avLst/>
          </a:prstGeom>
        </p:spPr>
        <p:txBody>
          <a:bodyPr wrap="none">
            <a:spAutoFit/>
          </a:bodyPr>
          <a:lstStyle/>
          <a:p>
            <a:pPr eaLnBrk="1" fontAlgn="auto" hangingPunct="1">
              <a:spcBef>
                <a:spcPts val="0"/>
              </a:spcBef>
              <a:spcAft>
                <a:spcPts val="0"/>
              </a:spcAft>
              <a:defRPr/>
            </a:pPr>
            <a:r>
              <a:rPr lang="en-GB" sz="2400">
                <a:latin typeface="+mn-lt"/>
              </a:rPr>
              <a:t>3</a:t>
            </a:r>
            <a:endParaRPr lang="en-GB" sz="2400" dirty="0">
              <a:latin typeface="+mn-lt"/>
            </a:endParaRPr>
          </a:p>
        </p:txBody>
      </p:sp>
      <p:sp>
        <p:nvSpPr>
          <p:cNvPr id="45" name="Answer 2">
            <a:extLst>
              <a:ext uri="{FF2B5EF4-FFF2-40B4-BE49-F238E27FC236}">
                <a16:creationId xmlns:a16="http://schemas.microsoft.com/office/drawing/2014/main" id="{79C62294-E4B4-4F77-B767-AF48CEF3FB29}"/>
              </a:ext>
            </a:extLst>
          </p:cNvPr>
          <p:cNvSpPr/>
          <p:nvPr/>
        </p:nvSpPr>
        <p:spPr>
          <a:xfrm>
            <a:off x="3145909" y="4232545"/>
            <a:ext cx="566181" cy="584775"/>
          </a:xfrm>
          <a:prstGeom prst="rect">
            <a:avLst/>
          </a:prstGeom>
        </p:spPr>
        <p:txBody>
          <a:bodyPr wrap="none">
            <a:spAutoFit/>
          </a:bodyPr>
          <a:lstStyle/>
          <a:p>
            <a:pPr eaLnBrk="1" fontAlgn="auto" hangingPunct="1">
              <a:spcBef>
                <a:spcPts val="0"/>
              </a:spcBef>
              <a:spcAft>
                <a:spcPts val="0"/>
              </a:spcAft>
              <a:defRPr/>
            </a:pPr>
            <a:r>
              <a:rPr lang="en-GB" sz="3200" b="1" dirty="0">
                <a:solidFill>
                  <a:schemeClr val="accent5">
                    <a:lumMod val="75000"/>
                  </a:schemeClr>
                </a:solidFill>
                <a:latin typeface="+mn-lt"/>
              </a:rPr>
              <a:t>13</a:t>
            </a:r>
          </a:p>
        </p:txBody>
      </p:sp>
      <p:grpSp>
        <p:nvGrpSpPr>
          <p:cNvPr id="2" name="Group 1"/>
          <p:cNvGrpSpPr/>
          <p:nvPr/>
        </p:nvGrpSpPr>
        <p:grpSpPr>
          <a:xfrm>
            <a:off x="6688012" y="1590413"/>
            <a:ext cx="986737" cy="381264"/>
            <a:chOff x="6688012" y="1590413"/>
            <a:chExt cx="986737" cy="381264"/>
          </a:xfrm>
        </p:grpSpPr>
        <p:pic>
          <p:nvPicPr>
            <p:cNvPr id="52" name="Picture 6">
              <a:extLst>
                <a:ext uri="{FF2B5EF4-FFF2-40B4-BE49-F238E27FC236}">
                  <a16:creationId xmlns:a16="http://schemas.microsoft.com/office/drawing/2014/main" id="{26BCF152-C5AE-4D49-B836-029CDDC558DD}"/>
                </a:ext>
              </a:extLst>
            </p:cNvPr>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688012" y="1590413"/>
              <a:ext cx="405551"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6">
              <a:extLst>
                <a:ext uri="{FF2B5EF4-FFF2-40B4-BE49-F238E27FC236}">
                  <a16:creationId xmlns:a16="http://schemas.microsoft.com/office/drawing/2014/main" id="{8A9C18EA-1261-403D-A911-F4BA3D5558CE}"/>
                </a:ext>
              </a:extLst>
            </p:cNvPr>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flipH="1">
              <a:off x="7269198" y="1601790"/>
              <a:ext cx="405551"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 name="Answer 1">
            <a:extLst>
              <a:ext uri="{FF2B5EF4-FFF2-40B4-BE49-F238E27FC236}">
                <a16:creationId xmlns:a16="http://schemas.microsoft.com/office/drawing/2014/main" id="{BD64250B-6DF8-4291-B6C5-38ACF627BB5B}"/>
              </a:ext>
            </a:extLst>
          </p:cNvPr>
          <p:cNvSpPr/>
          <p:nvPr/>
        </p:nvSpPr>
        <p:spPr>
          <a:xfrm>
            <a:off x="1508126" y="1448857"/>
            <a:ext cx="349250" cy="430213"/>
          </a:xfrm>
          <a:prstGeom prst="rect">
            <a:avLst/>
          </a:prstGeom>
        </p:spPr>
        <p:txBody>
          <a:bodyPr wrap="none">
            <a:spAutoFit/>
          </a:bodyPr>
          <a:lstStyle/>
          <a:p>
            <a:pPr eaLnBrk="1" fontAlgn="auto" hangingPunct="1">
              <a:spcBef>
                <a:spcPts val="0"/>
              </a:spcBef>
              <a:spcAft>
                <a:spcPts val="0"/>
              </a:spcAft>
              <a:defRPr/>
            </a:pPr>
            <a:r>
              <a:rPr lang="en-GB" sz="2200" b="1" dirty="0">
                <a:solidFill>
                  <a:schemeClr val="accent5">
                    <a:lumMod val="75000"/>
                  </a:schemeClr>
                </a:solidFill>
                <a:latin typeface="+mn-lt"/>
              </a:rPr>
              <a:t>5</a:t>
            </a:r>
          </a:p>
        </p:txBody>
      </p:sp>
      <p:pic>
        <p:nvPicPr>
          <p:cNvPr id="35" name="Picture 6">
            <a:extLst>
              <a:ext uri="{FF2B5EF4-FFF2-40B4-BE49-F238E27FC236}">
                <a16:creationId xmlns:a16="http://schemas.microsoft.com/office/drawing/2014/main" id="{5A9E0DA1-978B-4DD4-A1CE-AF932D52E022}"/>
              </a:ext>
            </a:extLst>
          </p:cNvPr>
          <p:cNvPicPr>
            <a:picLocks noChangeAspect="1" noChangeArrowheads="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374775" y="1330543"/>
            <a:ext cx="6318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53"/>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7287222" y="4610220"/>
            <a:ext cx="1006904" cy="1482604"/>
          </a:xfrm>
          <a:prstGeom prst="rect">
            <a:avLst/>
          </a:prstGeom>
        </p:spPr>
      </p:pic>
    </p:spTree>
    <p:extLst>
      <p:ext uri="{BB962C8B-B14F-4D97-AF65-F5344CB8AC3E}">
        <p14:creationId xmlns:p14="http://schemas.microsoft.com/office/powerpoint/2010/main" val="416418477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51"/>
                                        </p:tgtEl>
                                      </p:cBhvr>
                                    </p:animEffect>
                                    <p:set>
                                      <p:cBhvr>
                                        <p:cTn id="7" dur="1" fill="hold">
                                          <p:stCondLst>
                                            <p:cond delay="499"/>
                                          </p:stCondLst>
                                        </p:cTn>
                                        <p:tgtEl>
                                          <p:spTgt spid="51"/>
                                        </p:tgtEl>
                                        <p:attrNameLst>
                                          <p:attrName>style.visibility</p:attrName>
                                        </p:attrNameLst>
                                      </p:cBhvr>
                                      <p:to>
                                        <p:strVal val="hidden"/>
                                      </p:to>
                                    </p:set>
                                  </p:childTnLst>
                                </p:cTn>
                              </p:par>
                            </p:childTnLst>
                          </p:cTn>
                        </p:par>
                        <p:par>
                          <p:cTn id="8" fill="hold">
                            <p:stCondLst>
                              <p:cond delay="500"/>
                            </p:stCondLst>
                            <p:childTnLst>
                              <p:par>
                                <p:cTn id="9" presetID="10" presetClass="exit" presetSubtype="0" fill="hold" nodeType="afterEffect">
                                  <p:stCondLst>
                                    <p:cond delay="0"/>
                                  </p:stCondLst>
                                  <p:childTnLst>
                                    <p:animEffect transition="out" filter="fade">
                                      <p:cBhvr>
                                        <p:cTn id="10" dur="500"/>
                                        <p:tgtEl>
                                          <p:spTgt spid="35"/>
                                        </p:tgtEl>
                                      </p:cBhvr>
                                    </p:animEffect>
                                    <p:set>
                                      <p:cBhvr>
                                        <p:cTn id="11"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51"/>
                  </p:tgtEl>
                </p:cond>
              </p:nextCondLst>
            </p:seq>
            <p:seq concurrent="1" nextAc="seek">
              <p:cTn id="12" restart="whenNotActive" fill="hold" evtFilter="cancelBubble" nodeType="interactiveSeq">
                <p:stCondLst>
                  <p:cond evt="onClick" delay="0">
                    <p:tgtEl>
                      <p:spTgt spid="97"/>
                    </p:tgtEl>
                  </p:cond>
                </p:stCondLst>
                <p:endSync evt="end" delay="0">
                  <p:rtn val="all"/>
                </p:endSync>
                <p:childTnLst>
                  <p:par>
                    <p:cTn id="13" fill="hold">
                      <p:stCondLst>
                        <p:cond delay="0"/>
                      </p:stCondLst>
                      <p:childTnLst>
                        <p:par>
                          <p:cTn id="14" fill="hold">
                            <p:stCondLst>
                              <p:cond delay="0"/>
                            </p:stCondLst>
                            <p:childTnLst>
                              <p:par>
                                <p:cTn id="15" presetID="10" presetClass="exit" presetSubtype="0" fill="hold" grpId="0" nodeType="afterEffect">
                                  <p:stCondLst>
                                    <p:cond delay="0"/>
                                  </p:stCondLst>
                                  <p:childTnLst>
                                    <p:animEffect transition="out" filter="fade">
                                      <p:cBhvr>
                                        <p:cTn id="16" dur="500"/>
                                        <p:tgtEl>
                                          <p:spTgt spid="97"/>
                                        </p:tgtEl>
                                      </p:cBhvr>
                                    </p:animEffect>
                                    <p:set>
                                      <p:cBhvr>
                                        <p:cTn id="17" dur="1" fill="hold">
                                          <p:stCondLst>
                                            <p:cond delay="499"/>
                                          </p:stCondLst>
                                        </p:cTn>
                                        <p:tgtEl>
                                          <p:spTgt spid="97"/>
                                        </p:tgtEl>
                                        <p:attrNameLst>
                                          <p:attrName>style.visibility</p:attrName>
                                        </p:attrNameLst>
                                      </p:cBhvr>
                                      <p:to>
                                        <p:strVal val="hidden"/>
                                      </p:to>
                                    </p:set>
                                  </p:childTnLst>
                                </p:cTn>
                              </p:par>
                            </p:childTnLst>
                          </p:cTn>
                        </p:par>
                        <p:par>
                          <p:cTn id="18" fill="hold">
                            <p:stCondLst>
                              <p:cond delay="500"/>
                            </p:stCondLst>
                            <p:childTnLst>
                              <p:par>
                                <p:cTn id="19" presetID="10" presetClass="exit" presetSubtype="0" fill="hold" nodeType="afterEffect">
                                  <p:stCondLst>
                                    <p:cond delay="0"/>
                                  </p:stCondLst>
                                  <p:childTnLst>
                                    <p:animEffect transition="out" filter="fade">
                                      <p:cBhvr>
                                        <p:cTn id="20" dur="500"/>
                                        <p:tgtEl>
                                          <p:spTgt spid="2"/>
                                        </p:tgtEl>
                                      </p:cBhvr>
                                    </p:animEffect>
                                    <p:set>
                                      <p:cBhvr>
                                        <p:cTn id="21"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97"/>
                  </p:tgtEl>
                </p:cond>
              </p:nextCondLst>
            </p:seq>
            <p:seq concurrent="1" nextAc="seek">
              <p:cTn id="22" restart="whenNotActive" fill="hold" evtFilter="cancelBubble" nodeType="interactiveSeq">
                <p:stCondLst>
                  <p:cond evt="onClick" delay="0">
                    <p:tgtEl>
                      <p:spTgt spid="100"/>
                    </p:tgtEl>
                  </p:cond>
                </p:stCondLst>
                <p:endSync evt="end" delay="0">
                  <p:rtn val="all"/>
                </p:endSync>
                <p:childTnLst>
                  <p:par>
                    <p:cTn id="23" fill="hold">
                      <p:stCondLst>
                        <p:cond delay="0"/>
                      </p:stCondLst>
                      <p:childTnLst>
                        <p:par>
                          <p:cTn id="24" fill="hold">
                            <p:stCondLst>
                              <p:cond delay="0"/>
                            </p:stCondLst>
                            <p:childTnLst>
                              <p:par>
                                <p:cTn id="25" presetID="10" presetClass="exit" presetSubtype="0" fill="hold" grpId="0" nodeType="afterEffect">
                                  <p:stCondLst>
                                    <p:cond delay="0"/>
                                  </p:stCondLst>
                                  <p:childTnLst>
                                    <p:animEffect transition="out" filter="fade">
                                      <p:cBhvr>
                                        <p:cTn id="26" dur="500"/>
                                        <p:tgtEl>
                                          <p:spTgt spid="100"/>
                                        </p:tgtEl>
                                      </p:cBhvr>
                                    </p:animEffect>
                                    <p:set>
                                      <p:cBhvr>
                                        <p:cTn id="27" dur="1" fill="hold">
                                          <p:stCondLst>
                                            <p:cond delay="499"/>
                                          </p:stCondLst>
                                        </p:cTn>
                                        <p:tgtEl>
                                          <p:spTgt spid="100"/>
                                        </p:tgtEl>
                                        <p:attrNameLst>
                                          <p:attrName>style.visibility</p:attrName>
                                        </p:attrNameLst>
                                      </p:cBhvr>
                                      <p:to>
                                        <p:strVal val="hidden"/>
                                      </p:to>
                                    </p:set>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fade">
                                      <p:cBhvr>
                                        <p:cTn id="31" dur="500"/>
                                        <p:tgtEl>
                                          <p:spTgt spid="45"/>
                                        </p:tgtEl>
                                      </p:cBhvr>
                                    </p:animEffect>
                                  </p:childTnLst>
                                </p:cTn>
                              </p:par>
                              <p:par>
                                <p:cTn id="32" presetID="26" presetClass="emph" presetSubtype="0" fill="hold" grpId="1" nodeType="withEffect">
                                  <p:stCondLst>
                                    <p:cond delay="0"/>
                                  </p:stCondLst>
                                  <p:childTnLst>
                                    <p:animEffect transition="out" filter="fade">
                                      <p:cBhvr>
                                        <p:cTn id="33" dur="500" tmFilter="0, 0; .2, .5; .8, .5; 1, 0"/>
                                        <p:tgtEl>
                                          <p:spTgt spid="45"/>
                                        </p:tgtEl>
                                      </p:cBhvr>
                                    </p:animEffect>
                                    <p:animScale>
                                      <p:cBhvr>
                                        <p:cTn id="34" dur="250" autoRev="1" fill="hold"/>
                                        <p:tgtEl>
                                          <p:spTgt spid="45"/>
                                        </p:tgtEl>
                                      </p:cBhvr>
                                      <p:by x="105000" y="105000"/>
                                    </p:animScale>
                                  </p:childTnLst>
                                </p:cTn>
                              </p:par>
                            </p:childTnLst>
                          </p:cTn>
                        </p:par>
                      </p:childTnLst>
                    </p:cTn>
                  </p:par>
                </p:childTnLst>
              </p:cTn>
              <p:nextCondLst>
                <p:cond evt="onClick" delay="0">
                  <p:tgtEl>
                    <p:spTgt spid="100"/>
                  </p:tgtEl>
                </p:cond>
              </p:nextCondLst>
            </p:seq>
          </p:childTnLst>
        </p:cTn>
      </p:par>
    </p:tnLst>
    <p:bldLst>
      <p:bldP spid="51" grpId="0" animBg="1"/>
      <p:bldP spid="97" grpId="0" animBg="1"/>
      <p:bldP spid="100" grpId="0" animBg="1"/>
      <p:bldP spid="45" grpId="0"/>
      <p:bldP spid="45"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7565357"/>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258260EF-535E-4E13-A3FC-57AECA080BA7}" vid="{D575667B-5FCA-4F76-A360-2F4E43FB18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KS1 Morning Starter</Template>
  <TotalTime>60</TotalTime>
  <Words>382</Words>
  <Application>Microsoft Office PowerPoint</Application>
  <PresentationFormat>On-screen Show (4:3)</PresentationFormat>
  <Paragraphs>131</Paragraphs>
  <Slides>8</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Twinkl SemiBold</vt:lpstr>
      <vt:lpstr>Twinkl</vt:lpstr>
      <vt:lpstr>Calibri</vt:lpstr>
      <vt:lpstr>Sassoon Infant Rg</vt:lpstr>
      <vt:lpstr>Office Theme</vt:lpstr>
      <vt:lpstr>PowerPoint Presentation</vt:lpstr>
      <vt:lpstr>Contents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Damien Malecki</dc:creator>
  <cp:lastModifiedBy>E Hanson BTP</cp:lastModifiedBy>
  <cp:revision>10</cp:revision>
  <dcterms:created xsi:type="dcterms:W3CDTF">2020-03-11T14:55:31Z</dcterms:created>
  <dcterms:modified xsi:type="dcterms:W3CDTF">2021-01-24T22:52:14Z</dcterms:modified>
</cp:coreProperties>
</file>