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06" r:id="rId13"/>
    <p:sldId id="313" r:id="rId14"/>
    <p:sldId id="299" r:id="rId15"/>
    <p:sldId id="307" r:id="rId16"/>
    <p:sldId id="308" r:id="rId17"/>
    <p:sldId id="300" r:id="rId18"/>
    <p:sldId id="309" r:id="rId19"/>
    <p:sldId id="301" r:id="rId20"/>
    <p:sldId id="304" r:id="rId21"/>
    <p:sldId id="310" r:id="rId22"/>
    <p:sldId id="312" r:id="rId23"/>
    <p:sldId id="31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E79"/>
    <a:srgbClr val="50759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80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8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openxmlformats.org/officeDocument/2006/relationships/image" Target="../media/image18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5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24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9654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434" y="1144258"/>
            <a:ext cx="2342742" cy="89967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1227" y="334776"/>
            <a:ext cx="762549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   Are the groups equal or unequal?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   Ron and Amir share these strawberries equally.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 How many will they each get?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   Can you divide the strawberries equally between 	 4 people?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641" y="1144259"/>
            <a:ext cx="2342742" cy="8996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026" y="881232"/>
            <a:ext cx="1111993" cy="8384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130" y="1035731"/>
            <a:ext cx="1101197" cy="8708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076" y="977674"/>
            <a:ext cx="1029223" cy="9392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778" y="1068119"/>
            <a:ext cx="1058013" cy="8384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887" y="967356"/>
            <a:ext cx="1011230" cy="9392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228" y="1158458"/>
            <a:ext cx="1058013" cy="9392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950" y="3131366"/>
            <a:ext cx="1044237" cy="11913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468" y="3258366"/>
            <a:ext cx="1044237" cy="11913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4" y="3103700"/>
            <a:ext cx="1044237" cy="11913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504" y="3245783"/>
            <a:ext cx="1044237" cy="11913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149" y="3121047"/>
            <a:ext cx="1044237" cy="11913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903" y="3237388"/>
            <a:ext cx="1044237" cy="11913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696" y="3083785"/>
            <a:ext cx="1044237" cy="11913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214" y="3210785"/>
            <a:ext cx="1044237" cy="119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495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434" y="1144258"/>
            <a:ext cx="2342742" cy="89967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1227" y="334776"/>
            <a:ext cx="762549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   Are the groups equal or unequal?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   Ron and Amir share these strawberries equally.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 How many will they each get?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   Can you divide the strawberries equally between 	 4 people?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641" y="1144259"/>
            <a:ext cx="2342742" cy="8996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026" y="881232"/>
            <a:ext cx="1111993" cy="8384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130" y="1035731"/>
            <a:ext cx="1101197" cy="8708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076" y="977674"/>
            <a:ext cx="1029223" cy="9392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778" y="1068119"/>
            <a:ext cx="1058013" cy="8384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887" y="967356"/>
            <a:ext cx="1011230" cy="9392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228" y="1158458"/>
            <a:ext cx="1058013" cy="9392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950" y="3131366"/>
            <a:ext cx="1044237" cy="11913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468" y="3258366"/>
            <a:ext cx="1044237" cy="11913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4" y="3103700"/>
            <a:ext cx="1044237" cy="11913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504" y="3245783"/>
            <a:ext cx="1044237" cy="11913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149" y="3121047"/>
            <a:ext cx="1044237" cy="11913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903" y="3237388"/>
            <a:ext cx="1044237" cy="11913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696" y="3083785"/>
            <a:ext cx="1044237" cy="11913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214" y="3210785"/>
            <a:ext cx="1044237" cy="119131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109853" y="1384297"/>
            <a:ext cx="10063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equal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599039" y="4218846"/>
                <a:ext cx="18580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9039" y="4218846"/>
                <a:ext cx="1858091" cy="461665"/>
              </a:xfrm>
              <a:prstGeom prst="rect">
                <a:avLst/>
              </a:prstGeom>
              <a:blipFill>
                <a:blip r:embed="rId13"/>
                <a:stretch>
                  <a:fillRect l="-526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2593778" y="5160495"/>
            <a:ext cx="56941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Yes, they will each get 2 strawberries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998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16855"/>
                <a:ext cx="7625490" cy="51783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Here are 12 flowers.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There are 6 flowers in each pot.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 6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4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4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4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44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F4E79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Half of 12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1F4E7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F4E79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6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The flowers are shared equally between 2 pots.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How many flowers will be in each pot? 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178341"/>
              </a:xfrm>
              <a:prstGeom prst="rect">
                <a:avLst/>
              </a:prstGeom>
              <a:blipFill>
                <a:blip r:embed="rId5"/>
                <a:stretch>
                  <a:fillRect l="-1199" t="-942" b="-18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2507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08628 0.16412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1371 0.1694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243 0.18819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25139 0.1879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3802 0.1539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18993 0.14791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1092 0.18565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12326 0.18681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9774 0.13634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349 0.1342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27465 0.16898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15399 0.11875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3010" y="334776"/>
                <a:ext cx="7625490" cy="5647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Here are 14 flowers.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There are </a:t>
                </a:r>
                <a:r>
                  <a:rPr lang="en-GB" sz="24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7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 flowers in each pot.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14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7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4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4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F4E79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Half of 14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1F4E7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F4E79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7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The flowers are shared equally between 2 pots.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How many flowers will be in each pot? 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010" y="334776"/>
                <a:ext cx="7625490" cy="5647700"/>
              </a:xfrm>
              <a:prstGeom prst="rect">
                <a:avLst/>
              </a:prstGeom>
              <a:blipFill>
                <a:blip r:embed="rId5"/>
                <a:stretch>
                  <a:fillRect l="-1279" t="-864" b="-5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954" y="777491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853" y="736740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971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001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900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352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322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251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24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517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416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111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072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721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82558" y="4343881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733946" y="4517348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3083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0.08628 0.16412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31371 0.16944 " pathEditMode="relative" rAng="0" ptsTypes="AA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L 0.02431 0.18819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25139 0.18796 " pathEditMode="relative" rAng="0" ptsTypes="AA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03802 0.15393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L 0.18993 0.14791 " pathEditMode="relative" rAng="0" ptsTypes="AA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-0.1092 0.18565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0.12326 0.18681 " pathEditMode="relative" rAng="0" ptsTypes="AA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19774 0.13634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7 L 0.0349 0.13426 " pathEditMode="relative" rAng="0" ptsTypes="AA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-0.27465 0.16898 " pathEditMode="relative" rAng="0" ptsTypes="AA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-0.15399 0.11875 " pathEditMode="relative" rAng="0" ptsTypes="AA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-0.46979 0.13195 " pathEditMode="relative" rAng="0" ptsTypes="AA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90" y="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19774 0.1007 " pathEditMode="relative" rAng="0" ptsTypes="AA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7747" y="2709790"/>
            <a:ext cx="1442352" cy="17607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2686315" y="1811670"/>
            <a:ext cx="570947" cy="5837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3117557" y="1398873"/>
            <a:ext cx="564531" cy="6286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3491491" y="1815317"/>
            <a:ext cx="570947" cy="5837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4062438" y="2027556"/>
            <a:ext cx="564531" cy="6286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4011193" y="1519781"/>
            <a:ext cx="570947" cy="5837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4442435" y="1106984"/>
            <a:ext cx="564531" cy="6286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4816369" y="1523428"/>
            <a:ext cx="570947" cy="5837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5387316" y="1735667"/>
            <a:ext cx="564531" cy="6286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4721492" y="2070637"/>
            <a:ext cx="570947" cy="58377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12558" y="334776"/>
                <a:ext cx="7625490" cy="48936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Here are 10 marbles.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They</a:t>
                </a:r>
                <a:r>
                  <a:rPr kumimoji="0" lang="en-GB" sz="2400" b="0" i="0" u="none" strike="noStrike" kern="1200" cap="none" spc="0" normalizeH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 will each get 5 marbles.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r>
                  <a:rPr lang="en-GB" sz="2400" noProof="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5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F4E79"/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Half of 10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1F4E7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1F4E7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F4E79"/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5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4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4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Ron and Amir need half each to start their game.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</a:t>
                </a:r>
                <a:r>
                  <a:rPr kumimoji="0" lang="en-GB" sz="2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 marbles will they each get?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558" y="334776"/>
                <a:ext cx="7625490" cy="4893647"/>
              </a:xfrm>
              <a:prstGeom prst="rect">
                <a:avLst/>
              </a:prstGeom>
              <a:blipFill>
                <a:blip r:embed="rId8"/>
                <a:stretch>
                  <a:fillRect l="-1279" t="-996" b="-18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5292439" y="2319445"/>
            <a:ext cx="564531" cy="62868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49BCBEE-44C6-4555-B30F-681965C2A6B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440" y="2803348"/>
            <a:ext cx="1427798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96296E-6 L -0.04167 0.18658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3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30972 0.2587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86" y="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8281 0.12268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21597 0.3224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1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-0.14149 0.19768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4.72222E-6 0.25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1407 0.33564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12" y="1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20787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-0.17622 0.20394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1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-0.03073 0.09653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5" y="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667512" y="316638"/>
            <a:ext cx="76254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They have lost a marble.  Now there are 9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4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4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4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Can Ron and Amir halve 9 marbles?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7747" y="2709790"/>
            <a:ext cx="1442352" cy="17607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2686315" y="1811670"/>
            <a:ext cx="570947" cy="5837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3117557" y="1398873"/>
            <a:ext cx="564531" cy="6286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3491491" y="1815317"/>
            <a:ext cx="570947" cy="5837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4062438" y="2027556"/>
            <a:ext cx="564531" cy="6286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4011193" y="1519781"/>
            <a:ext cx="570947" cy="5837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4442435" y="1106984"/>
            <a:ext cx="564531" cy="6286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70122" b="15126"/>
          <a:stretch/>
        </p:blipFill>
        <p:spPr>
          <a:xfrm>
            <a:off x="4833301" y="1514854"/>
            <a:ext cx="306275" cy="6267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971" r="8095" b="17214"/>
          <a:stretch/>
        </p:blipFill>
        <p:spPr>
          <a:xfrm>
            <a:off x="5387316" y="1735667"/>
            <a:ext cx="564531" cy="6286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24247" r="50476" b="19282"/>
          <a:stretch/>
        </p:blipFill>
        <p:spPr>
          <a:xfrm>
            <a:off x="4721492" y="2070637"/>
            <a:ext cx="570947" cy="5837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61" t="24248" r="50476" b="17032"/>
          <a:stretch/>
        </p:blipFill>
        <p:spPr>
          <a:xfrm>
            <a:off x="5139576" y="1521218"/>
            <a:ext cx="272977" cy="60702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85DFB501-CC1D-47DE-BB55-92D2375F99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153" y="2738601"/>
            <a:ext cx="1427798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055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96296E-6 L -0.04167 0.18658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3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30972 0.2587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86" y="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8281 0.12268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21597 0.3224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1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-0.14149 0.19768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4.72222E-6 0.25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1407 0.33564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12" y="1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20787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L -0.14757 0.1842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921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0.03542 0.1930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1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xmlns="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777692" y="359387"/>
                <a:ext cx="7034430" cy="6199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Jack is</a:t>
                </a:r>
                <a:r>
                  <a:rPr kumimoji="0" lang="en-GB" sz="2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using this array to help him find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0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0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of 12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7692" y="359387"/>
                <a:ext cx="7034430" cy="619913"/>
              </a:xfrm>
              <a:prstGeom prst="rect">
                <a:avLst/>
              </a:prstGeom>
              <a:blipFill>
                <a:blip r:embed="rId5"/>
                <a:stretch>
                  <a:fillRect l="-1386" b="-107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/>
          <p:cNvSpPr/>
          <p:nvPr/>
        </p:nvSpPr>
        <p:spPr>
          <a:xfrm>
            <a:off x="4946068" y="2715493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4946068" y="3505200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5735775" y="2715493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735775" y="3505200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634840" y="2715493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634840" y="3505200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424547" y="2715493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424547" y="3505200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83527" y="2715493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83527" y="3505200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073234" y="2715493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073234" y="3505200"/>
            <a:ext cx="443346" cy="443346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1219193" y="3340100"/>
            <a:ext cx="552796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898900" y="2336800"/>
            <a:ext cx="0" cy="1905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9633" y="934705"/>
            <a:ext cx="1448553" cy="17543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691229" y="356701"/>
            <a:ext cx="727498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Ron bought some sweets.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He has eaten half of them.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Here are the sweets he has left.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                                     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How many sweets did Ron have to begin with?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9538" y="407931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2382" y="4222001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87378"/>
              </p:ext>
            </p:extLst>
          </p:nvPr>
        </p:nvGraphicFramePr>
        <p:xfrm>
          <a:off x="1834411" y="2903433"/>
          <a:ext cx="2341063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1063">
                  <a:extLst>
                    <a:ext uri="{9D8B030D-6E8A-4147-A177-3AD203B41FA5}">
                      <a16:colId xmlns:a16="http://schemas.microsoft.com/office/drawing/2014/main" xmlns="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20908155"/>
                  </a:ext>
                </a:extLst>
              </a:tr>
            </a:tbl>
          </a:graphicData>
        </a:graphic>
      </p:graphicFrame>
      <p:sp>
        <p:nvSpPr>
          <p:cNvPr id="27" name="Right Brace 26"/>
          <p:cNvSpPr/>
          <p:nvPr/>
        </p:nvSpPr>
        <p:spPr>
          <a:xfrm rot="16200000">
            <a:off x="3932234" y="266119"/>
            <a:ext cx="485418" cy="4681064"/>
          </a:xfrm>
          <a:prstGeom prst="rightBrace">
            <a:avLst>
              <a:gd name="adj1" fmla="val 50507"/>
              <a:gd name="adj2" fmla="val 49237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679252"/>
              </p:ext>
            </p:extLst>
          </p:nvPr>
        </p:nvGraphicFramePr>
        <p:xfrm>
          <a:off x="4175475" y="2903433"/>
          <a:ext cx="2340000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xmlns="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20908155"/>
                  </a:ext>
                </a:extLst>
              </a:tr>
            </a:tbl>
          </a:graphicData>
        </a:graphic>
      </p:graphicFrame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239" y="910032"/>
            <a:ext cx="830802" cy="9504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801" y="241555"/>
            <a:ext cx="775723" cy="109602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3677">
            <a:off x="5633769" y="508236"/>
            <a:ext cx="830802" cy="117384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3677">
            <a:off x="6184257" y="320806"/>
            <a:ext cx="775723" cy="1096022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3009289" y="3889362"/>
            <a:ext cx="3249219" cy="755722"/>
            <a:chOff x="3009289" y="4503318"/>
            <a:chExt cx="3249219" cy="75572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3009289" y="4503318"/>
                  <a:ext cx="3249219" cy="7254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omic Sans MS" panose="030F0702030302020204" pitchFamily="66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omic Sans MS" panose="030F0702030302020204" pitchFamily="66" charset="0"/>
                            </a:rPr>
                            <m:t>2</m:t>
                          </m:r>
                        </m:den>
                      </m:f>
                    </m:oMath>
                  </a14:m>
                  <a:r>
                    <a:rPr lang="en-GB" sz="2800" dirty="0">
                      <a:latin typeface="Comic Sans MS" panose="030F0702030302020204" pitchFamily="66" charset="0"/>
                    </a:rPr>
                    <a:t> of       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latin typeface="Comic Sans MS" panose="030F0702030302020204" pitchFamily="66" charset="0"/>
                    </a:rPr>
                    <a:t> 4</a:t>
                  </a: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09289" y="4503318"/>
                  <a:ext cx="3249219" cy="725455"/>
                </a:xfrm>
                <a:prstGeom prst="rect">
                  <a:avLst/>
                </a:prstGeom>
                <a:blipFill>
                  <a:blip r:embed="rId8"/>
                  <a:stretch>
                    <a:fillRect b="-1176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Rounded Rectangle 33"/>
            <p:cNvSpPr/>
            <p:nvPr/>
          </p:nvSpPr>
          <p:spPr>
            <a:xfrm>
              <a:off x="3824954" y="4512722"/>
              <a:ext cx="484909" cy="746318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rgbClr val="1F4E79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403" y="199487"/>
            <a:ext cx="1410138" cy="172141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961285" y="1773077"/>
            <a:ext cx="346570" cy="46166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41534">
            <a:off x="3209125" y="2835990"/>
            <a:ext cx="830802" cy="9504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41534">
            <a:off x="1759893" y="2752174"/>
            <a:ext cx="775723" cy="109602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5211">
            <a:off x="2742588" y="2724285"/>
            <a:ext cx="830802" cy="117384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5211">
            <a:off x="2259660" y="2790775"/>
            <a:ext cx="775723" cy="109602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41534">
            <a:off x="5559284" y="2844823"/>
            <a:ext cx="830802" cy="9504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41534">
            <a:off x="4110052" y="2761007"/>
            <a:ext cx="775723" cy="109602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5211">
            <a:off x="5092747" y="2733118"/>
            <a:ext cx="830802" cy="117384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5211">
            <a:off x="4609819" y="2799608"/>
            <a:ext cx="775723" cy="1096022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3854902" y="3979130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1F4E79"/>
                </a:solidFill>
                <a:latin typeface="Comic Sans MS" panose="030F0702030302020204" pitchFamily="66" charset="0"/>
              </a:rPr>
              <a:t>8</a:t>
            </a:r>
            <a:endParaRPr lang="en-GB" sz="1400" dirty="0">
              <a:solidFill>
                <a:srgbClr val="1F4E79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955674" y="1674189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1F4E79"/>
                </a:solidFill>
                <a:latin typeface="Comic Sans MS" panose="030F0702030302020204" pitchFamily="66" charset="0"/>
              </a:rPr>
              <a:t>8</a:t>
            </a:r>
            <a:endParaRPr lang="en-GB" sz="1400" dirty="0">
              <a:solidFill>
                <a:srgbClr val="1F4E79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9144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7" grpId="0" animBg="1"/>
      <p:bldP spid="2" grpId="0"/>
      <p:bldP spid="2" grpId="1"/>
      <p:bldP spid="45" grpId="0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691229" y="356701"/>
            <a:ext cx="72749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                                      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0230" y="61433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73074" y="788247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3272071"/>
              </p:ext>
            </p:extLst>
          </p:nvPr>
        </p:nvGraphicFramePr>
        <p:xfrm>
          <a:off x="1834411" y="2903433"/>
          <a:ext cx="2341063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1063">
                  <a:extLst>
                    <a:ext uri="{9D8B030D-6E8A-4147-A177-3AD203B41FA5}">
                      <a16:colId xmlns:a16="http://schemas.microsoft.com/office/drawing/2014/main" xmlns="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20908155"/>
                  </a:ext>
                </a:extLst>
              </a:tr>
            </a:tbl>
          </a:graphicData>
        </a:graphic>
      </p:graphicFrame>
      <p:sp>
        <p:nvSpPr>
          <p:cNvPr id="27" name="Right Brace 26"/>
          <p:cNvSpPr/>
          <p:nvPr/>
        </p:nvSpPr>
        <p:spPr>
          <a:xfrm rot="16200000">
            <a:off x="3932234" y="266119"/>
            <a:ext cx="485418" cy="4681064"/>
          </a:xfrm>
          <a:prstGeom prst="rightBrace">
            <a:avLst>
              <a:gd name="adj1" fmla="val 50507"/>
              <a:gd name="adj2" fmla="val 49237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471327"/>
              </p:ext>
            </p:extLst>
          </p:nvPr>
        </p:nvGraphicFramePr>
        <p:xfrm>
          <a:off x="4175475" y="2903433"/>
          <a:ext cx="2340000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xmlns="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20908155"/>
                  </a:ext>
                </a:extLst>
              </a:tr>
            </a:tbl>
          </a:graphicData>
        </a:graphic>
      </p:graphicFrame>
      <p:grpSp>
        <p:nvGrpSpPr>
          <p:cNvPr id="44" name="Group 43"/>
          <p:cNvGrpSpPr/>
          <p:nvPr/>
        </p:nvGrpSpPr>
        <p:grpSpPr>
          <a:xfrm>
            <a:off x="887755" y="499893"/>
            <a:ext cx="3249219" cy="830868"/>
            <a:chOff x="3009289" y="4503318"/>
            <a:chExt cx="3249219" cy="83086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3009289" y="4503318"/>
                  <a:ext cx="3249219" cy="83086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latin typeface="Comic Sans MS" panose="030F0702030302020204" pitchFamily="66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latin typeface="Comic Sans MS" panose="030F0702030302020204" pitchFamily="66" charset="0"/>
                            </a:rPr>
                            <m:t>2</m:t>
                          </m:r>
                        </m:den>
                      </m:f>
                    </m:oMath>
                  </a14:m>
                  <a:r>
                    <a:rPr lang="en-GB" sz="3200" dirty="0">
                      <a:latin typeface="Comic Sans MS" panose="030F0702030302020204" pitchFamily="66" charset="0"/>
                    </a:rPr>
                    <a:t> of 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>
                      <a:latin typeface="Comic Sans MS" panose="030F0702030302020204" pitchFamily="66" charset="0"/>
                    </a:rPr>
                    <a:t> 20</a:t>
                  </a: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09289" y="4503318"/>
                  <a:ext cx="3249219" cy="830868"/>
                </a:xfrm>
                <a:prstGeom prst="rect">
                  <a:avLst/>
                </a:prstGeom>
                <a:blipFill>
                  <a:blip r:embed="rId6"/>
                  <a:stretch>
                    <a:fillRect b="-1176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Rounded Rectangle 33"/>
            <p:cNvSpPr/>
            <p:nvPr/>
          </p:nvSpPr>
          <p:spPr>
            <a:xfrm>
              <a:off x="3955945" y="4662522"/>
              <a:ext cx="654367" cy="596517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rgbClr val="1F4E79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3961285" y="1773077"/>
            <a:ext cx="346570" cy="46166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819192" y="664686"/>
            <a:ext cx="6848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1F4E79"/>
                </a:solidFill>
                <a:latin typeface="Comic Sans MS" panose="030F0702030302020204" pitchFamily="66" charset="0"/>
              </a:rPr>
              <a:t>40</a:t>
            </a:r>
            <a:endParaRPr lang="en-GB" sz="1600" dirty="0">
              <a:solidFill>
                <a:srgbClr val="1F4E79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04218" y="3029509"/>
            <a:ext cx="62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045281" y="3033439"/>
            <a:ext cx="62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47" name="Rectangle 46"/>
          <p:cNvSpPr/>
          <p:nvPr/>
        </p:nvSpPr>
        <p:spPr>
          <a:xfrm>
            <a:off x="3828821" y="1704261"/>
            <a:ext cx="62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40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602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7" grpId="0" animBg="1"/>
      <p:bldP spid="2" grpId="0"/>
      <p:bldP spid="2" grpId="1"/>
      <p:bldP spid="45" grpId="0"/>
      <p:bldP spid="6" grpId="0"/>
      <p:bldP spid="46" grpId="0"/>
      <p:bldP spid="4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730716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5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|1|0.8|0.9|1|0.7|0.8|0.7|0.9|0.9|0.9|8.2|3.1|1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|6.9|1.3|8.6|2.3|1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.7|0.9|1|0.9|0.9|0.9|0.8|0.7|0.9|3.2|2|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.2|0.9|0.8|1.1|0.8|0.8|1|3.3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0.2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9.4|6.1|1.6|13.4|3.5|16.8|7.4|6.7|2|3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8|0.8|6.5|2.4|8|12.3|1.6|2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9935</TotalTime>
  <Words>291</Words>
  <Application>Microsoft Office PowerPoint</Application>
  <PresentationFormat>On-screen Show (4:3)</PresentationFormat>
  <Paragraphs>121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226</cp:revision>
  <dcterms:created xsi:type="dcterms:W3CDTF">2019-07-05T11:02:13Z</dcterms:created>
  <dcterms:modified xsi:type="dcterms:W3CDTF">2021-02-26T11:40:40Z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