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8" r:id="rId3"/>
    <p:sldId id="273" r:id="rId4"/>
    <p:sldId id="271" r:id="rId5"/>
    <p:sldId id="264" r:id="rId6"/>
    <p:sldId id="275" r:id="rId7"/>
    <p:sldId id="274" r:id="rId8"/>
    <p:sldId id="272" r:id="rId9"/>
    <p:sldId id="276" r:id="rId10"/>
    <p:sldId id="267" r:id="rId11"/>
  </p:sldIdLst>
  <p:sldSz cx="9144000" cy="6858000" type="screen4x3"/>
  <p:notesSz cx="6858000" cy="9144000"/>
  <p:embeddedFontLst>
    <p:embeddedFont>
      <p:font typeface="MS PGothic" panose="020B0600070205080204" pitchFamily="34" charset="-128"/>
      <p:regular r:id="rId14"/>
    </p:embeddedFon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
      <p:font typeface="Twinkl" panose="020B0604020202020204" charset="0"/>
      <p:regular r:id="rId21"/>
      <p:bold r:id="rId22"/>
    </p:embeddedFont>
    <p:embeddedFont>
      <p:font typeface="Twinkl SemiBold" charset="0"/>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974">
          <p15:clr>
            <a:srgbClr val="A4A3A4"/>
          </p15:clr>
        </p15:guide>
        <p15:guide id="3" orient="horz" pos="346">
          <p15:clr>
            <a:srgbClr val="A4A3A4"/>
          </p15:clr>
        </p15:guide>
        <p15:guide id="4" orient="horz" pos="504">
          <p15:clr>
            <a:srgbClr val="A4A3A4"/>
          </p15:clr>
        </p15:guide>
        <p15:guide id="5" orient="horz" pos="3838">
          <p15:clr>
            <a:srgbClr val="A4A3A4"/>
          </p15:clr>
        </p15:guide>
        <p15:guide id="6" pos="2880">
          <p15:clr>
            <a:srgbClr val="A4A3A4"/>
          </p15:clr>
        </p15:guide>
        <p15:guide id="7" pos="340">
          <p15:clr>
            <a:srgbClr val="A4A3A4"/>
          </p15:clr>
        </p15:guide>
        <p15:guide id="8" pos="5420">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5196C"/>
    <a:srgbClr val="00A8E7"/>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2" d="100"/>
          <a:sy n="72" d="100"/>
        </p:scale>
        <p:origin x="1350" y="78"/>
      </p:cViewPr>
      <p:guideLst>
        <p:guide orient="horz" pos="2160"/>
        <p:guide orient="horz" pos="3974"/>
        <p:guide orient="horz" pos="346"/>
        <p:guide orient="horz" pos="504"/>
        <p:guide orient="horz" pos="3838"/>
        <p:guide pos="2880"/>
        <p:guide pos="340"/>
        <p:guide pos="5420"/>
        <p:guide pos="476"/>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16E0E54-05EA-4EBF-8443-321B7FA244A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F57ED6B-26F1-4714-9B50-8EEFDEF762F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BB1ED75-094D-4DFF-B61D-4FD9684F1DBF}" type="datetimeFigureOut">
              <a:rPr lang="en-GB"/>
              <a:pPr>
                <a:defRPr/>
              </a:pPr>
              <a:t>09/05/2021</a:t>
            </a:fld>
            <a:endParaRPr lang="en-GB"/>
          </a:p>
        </p:txBody>
      </p:sp>
      <p:sp>
        <p:nvSpPr>
          <p:cNvPr id="4" name="Footer Placeholder 3">
            <a:extLst>
              <a:ext uri="{FF2B5EF4-FFF2-40B4-BE49-F238E27FC236}">
                <a16:creationId xmlns:a16="http://schemas.microsoft.com/office/drawing/2014/main" id="{1A004D41-63BE-432A-99A2-67F3368FD3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0A8D1E3-1FFB-4E4B-BCCA-2FBB3C8C4CF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57581864-A2D6-4E54-B679-A776B379B314}"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81CF4C-DA98-4130-8A6B-5155C9B40C7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3748AE-9385-4038-8986-F2ED143D957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0C80758-409D-4127-8D46-9AB0B6BAA816}" type="datetimeFigureOut">
              <a:rPr lang="en-GB"/>
              <a:pPr>
                <a:defRPr/>
              </a:pPr>
              <a:t>09/05/2021</a:t>
            </a:fld>
            <a:endParaRPr lang="en-GB"/>
          </a:p>
        </p:txBody>
      </p:sp>
      <p:sp>
        <p:nvSpPr>
          <p:cNvPr id="4" name="Slide Image Placeholder 3">
            <a:extLst>
              <a:ext uri="{FF2B5EF4-FFF2-40B4-BE49-F238E27FC236}">
                <a16:creationId xmlns:a16="http://schemas.microsoft.com/office/drawing/2014/main" id="{C0FCDA0C-D7B9-4141-8F5A-6F3544CF8AB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6879BC2-06BB-41B8-9CB5-66790C5BD41E}"/>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FF91024-517D-4590-A027-BCB91AAD41A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4C84A985-D212-4EBA-8C16-2D8578D0E35F}"/>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045083C-369C-437C-B637-67CB8AC724A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2FA9532-7758-4FD5-A0DC-E48C6A78023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4629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5BB68D0-53C7-447A-B50D-2466EAF73EB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4B0C105F-8146-4790-BC3D-1D0C307709B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9158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6221BD83-927B-418E-AF83-802095BC846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43775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E868AB9-4C01-451C-9782-43642902FAB1}"/>
              </a:ext>
            </a:extLst>
          </p:cNvPr>
          <p:cNvSpPr/>
          <p:nvPr userDrawn="1"/>
        </p:nvSpPr>
        <p:spPr>
          <a:xfrm>
            <a:off x="4227513" y="2459038"/>
            <a:ext cx="3768725" cy="612775"/>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ounded Rectangle 6">
            <a:extLst>
              <a:ext uri="{FF2B5EF4-FFF2-40B4-BE49-F238E27FC236}">
                <a16:creationId xmlns:a16="http://schemas.microsoft.com/office/drawing/2014/main" id="{AD3CE6F2-F047-457E-9791-A1B9C72CB6F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ounded Rectangle 7">
            <a:extLst>
              <a:ext uri="{FF2B5EF4-FFF2-40B4-BE49-F238E27FC236}">
                <a16:creationId xmlns:a16="http://schemas.microsoft.com/office/drawing/2014/main" id="{DF22564D-F669-40AD-A8EA-1696E938B9B0}"/>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6" name="Title 1">
            <a:extLst>
              <a:ext uri="{FF2B5EF4-FFF2-40B4-BE49-F238E27FC236}">
                <a16:creationId xmlns:a16="http://schemas.microsoft.com/office/drawing/2014/main" id="{A9EDA1CE-DC26-4070-8E57-555F1EE6DB4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7" name="Title 1">
            <a:extLst>
              <a:ext uri="{FF2B5EF4-FFF2-40B4-BE49-F238E27FC236}">
                <a16:creationId xmlns:a16="http://schemas.microsoft.com/office/drawing/2014/main" id="{62A7B2A4-4F82-4259-9C25-DD7063E9F2E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8" name="Content Placeholder 15">
            <a:extLst>
              <a:ext uri="{FF2B5EF4-FFF2-40B4-BE49-F238E27FC236}">
                <a16:creationId xmlns:a16="http://schemas.microsoft.com/office/drawing/2014/main" id="{EAF2B561-28F1-4775-B4EC-239AECD612F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655313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A463C456-BEC2-4353-9E22-DFCCF9082D7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15114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991A16A-7171-4C32-ABBE-2C471ABE2898}"/>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CC4869A-3A90-4B35-BB85-2A2467256F8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1FB5299-3491-45BA-9D0D-5C68C3446A71}"/>
              </a:ext>
            </a:extLst>
          </p:cNvPr>
          <p:cNvSpPr/>
          <p:nvPr/>
        </p:nvSpPr>
        <p:spPr>
          <a:xfrm>
            <a:off x="755650" y="6216650"/>
            <a:ext cx="7632700" cy="5476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Bef>
                <a:spcPts val="0"/>
              </a:spcBef>
              <a:spcAft>
                <a:spcPts val="0"/>
              </a:spcAft>
              <a:defRPr/>
            </a:pPr>
            <a:r>
              <a:rPr lang="en-GB" altLang="en-US" dirty="0">
                <a:solidFill>
                  <a:schemeClr val="tx1"/>
                </a:solidFill>
                <a:cs typeface="Arial" panose="020B0604020202020204" pitchFamily="34" charset="0"/>
              </a:rPr>
              <a:t>A task setting PowerPoint about the Jewish synagogue for Key Stage 1.</a:t>
            </a:r>
            <a:endParaRPr lang="en-GB"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1C03F185-471D-4014-9869-FC49E206553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4B949133-77C7-4E57-9EDE-12570CB1D41F}"/>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a:extLst>
              <a:ext uri="{FF2B5EF4-FFF2-40B4-BE49-F238E27FC236}">
                <a16:creationId xmlns:a16="http://schemas.microsoft.com/office/drawing/2014/main" id="{BD5AC5C4-CFF3-479A-BBAA-5EEF2FAAD9AF}"/>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latin typeface="Twinkl SemiBold" pitchFamily="2" charset="0"/>
                <a:ea typeface="Sassoon Infant Rg"/>
                <a:cs typeface="Sassoon Infant Rg"/>
              </a:rPr>
              <a:t>Success Criteria</a:t>
            </a:r>
          </a:p>
        </p:txBody>
      </p:sp>
      <p:sp>
        <p:nvSpPr>
          <p:cNvPr id="8197" name="Title 1">
            <a:extLst>
              <a:ext uri="{FF2B5EF4-FFF2-40B4-BE49-F238E27FC236}">
                <a16:creationId xmlns:a16="http://schemas.microsoft.com/office/drawing/2014/main" id="{C8DE2EEF-8810-45EC-BA80-0A1C9CFEBD9C}"/>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b="1">
                <a:latin typeface="Twinkl SemiBold" pitchFamily="2" charset="0"/>
                <a:ea typeface="Sassoon Infant Rg"/>
                <a:cs typeface="Sassoon Infant Rg"/>
              </a:rPr>
              <a:t>Aim</a:t>
            </a:r>
          </a:p>
        </p:txBody>
      </p:sp>
      <p:sp>
        <p:nvSpPr>
          <p:cNvPr id="16" name="Content Placeholder 15">
            <a:extLst>
              <a:ext uri="{FF2B5EF4-FFF2-40B4-BE49-F238E27FC236}">
                <a16:creationId xmlns:a16="http://schemas.microsoft.com/office/drawing/2014/main" id="{D9397801-4AAA-44C6-99F7-AB60AA69941A}"/>
              </a:ext>
            </a:extLst>
          </p:cNvPr>
          <p:cNvSpPr>
            <a:spLocks noGrp="1"/>
          </p:cNvSpPr>
          <p:nvPr>
            <p:ph idx="1"/>
          </p:nvPr>
        </p:nvSpPr>
        <p:spPr>
          <a:xfrm>
            <a:off x="628650" y="1127125"/>
            <a:ext cx="7886700" cy="1409700"/>
          </a:xfrm>
        </p:spPr>
        <p:txBody>
          <a:bodyPr rtlCol="0">
            <a:noAutofit/>
          </a:bodyPr>
          <a:lstStyle/>
          <a:p>
            <a:pPr eaLnBrk="1" fontAlgn="auto" hangingPunct="1">
              <a:lnSpc>
                <a:spcPct val="100000"/>
              </a:lnSpc>
              <a:spcBef>
                <a:spcPct val="0"/>
              </a:spcBef>
              <a:spcAft>
                <a:spcPts val="0"/>
              </a:spcAft>
              <a:defRPr/>
            </a:pPr>
            <a:r>
              <a:rPr lang="en-GB" altLang="en-US" dirty="0">
                <a:latin typeface="+mn-lt"/>
                <a:cs typeface="Arial" panose="020B0604020202020204" pitchFamily="34" charset="0"/>
              </a:rPr>
              <a:t>To learn about what you might see and experience at a Jewish synagogue.</a:t>
            </a:r>
          </a:p>
          <a:p>
            <a:pPr eaLnBrk="1" fontAlgn="auto" hangingPunct="1">
              <a:lnSpc>
                <a:spcPct val="100000"/>
              </a:lnSpc>
              <a:spcBef>
                <a:spcPct val="0"/>
              </a:spcBef>
              <a:spcAft>
                <a:spcPts val="0"/>
              </a:spcAft>
              <a:defRPr/>
            </a:pPr>
            <a:endParaRPr lang="en-GB" altLang="en-US" dirty="0">
              <a:latin typeface="+mn-lt"/>
              <a:cs typeface="Arial" panose="020B0604020202020204" pitchFamily="34" charset="0"/>
            </a:endParaRPr>
          </a:p>
          <a:p>
            <a:pPr eaLnBrk="1" fontAlgn="auto" hangingPunct="1">
              <a:lnSpc>
                <a:spcPct val="100000"/>
              </a:lnSpc>
              <a:spcBef>
                <a:spcPct val="0"/>
              </a:spcBef>
              <a:spcAft>
                <a:spcPts val="0"/>
              </a:spcAft>
              <a:defRPr/>
            </a:pPr>
            <a:r>
              <a:rPr lang="en-GB" altLang="en-US" dirty="0">
                <a:latin typeface="+mn-lt"/>
                <a:cs typeface="Arial" panose="020B0604020202020204" pitchFamily="34" charset="0"/>
              </a:rPr>
              <a:t>To learn about why it is an important place to many people.</a:t>
            </a:r>
          </a:p>
        </p:txBody>
      </p:sp>
      <p:sp>
        <p:nvSpPr>
          <p:cNvPr id="20" name="Content Placeholder 15">
            <a:extLst>
              <a:ext uri="{FF2B5EF4-FFF2-40B4-BE49-F238E27FC236}">
                <a16:creationId xmlns:a16="http://schemas.microsoft.com/office/drawing/2014/main" id="{85D057DA-0D6E-4F13-A664-6E93FE90F839}"/>
              </a:ext>
            </a:extLst>
          </p:cNvPr>
          <p:cNvSpPr txBox="1">
            <a:spLocks/>
          </p:cNvSpPr>
          <p:nvPr/>
        </p:nvSpPr>
        <p:spPr>
          <a:xfrm>
            <a:off x="628650" y="3467100"/>
            <a:ext cx="7886700" cy="2441575"/>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Bef>
                <a:spcPct val="0"/>
              </a:spcBef>
              <a:spcAft>
                <a:spcPts val="0"/>
              </a:spcAft>
              <a:defRPr/>
            </a:pPr>
            <a:r>
              <a:rPr lang="en-GB" altLang="en-US" dirty="0">
                <a:latin typeface="+mn-lt"/>
                <a:cs typeface="Arial" panose="020B0604020202020204" pitchFamily="34" charset="0"/>
              </a:rPr>
              <a:t>I can list the things that are the same and different about Jewish synagogues around the world.</a:t>
            </a:r>
          </a:p>
          <a:p>
            <a:pPr fontAlgn="auto">
              <a:lnSpc>
                <a:spcPct val="100000"/>
              </a:lnSpc>
              <a:spcBef>
                <a:spcPct val="0"/>
              </a:spcBef>
              <a:spcAft>
                <a:spcPts val="0"/>
              </a:spcAft>
              <a:defRPr/>
            </a:pPr>
            <a:endParaRPr lang="en-GB" altLang="en-US" dirty="0">
              <a:latin typeface="+mn-lt"/>
              <a:cs typeface="Arial" panose="020B0604020202020204" pitchFamily="34" charset="0"/>
            </a:endParaRPr>
          </a:p>
          <a:p>
            <a:pPr fontAlgn="auto">
              <a:lnSpc>
                <a:spcPct val="100000"/>
              </a:lnSpc>
              <a:spcBef>
                <a:spcPct val="0"/>
              </a:spcBef>
              <a:spcAft>
                <a:spcPts val="0"/>
              </a:spcAft>
              <a:defRPr/>
            </a:pPr>
            <a:r>
              <a:rPr lang="en-GB" altLang="en-US" dirty="0">
                <a:latin typeface="+mn-lt"/>
                <a:cs typeface="Arial" panose="020B0604020202020204" pitchFamily="34" charset="0"/>
              </a:rPr>
              <a:t>I can name and describe special objects that can be found inside.</a:t>
            </a:r>
          </a:p>
          <a:p>
            <a:pPr fontAlgn="auto">
              <a:lnSpc>
                <a:spcPct val="100000"/>
              </a:lnSpc>
              <a:spcBef>
                <a:spcPct val="0"/>
              </a:spcBef>
              <a:spcAft>
                <a:spcPts val="0"/>
              </a:spcAft>
              <a:defRPr/>
            </a:pPr>
            <a:endParaRPr lang="en-GB" altLang="en-US" dirty="0">
              <a:latin typeface="+mn-lt"/>
              <a:cs typeface="Arial" panose="020B0604020202020204" pitchFamily="34" charset="0"/>
            </a:endParaRPr>
          </a:p>
          <a:p>
            <a:pPr fontAlgn="auto">
              <a:lnSpc>
                <a:spcPct val="100000"/>
              </a:lnSpc>
              <a:spcBef>
                <a:spcPct val="0"/>
              </a:spcBef>
              <a:spcAft>
                <a:spcPts val="0"/>
              </a:spcAft>
              <a:defRPr/>
            </a:pPr>
            <a:r>
              <a:rPr lang="en-GB" altLang="en-US" dirty="0">
                <a:latin typeface="+mn-lt"/>
                <a:cs typeface="Arial" panose="020B0604020202020204" pitchFamily="34" charset="0"/>
              </a:rPr>
              <a:t>I understand why the synagogue is an important place by describing what happens there.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22C8825A-CA62-49D6-80DC-38C34BA787D3}"/>
              </a:ext>
            </a:extLst>
          </p:cNvPr>
          <p:cNvSpPr>
            <a:spLocks noGrp="1"/>
          </p:cNvSpPr>
          <p:nvPr>
            <p:ph type="title"/>
          </p:nvPr>
        </p:nvSpPr>
        <p:spPr>
          <a:xfrm>
            <a:off x="755650" y="765175"/>
            <a:ext cx="7632700" cy="865188"/>
          </a:xfrm>
        </p:spPr>
        <p:txBody>
          <a:bodyPr/>
          <a:lstStyle/>
          <a:p>
            <a:pPr algn="ctr" eaLnBrk="1" hangingPunct="1"/>
            <a:r>
              <a:rPr lang="en-GB" altLang="en-US" sz="3600"/>
              <a:t>What Do All These Buildings </a:t>
            </a:r>
            <a:br>
              <a:rPr lang="en-GB" altLang="en-US" sz="3600"/>
            </a:br>
            <a:r>
              <a:rPr lang="en-GB" altLang="en-US" sz="3600"/>
              <a:t>Have in Common?</a:t>
            </a:r>
          </a:p>
        </p:txBody>
      </p:sp>
      <p:pic>
        <p:nvPicPr>
          <p:cNvPr id="2050" name="Picture 2" descr="Synagogue, Jewish, History, Architecture">
            <a:extLst>
              <a:ext uri="{FF2B5EF4-FFF2-40B4-BE49-F238E27FC236}">
                <a16:creationId xmlns:a16="http://schemas.microsoft.com/office/drawing/2014/main" id="{BDC47466-0621-4496-9B81-52986FF3DD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624" y="4167382"/>
            <a:ext cx="3420493" cy="1925443"/>
          </a:xfrm>
          <a:prstGeom prst="roundRect">
            <a:avLst>
              <a:gd name="adj" fmla="val 6810"/>
            </a:avLst>
          </a:prstGeom>
          <a:noFill/>
          <a:extLst>
            <a:ext uri="{909E8E84-426E-40DD-AFC4-6F175D3DCCD1}">
              <a14:hiddenFill xmlns:a14="http://schemas.microsoft.com/office/drawing/2010/main">
                <a:solidFill>
                  <a:srgbClr val="FFFFFF"/>
                </a:solidFill>
              </a14:hiddenFill>
            </a:ext>
          </a:extLst>
        </p:spPr>
      </p:pic>
      <p:pic>
        <p:nvPicPr>
          <p:cNvPr id="2052" name="Picture 4" descr="Hungary, Synagogue, Church, Tower, Blue">
            <a:extLst>
              <a:ext uri="{FF2B5EF4-FFF2-40B4-BE49-F238E27FC236}">
                <a16:creationId xmlns:a16="http://schemas.microsoft.com/office/drawing/2014/main" id="{5B3C6AE1-EB55-4BC3-BD6E-2A0E16239E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7164" y="1875910"/>
            <a:ext cx="3162686" cy="4216915"/>
          </a:xfrm>
          <a:prstGeom prst="roundRect">
            <a:avLst>
              <a:gd name="adj" fmla="val 3905"/>
            </a:avLst>
          </a:prstGeom>
          <a:noFill/>
          <a:extLst>
            <a:ext uri="{909E8E84-426E-40DD-AFC4-6F175D3DCCD1}">
              <a14:hiddenFill xmlns:a14="http://schemas.microsoft.com/office/drawing/2010/main">
                <a:solidFill>
                  <a:srgbClr val="FFFFFF"/>
                </a:solidFill>
              </a14:hiddenFill>
            </a:ext>
          </a:extLst>
        </p:spPr>
      </p:pic>
      <p:pic>
        <p:nvPicPr>
          <p:cNvPr id="2054" name="Picture 6" descr="Berlin, Germany, Synagogue, Faith">
            <a:extLst>
              <a:ext uri="{FF2B5EF4-FFF2-40B4-BE49-F238E27FC236}">
                <a16:creationId xmlns:a16="http://schemas.microsoft.com/office/drawing/2014/main" id="{8A24FCCE-6DDF-4A18-8B92-1882A81D995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633" r="648" b="8388"/>
          <a:stretch/>
        </p:blipFill>
        <p:spPr bwMode="auto">
          <a:xfrm>
            <a:off x="1039625" y="1875910"/>
            <a:ext cx="3420493" cy="2046258"/>
          </a:xfrm>
          <a:prstGeom prst="roundRect">
            <a:avLst>
              <a:gd name="adj" fmla="val 5706"/>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041B3A2-89D0-4362-AFE6-C78B923B58BE}"/>
              </a:ext>
            </a:extLst>
          </p:cNvPr>
          <p:cNvSpPr>
            <a:spLocks noGrp="1"/>
          </p:cNvSpPr>
          <p:nvPr>
            <p:ph type="title"/>
          </p:nvPr>
        </p:nvSpPr>
        <p:spPr>
          <a:xfrm>
            <a:off x="755650" y="765175"/>
            <a:ext cx="7632700" cy="865188"/>
          </a:xfrm>
        </p:spPr>
        <p:txBody>
          <a:bodyPr/>
          <a:lstStyle/>
          <a:p>
            <a:pPr algn="ctr" eaLnBrk="1" hangingPunct="1"/>
            <a:r>
              <a:rPr lang="en-GB" altLang="en-US" sz="3600"/>
              <a:t>What Is It like Inside a </a:t>
            </a:r>
            <a:br>
              <a:rPr lang="en-GB" altLang="en-US" sz="3600"/>
            </a:br>
            <a:r>
              <a:rPr lang="en-GB" altLang="en-US" sz="3600"/>
              <a:t>Jewish Synagogue?</a:t>
            </a:r>
          </a:p>
        </p:txBody>
      </p:sp>
      <p:pic>
        <p:nvPicPr>
          <p:cNvPr id="10243" name="Picture 10" descr="Polin, Jewish History Museum, Synagogue">
            <a:extLst>
              <a:ext uri="{FF2B5EF4-FFF2-40B4-BE49-F238E27FC236}">
                <a16:creationId xmlns:a16="http://schemas.microsoft.com/office/drawing/2014/main" id="{639A0CD7-81A1-4D62-A219-6BD1D78505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1800225"/>
            <a:ext cx="3340100" cy="189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14" descr="St Petersburg Russia, Synagogue">
            <a:extLst>
              <a:ext uri="{FF2B5EF4-FFF2-40B4-BE49-F238E27FC236}">
                <a16:creationId xmlns:a16="http://schemas.microsoft.com/office/drawing/2014/main" id="{0A50F51D-4B1E-4DF4-9719-A79D361495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100" y="3860800"/>
            <a:ext cx="3341688"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2" descr="St Petersburg Russia, Choral Synagogue">
            <a:extLst>
              <a:ext uri="{FF2B5EF4-FFF2-40B4-BE49-F238E27FC236}">
                <a16:creationId xmlns:a16="http://schemas.microsoft.com/office/drawing/2014/main" id="{38EB22D1-25F3-4640-B74A-C3DA9F03F1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6488" y="1800225"/>
            <a:ext cx="315595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794ACE57-170A-47C5-B1B4-B8789286A951}"/>
              </a:ext>
            </a:extLst>
          </p:cNvPr>
          <p:cNvSpPr>
            <a:spLocks noGrp="1"/>
          </p:cNvSpPr>
          <p:nvPr>
            <p:ph type="title"/>
          </p:nvPr>
        </p:nvSpPr>
        <p:spPr>
          <a:xfrm>
            <a:off x="457200" y="479425"/>
            <a:ext cx="8220075" cy="993775"/>
          </a:xfrm>
        </p:spPr>
        <p:txBody>
          <a:bodyPr/>
          <a:lstStyle/>
          <a:p>
            <a:pPr algn="ctr" eaLnBrk="1" hangingPunct="1"/>
            <a:r>
              <a:rPr lang="en-GB" altLang="en-US" sz="3600"/>
              <a:t>Important Features of a </a:t>
            </a:r>
            <a:br>
              <a:rPr lang="en-GB" altLang="en-US" sz="3600"/>
            </a:br>
            <a:r>
              <a:rPr lang="en-GB" altLang="en-US" sz="3600"/>
              <a:t>Jewish Synagogue.</a:t>
            </a:r>
          </a:p>
        </p:txBody>
      </p:sp>
      <p:sp>
        <p:nvSpPr>
          <p:cNvPr id="4" name="Rectangle: Rounded Corners 3">
            <a:extLst>
              <a:ext uri="{FF2B5EF4-FFF2-40B4-BE49-F238E27FC236}">
                <a16:creationId xmlns:a16="http://schemas.microsoft.com/office/drawing/2014/main" id="{0D90D57F-C1FE-4795-9709-4BFEBEF5357F}"/>
              </a:ext>
            </a:extLst>
          </p:cNvPr>
          <p:cNvSpPr/>
          <p:nvPr/>
        </p:nvSpPr>
        <p:spPr>
          <a:xfrm>
            <a:off x="2840038" y="1614488"/>
            <a:ext cx="5243512" cy="1195387"/>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b="1" dirty="0" err="1"/>
              <a:t>Bimah</a:t>
            </a:r>
            <a:endParaRPr lang="en-GB" sz="2000" b="1" dirty="0"/>
          </a:p>
          <a:p>
            <a:pPr eaLnBrk="1" fontAlgn="auto" hangingPunct="1">
              <a:spcBef>
                <a:spcPts val="0"/>
              </a:spcBef>
              <a:spcAft>
                <a:spcPts val="0"/>
              </a:spcAft>
              <a:defRPr/>
            </a:pPr>
            <a:r>
              <a:rPr lang="en-GB" dirty="0"/>
              <a:t>A raised platform where most of the service takes place.  The Torah readings happen here. </a:t>
            </a:r>
          </a:p>
        </p:txBody>
      </p:sp>
      <p:pic>
        <p:nvPicPr>
          <p:cNvPr id="8" name="Picture 12" descr="St Petersburg Russia, Choral Synagogue">
            <a:extLst>
              <a:ext uri="{FF2B5EF4-FFF2-40B4-BE49-F238E27FC236}">
                <a16:creationId xmlns:a16="http://schemas.microsoft.com/office/drawing/2014/main" id="{D59D8EE5-1C8E-40FA-9897-2255DF20B73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687" b="9059"/>
          <a:stretch/>
        </p:blipFill>
        <p:spPr bwMode="auto">
          <a:xfrm>
            <a:off x="772902" y="1609528"/>
            <a:ext cx="1916190" cy="2143535"/>
          </a:xfrm>
          <a:prstGeom prst="roundRect">
            <a:avLst>
              <a:gd name="adj" fmla="val 5658"/>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A4B7C60E-FB54-4C81-91D2-B42CC72A250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040" t="2460" r="10672" b="3502"/>
          <a:stretch/>
        </p:blipFill>
        <p:spPr bwMode="auto">
          <a:xfrm>
            <a:off x="6472161" y="3073937"/>
            <a:ext cx="1916190" cy="2092609"/>
          </a:xfrm>
          <a:prstGeom prst="roundRect">
            <a:avLst>
              <a:gd name="adj" fmla="val 6250"/>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sp>
        <p:nvSpPr>
          <p:cNvPr id="14" name="TextBox 5">
            <a:extLst>
              <a:ext uri="{FF2B5EF4-FFF2-40B4-BE49-F238E27FC236}">
                <a16:creationId xmlns:a16="http://schemas.microsoft.com/office/drawing/2014/main" id="{BCD72621-55EB-49A1-8472-D9E722DFAD35}"/>
              </a:ext>
            </a:extLst>
          </p:cNvPr>
          <p:cNvSpPr txBox="1">
            <a:spLocks noChangeArrowheads="1"/>
          </p:cNvSpPr>
          <p:nvPr/>
        </p:nvSpPr>
        <p:spPr bwMode="auto">
          <a:xfrm>
            <a:off x="539750" y="6175375"/>
            <a:ext cx="78486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Tx/>
              <a:buNone/>
              <a:defRPr/>
            </a:pPr>
            <a:r>
              <a:rPr lang="en-GB" altLang="en-US" sz="800" dirty="0">
                <a:latin typeface="+mn-lt"/>
                <a:ea typeface="MS PGothic" panose="020B0600070205080204" pitchFamily="34" charset="-128"/>
                <a:cs typeface="Arial" panose="020B0604020202020204" pitchFamily="34" charset="0"/>
              </a:rPr>
              <a:t>Photos courtesy of Flavio~ (@flickr.com) - granted under creative commons licence - attribution</a:t>
            </a:r>
          </a:p>
        </p:txBody>
      </p:sp>
      <p:pic>
        <p:nvPicPr>
          <p:cNvPr id="17" name="Picture 16">
            <a:extLst>
              <a:ext uri="{FF2B5EF4-FFF2-40B4-BE49-F238E27FC236}">
                <a16:creationId xmlns:a16="http://schemas.microsoft.com/office/drawing/2014/main" id="{C066CD91-2165-4130-92CB-30D6BA84EE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22325" y="4281488"/>
            <a:ext cx="1874838" cy="16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Rounded Corners 18">
            <a:extLst>
              <a:ext uri="{FF2B5EF4-FFF2-40B4-BE49-F238E27FC236}">
                <a16:creationId xmlns:a16="http://schemas.microsoft.com/office/drawing/2014/main" id="{AE5B9F62-0DB5-47FE-81DB-283BE12BE34C}"/>
              </a:ext>
            </a:extLst>
          </p:cNvPr>
          <p:cNvSpPr/>
          <p:nvPr/>
        </p:nvSpPr>
        <p:spPr>
          <a:xfrm>
            <a:off x="2840038" y="3073400"/>
            <a:ext cx="3454400" cy="1501775"/>
          </a:xfrm>
          <a:prstGeom prst="roundRect">
            <a:avLst/>
          </a:prstGeom>
          <a:solidFill>
            <a:srgbClr val="6519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b="1" dirty="0"/>
              <a:t>Ark</a:t>
            </a:r>
          </a:p>
          <a:p>
            <a:pPr eaLnBrk="1" fontAlgn="auto" hangingPunct="1">
              <a:spcAft>
                <a:spcPts val="0"/>
              </a:spcAft>
              <a:defRPr/>
            </a:pPr>
            <a:r>
              <a:rPr lang="en-GB" altLang="en-US" dirty="0"/>
              <a:t>The Ark is a cupboard in which the Torah scrolls are kept. </a:t>
            </a:r>
          </a:p>
        </p:txBody>
      </p:sp>
      <p:sp>
        <p:nvSpPr>
          <p:cNvPr id="20" name="Rectangle: Rounded Corners 19">
            <a:extLst>
              <a:ext uri="{FF2B5EF4-FFF2-40B4-BE49-F238E27FC236}">
                <a16:creationId xmlns:a16="http://schemas.microsoft.com/office/drawing/2014/main" id="{72AFF05F-E0FA-4D48-8B43-9A7CB8B406A2}"/>
              </a:ext>
            </a:extLst>
          </p:cNvPr>
          <p:cNvSpPr/>
          <p:nvPr/>
        </p:nvSpPr>
        <p:spPr>
          <a:xfrm>
            <a:off x="2840038" y="4789488"/>
            <a:ext cx="3454400" cy="88900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b="1" dirty="0"/>
              <a:t>Siddur</a:t>
            </a:r>
          </a:p>
          <a:p>
            <a:pPr eaLnBrk="1" fontAlgn="auto" hangingPunct="1">
              <a:spcAft>
                <a:spcPts val="0"/>
              </a:spcAft>
              <a:defRPr/>
            </a:pPr>
            <a:r>
              <a:rPr lang="en-GB" altLang="en-US" dirty="0"/>
              <a:t>This is the main prayer book.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6151F7DD-49A2-4406-96A6-30462A468666}"/>
              </a:ext>
            </a:extLst>
          </p:cNvPr>
          <p:cNvSpPr>
            <a:spLocks noGrp="1"/>
          </p:cNvSpPr>
          <p:nvPr>
            <p:ph type="title"/>
          </p:nvPr>
        </p:nvSpPr>
        <p:spPr>
          <a:xfrm>
            <a:off x="457200" y="479425"/>
            <a:ext cx="8220075" cy="993775"/>
          </a:xfrm>
        </p:spPr>
        <p:txBody>
          <a:bodyPr/>
          <a:lstStyle/>
          <a:p>
            <a:pPr algn="ctr" eaLnBrk="1" hangingPunct="1"/>
            <a:r>
              <a:rPr lang="en-GB" altLang="en-US" sz="3600"/>
              <a:t>Important Features of a </a:t>
            </a:r>
            <a:br>
              <a:rPr lang="en-GB" altLang="en-US" sz="3600"/>
            </a:br>
            <a:r>
              <a:rPr lang="en-GB" altLang="en-US" sz="3600"/>
              <a:t>Jewish Synagogue.</a:t>
            </a:r>
          </a:p>
        </p:txBody>
      </p:sp>
      <p:sp>
        <p:nvSpPr>
          <p:cNvPr id="14" name="TextBox 5">
            <a:extLst>
              <a:ext uri="{FF2B5EF4-FFF2-40B4-BE49-F238E27FC236}">
                <a16:creationId xmlns:a16="http://schemas.microsoft.com/office/drawing/2014/main" id="{25159C39-FD97-44CD-9D79-67DADE1B638B}"/>
              </a:ext>
            </a:extLst>
          </p:cNvPr>
          <p:cNvSpPr txBox="1">
            <a:spLocks noChangeArrowheads="1"/>
          </p:cNvSpPr>
          <p:nvPr/>
        </p:nvSpPr>
        <p:spPr bwMode="auto">
          <a:xfrm>
            <a:off x="539750" y="6175375"/>
            <a:ext cx="78486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Tx/>
              <a:buNone/>
              <a:defRPr/>
            </a:pPr>
            <a:r>
              <a:rPr lang="en-GB" altLang="en-US" sz="800" dirty="0">
                <a:latin typeface="+mn-lt"/>
                <a:ea typeface="MS PGothic" panose="020B0600070205080204" pitchFamily="34" charset="-128"/>
                <a:cs typeface="Arial" panose="020B0604020202020204" pitchFamily="34" charset="0"/>
              </a:rPr>
              <a:t>Photos courtesy of </a:t>
            </a:r>
            <a:r>
              <a:rPr lang="en-GB" altLang="en-US" sz="800" dirty="0" err="1">
                <a:latin typeface="+mn-lt"/>
                <a:ea typeface="MS PGothic" panose="020B0600070205080204" pitchFamily="34" charset="-128"/>
                <a:cs typeface="Arial" panose="020B0604020202020204" pitchFamily="34" charset="0"/>
              </a:rPr>
              <a:t>Toksook</a:t>
            </a:r>
            <a:r>
              <a:rPr lang="en-GB" altLang="en-US" sz="800" dirty="0">
                <a:latin typeface="+mn-lt"/>
                <a:ea typeface="MS PGothic" panose="020B0600070205080204" pitchFamily="34" charset="-128"/>
                <a:cs typeface="Arial" panose="020B0604020202020204" pitchFamily="34" charset="0"/>
              </a:rPr>
              <a:t>~ (@Wikipedia.org), </a:t>
            </a:r>
            <a:r>
              <a:rPr lang="en-GB" altLang="en-US" sz="800" dirty="0" err="1">
                <a:latin typeface="+mn-lt"/>
                <a:ea typeface="MS PGothic" panose="020B0600070205080204" pitchFamily="34" charset="-128"/>
                <a:cs typeface="Arial" panose="020B0604020202020204" pitchFamily="34" charset="0"/>
              </a:rPr>
              <a:t>GlasgowAmateur</a:t>
            </a:r>
            <a:r>
              <a:rPr lang="en-GB" altLang="en-US" sz="800" dirty="0">
                <a:latin typeface="+mn-lt"/>
                <a:ea typeface="MS PGothic" panose="020B0600070205080204" pitchFamily="34" charset="-128"/>
                <a:cs typeface="Arial" panose="020B0604020202020204" pitchFamily="34" charset="0"/>
              </a:rPr>
              <a:t> (@flickr.com) - granted under creative commons licence - attribution</a:t>
            </a:r>
          </a:p>
        </p:txBody>
      </p:sp>
      <p:sp>
        <p:nvSpPr>
          <p:cNvPr id="19" name="Rectangle: Rounded Corners 18">
            <a:extLst>
              <a:ext uri="{FF2B5EF4-FFF2-40B4-BE49-F238E27FC236}">
                <a16:creationId xmlns:a16="http://schemas.microsoft.com/office/drawing/2014/main" id="{71923790-11F5-469E-B3FB-F6638DD91382}"/>
              </a:ext>
            </a:extLst>
          </p:cNvPr>
          <p:cNvSpPr/>
          <p:nvPr/>
        </p:nvSpPr>
        <p:spPr>
          <a:xfrm>
            <a:off x="2805113" y="2786063"/>
            <a:ext cx="3703637" cy="1808162"/>
          </a:xfrm>
          <a:prstGeom prst="roundRect">
            <a:avLst/>
          </a:prstGeom>
          <a:solidFill>
            <a:srgbClr val="6519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b="1" dirty="0"/>
              <a:t>The Eternal Light</a:t>
            </a:r>
          </a:p>
          <a:p>
            <a:pPr eaLnBrk="1" fontAlgn="auto" hangingPunct="1">
              <a:spcAft>
                <a:spcPts val="0"/>
              </a:spcAft>
              <a:defRPr/>
            </a:pPr>
            <a:r>
              <a:rPr lang="en-GB" altLang="en-US" dirty="0"/>
              <a:t>This hangs above the Ark and is always burning to remind everyone that God is always with them.</a:t>
            </a:r>
          </a:p>
        </p:txBody>
      </p:sp>
      <p:sp>
        <p:nvSpPr>
          <p:cNvPr id="20" name="Rectangle: Rounded Corners 19">
            <a:extLst>
              <a:ext uri="{FF2B5EF4-FFF2-40B4-BE49-F238E27FC236}">
                <a16:creationId xmlns:a16="http://schemas.microsoft.com/office/drawing/2014/main" id="{09B72E70-8801-4DC7-9036-FC607F13D7D3}"/>
              </a:ext>
            </a:extLst>
          </p:cNvPr>
          <p:cNvSpPr/>
          <p:nvPr/>
        </p:nvSpPr>
        <p:spPr>
          <a:xfrm>
            <a:off x="2733675" y="4897438"/>
            <a:ext cx="5619750" cy="1195387"/>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sz="2000" b="1" dirty="0"/>
              <a:t>Memorial Boards</a:t>
            </a:r>
          </a:p>
          <a:p>
            <a:pPr eaLnBrk="1" fontAlgn="auto" hangingPunct="1">
              <a:spcAft>
                <a:spcPts val="0"/>
              </a:spcAft>
              <a:defRPr/>
            </a:pPr>
            <a:r>
              <a:rPr lang="en-GB" altLang="en-US" dirty="0"/>
              <a:t>These are boards full of name plates. Each name plate remembers someone who has died.</a:t>
            </a:r>
          </a:p>
        </p:txBody>
      </p:sp>
      <p:sp>
        <p:nvSpPr>
          <p:cNvPr id="4" name="Rectangle: Rounded Corners 3">
            <a:extLst>
              <a:ext uri="{FF2B5EF4-FFF2-40B4-BE49-F238E27FC236}">
                <a16:creationId xmlns:a16="http://schemas.microsoft.com/office/drawing/2014/main" id="{AF2DA9E7-BDD5-4B85-B955-2FC5F5E82BA3}"/>
              </a:ext>
            </a:extLst>
          </p:cNvPr>
          <p:cNvSpPr/>
          <p:nvPr/>
        </p:nvSpPr>
        <p:spPr>
          <a:xfrm>
            <a:off x="2768600" y="1593850"/>
            <a:ext cx="5619750" cy="889000"/>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Aft>
                <a:spcPts val="0"/>
              </a:spcAft>
              <a:defRPr/>
            </a:pPr>
            <a:r>
              <a:rPr lang="en-GB" altLang="en-US" sz="2000" b="1" dirty="0"/>
              <a:t>Torah Scrolls</a:t>
            </a:r>
          </a:p>
          <a:p>
            <a:pPr eaLnBrk="1" fontAlgn="auto" hangingPunct="1">
              <a:spcBef>
                <a:spcPts val="0"/>
              </a:spcBef>
              <a:spcAft>
                <a:spcPts val="0"/>
              </a:spcAft>
              <a:defRPr/>
            </a:pPr>
            <a:r>
              <a:rPr lang="en-GB" altLang="en-US" dirty="0"/>
              <a:t>The scrolls contain the words of the Hebrew Bible.</a:t>
            </a:r>
            <a:endParaRPr lang="en-GB" dirty="0"/>
          </a:p>
        </p:txBody>
      </p:sp>
      <p:pic>
        <p:nvPicPr>
          <p:cNvPr id="3" name="Picture 2">
            <a:extLst>
              <a:ext uri="{FF2B5EF4-FFF2-40B4-BE49-F238E27FC236}">
                <a16:creationId xmlns:a16="http://schemas.microsoft.com/office/drawing/2014/main" id="{58444798-84E7-4E56-837B-85B019F252E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5188" y="1360488"/>
            <a:ext cx="1665287"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File:David Ascalon - Ner Tamid.jpg">
            <a:extLst>
              <a:ext uri="{FF2B5EF4-FFF2-40B4-BE49-F238E27FC236}">
                <a16:creationId xmlns:a16="http://schemas.microsoft.com/office/drawing/2014/main" id="{54CAECB2-61A9-408C-A4E7-8E5B26F1D1A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25" t="6838" r="3975" b="13679"/>
          <a:stretch/>
        </p:blipFill>
        <p:spPr bwMode="auto">
          <a:xfrm>
            <a:off x="6580922" y="2604964"/>
            <a:ext cx="1771747" cy="2170673"/>
          </a:xfrm>
          <a:prstGeom prst="roundRect">
            <a:avLst>
              <a:gd name="adj" fmla="val 5469"/>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38B3A64A-AF2B-4917-A0CD-DE22EE30DCC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859" r="2956"/>
          <a:stretch/>
        </p:blipFill>
        <p:spPr bwMode="auto">
          <a:xfrm>
            <a:off x="775256" y="4591593"/>
            <a:ext cx="1844828" cy="1501232"/>
          </a:xfrm>
          <a:prstGeom prst="roundRect">
            <a:avLst>
              <a:gd name="adj" fmla="val 8137"/>
            </a:avLst>
          </a:prstGeom>
          <a:solidFill>
            <a:srgbClr val="FFFFFF">
              <a:shade val="85000"/>
            </a:srgbClr>
          </a:solidFill>
          <a:ln w="88900" cap="sq">
            <a:noFill/>
            <a:miter lim="800000"/>
          </a:ln>
          <a:effectLst>
            <a:outerShdw blurRad="55000" dist="18000" dir="54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10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a:extLst>
              <a:ext uri="{FF2B5EF4-FFF2-40B4-BE49-F238E27FC236}">
                <a16:creationId xmlns:a16="http://schemas.microsoft.com/office/drawing/2014/main" id="{9E8F065D-D91B-4CEE-BEC6-9BDEC20CF861}"/>
              </a:ext>
            </a:extLst>
          </p:cNvPr>
          <p:cNvPicPr>
            <a:picLocks noChangeAspect="1"/>
          </p:cNvPicPr>
          <p:nvPr/>
        </p:nvPicPr>
        <p:blipFill>
          <a:blip r:embed="rId2">
            <a:extLst>
              <a:ext uri="{28A0092B-C50C-407E-A947-70E740481C1C}">
                <a14:useLocalDpi xmlns:a14="http://schemas.microsoft.com/office/drawing/2010/main" val="0"/>
              </a:ext>
            </a:extLst>
          </a:blip>
          <a:srcRect t="72578" r="50000"/>
          <a:stretch>
            <a:fillRect/>
          </a:stretch>
        </p:blipFill>
        <p:spPr bwMode="auto">
          <a:xfrm>
            <a:off x="3325813" y="1527175"/>
            <a:ext cx="2492375"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a:extLst>
              <a:ext uri="{FF2B5EF4-FFF2-40B4-BE49-F238E27FC236}">
                <a16:creationId xmlns:a16="http://schemas.microsoft.com/office/drawing/2014/main" id="{11F609DE-D860-423C-91A9-1445846CBBC8}"/>
              </a:ext>
            </a:extLst>
          </p:cNvPr>
          <p:cNvSpPr>
            <a:spLocks noGrp="1"/>
          </p:cNvSpPr>
          <p:nvPr>
            <p:ph type="title"/>
          </p:nvPr>
        </p:nvSpPr>
        <p:spPr>
          <a:xfrm>
            <a:off x="457200" y="496888"/>
            <a:ext cx="8220075" cy="993775"/>
          </a:xfrm>
        </p:spPr>
        <p:txBody>
          <a:bodyPr/>
          <a:lstStyle/>
          <a:p>
            <a:pPr algn="ctr" eaLnBrk="1" hangingPunct="1"/>
            <a:r>
              <a:rPr lang="en-GB" altLang="en-US"/>
              <a:t>Why Do People Go to a </a:t>
            </a:r>
            <a:br>
              <a:rPr lang="en-GB" altLang="en-US"/>
            </a:br>
            <a:r>
              <a:rPr lang="en-GB" altLang="en-US"/>
              <a:t>Jewish Synagogue?</a:t>
            </a:r>
          </a:p>
        </p:txBody>
      </p:sp>
      <p:sp>
        <p:nvSpPr>
          <p:cNvPr id="7" name="Rectangle: Rounded Corners 6">
            <a:extLst>
              <a:ext uri="{FF2B5EF4-FFF2-40B4-BE49-F238E27FC236}">
                <a16:creationId xmlns:a16="http://schemas.microsoft.com/office/drawing/2014/main" id="{8ED13096-0161-4852-9A22-32DA89D83FF8}"/>
              </a:ext>
            </a:extLst>
          </p:cNvPr>
          <p:cNvSpPr/>
          <p:nvPr/>
        </p:nvSpPr>
        <p:spPr>
          <a:xfrm>
            <a:off x="755650" y="3373438"/>
            <a:ext cx="7632700" cy="1160462"/>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Aft>
                <a:spcPts val="0"/>
              </a:spcAft>
              <a:defRPr/>
            </a:pPr>
            <a:r>
              <a:rPr lang="en-GB" altLang="en-US" dirty="0">
                <a:ea typeface="Sassoon Infant Rg" panose="02000503030000020003" pitchFamily="50" charset="0"/>
                <a:cs typeface="Arial" panose="020B0604020202020204" pitchFamily="34" charset="0"/>
              </a:rPr>
              <a:t>People go to the synagogue to worship but also to study. Many synagogues are also community centres where local Jewish people can meet and take part in different activities and events.</a:t>
            </a:r>
            <a:r>
              <a:rPr lang="en-GB" altLang="en-US" dirty="0"/>
              <a:t>.</a:t>
            </a:r>
            <a:endParaRPr lang="en-GB" dirty="0"/>
          </a:p>
        </p:txBody>
      </p:sp>
      <p:sp>
        <p:nvSpPr>
          <p:cNvPr id="8" name="Rectangle: Rounded Corners 7">
            <a:extLst>
              <a:ext uri="{FF2B5EF4-FFF2-40B4-BE49-F238E27FC236}">
                <a16:creationId xmlns:a16="http://schemas.microsoft.com/office/drawing/2014/main" id="{24DF016C-EABC-41F7-84D1-37A5EED10D4A}"/>
              </a:ext>
            </a:extLst>
          </p:cNvPr>
          <p:cNvSpPr/>
          <p:nvPr/>
        </p:nvSpPr>
        <p:spPr>
          <a:xfrm>
            <a:off x="755650" y="4608513"/>
            <a:ext cx="7632700" cy="854075"/>
          </a:xfrm>
          <a:prstGeom prst="roundRect">
            <a:avLst/>
          </a:prstGeom>
          <a:solidFill>
            <a:srgbClr val="6519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Bef>
                <a:spcPts val="0"/>
              </a:spcBef>
              <a:spcAft>
                <a:spcPts val="0"/>
              </a:spcAft>
              <a:defRPr/>
            </a:pPr>
            <a:r>
              <a:rPr lang="en-GB" altLang="en-US" dirty="0">
                <a:ea typeface="Sassoon Infant Rg" panose="02000503030000020003" pitchFamily="50" charset="0"/>
                <a:cs typeface="Arial" panose="020B0604020202020204" pitchFamily="34" charset="0"/>
              </a:rPr>
              <a:t>A synagogue is a house of prayer where Jewish people can get together to feel closer to God, and each other.  </a:t>
            </a:r>
          </a:p>
        </p:txBody>
      </p:sp>
      <p:sp>
        <p:nvSpPr>
          <p:cNvPr id="9" name="Rectangle: Rounded Corners 8">
            <a:extLst>
              <a:ext uri="{FF2B5EF4-FFF2-40B4-BE49-F238E27FC236}">
                <a16:creationId xmlns:a16="http://schemas.microsoft.com/office/drawing/2014/main" id="{5B1875F1-5379-4AF2-BA25-B99AC544BF73}"/>
              </a:ext>
            </a:extLst>
          </p:cNvPr>
          <p:cNvSpPr/>
          <p:nvPr/>
        </p:nvSpPr>
        <p:spPr>
          <a:xfrm>
            <a:off x="755650" y="5541963"/>
            <a:ext cx="7632700" cy="547687"/>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eaLnBrk="1" fontAlgn="auto" hangingPunct="1">
              <a:spcAft>
                <a:spcPts val="0"/>
              </a:spcAft>
              <a:defRPr/>
            </a:pPr>
            <a:r>
              <a:rPr lang="en-GB" altLang="en-US" dirty="0">
                <a:ea typeface="Sassoon Infant Rg" panose="02000503030000020003" pitchFamily="50" charset="0"/>
                <a:cs typeface="Arial" panose="020B0604020202020204" pitchFamily="34" charset="0"/>
              </a:rPr>
              <a:t>The services are led by a rabbi or a worshipper.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A070F872-1CE6-490D-93EC-EB55179F0C7C}"/>
              </a:ext>
            </a:extLst>
          </p:cNvPr>
          <p:cNvSpPr>
            <a:spLocks noGrp="1"/>
          </p:cNvSpPr>
          <p:nvPr>
            <p:ph type="title"/>
          </p:nvPr>
        </p:nvSpPr>
        <p:spPr>
          <a:xfrm>
            <a:off x="457200" y="461963"/>
            <a:ext cx="8220075" cy="993775"/>
          </a:xfrm>
        </p:spPr>
        <p:txBody>
          <a:bodyPr/>
          <a:lstStyle/>
          <a:p>
            <a:pPr eaLnBrk="1" hangingPunct="1"/>
            <a:r>
              <a:rPr lang="en-GB" altLang="en-US" sz="3600"/>
              <a:t>Showing Respect</a:t>
            </a:r>
          </a:p>
        </p:txBody>
      </p:sp>
      <p:sp>
        <p:nvSpPr>
          <p:cNvPr id="14339" name="Rectangle 4">
            <a:extLst>
              <a:ext uri="{FF2B5EF4-FFF2-40B4-BE49-F238E27FC236}">
                <a16:creationId xmlns:a16="http://schemas.microsoft.com/office/drawing/2014/main" id="{8500EBF3-1D68-47B4-9DE0-8627E8055D0E}"/>
              </a:ext>
            </a:extLst>
          </p:cNvPr>
          <p:cNvSpPr>
            <a:spLocks noChangeArrowheads="1"/>
          </p:cNvSpPr>
          <p:nvPr/>
        </p:nvSpPr>
        <p:spPr bwMode="auto">
          <a:xfrm>
            <a:off x="755650" y="1363663"/>
            <a:ext cx="7632700" cy="319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endParaRPr lang="en-GB" altLang="en-US"/>
          </a:p>
          <a:p>
            <a:pPr eaLnBrk="1" hangingPunct="1"/>
            <a:endParaRPr lang="en-GB" altLang="en-US"/>
          </a:p>
          <a:p>
            <a:pPr eaLnBrk="1" hangingPunct="1"/>
            <a:endParaRPr lang="en-GB" altLang="en-US"/>
          </a:p>
          <a:p>
            <a:pPr eaLnBrk="1" hangingPunct="1"/>
            <a:endParaRPr lang="en-GB" altLang="en-US"/>
          </a:p>
          <a:p>
            <a:pPr eaLnBrk="1" hangingPunct="1"/>
            <a:endParaRPr lang="en-GB" altLang="en-US"/>
          </a:p>
          <a:p>
            <a:pPr eaLnBrk="1" hangingPunct="1"/>
            <a:endParaRPr lang="en-GB" altLang="en-US">
              <a:latin typeface="Sassoon Infant Rg"/>
              <a:cs typeface="Arial" panose="020B0604020202020204" pitchFamily="34" charset="0"/>
            </a:endParaRPr>
          </a:p>
          <a:p>
            <a:pPr eaLnBrk="1" hangingPunct="1"/>
            <a:endParaRPr lang="en-GB" altLang="en-US">
              <a:latin typeface="Sassoon Infant Rg"/>
              <a:cs typeface="Arial" panose="020B0604020202020204" pitchFamily="34" charset="0"/>
            </a:endParaRPr>
          </a:p>
          <a:p>
            <a:pPr eaLnBrk="1" hangingPunct="1"/>
            <a:endParaRPr lang="en-GB" altLang="en-US">
              <a:latin typeface="Sassoon Infant Rg"/>
              <a:cs typeface="Arial" panose="020B0604020202020204" pitchFamily="34" charset="0"/>
            </a:endParaRPr>
          </a:p>
          <a:p>
            <a:pPr eaLnBrk="1" hangingPunct="1"/>
            <a:r>
              <a:rPr lang="en-GB" altLang="en-US">
                <a:latin typeface="Sassoon Infant Rg"/>
                <a:cs typeface="Arial" panose="020B0604020202020204" pitchFamily="34" charset="0"/>
              </a:rPr>
              <a:t>  </a:t>
            </a:r>
          </a:p>
          <a:p>
            <a:pPr eaLnBrk="1" hangingPunct="1"/>
            <a:endParaRPr lang="en-GB" altLang="en-US">
              <a:latin typeface="Sassoon Infant Rg"/>
              <a:cs typeface="Arial" panose="020B0604020202020204" pitchFamily="34" charset="0"/>
            </a:endParaRPr>
          </a:p>
          <a:p>
            <a:pPr eaLnBrk="1" hangingPunct="1"/>
            <a:endParaRPr lang="en-GB" altLang="en-US">
              <a:cs typeface="Arial" panose="020B0604020202020204" pitchFamily="34" charset="0"/>
            </a:endParaRPr>
          </a:p>
        </p:txBody>
      </p:sp>
      <p:sp>
        <p:nvSpPr>
          <p:cNvPr id="8" name="Rectangle: Rounded Corners 7">
            <a:extLst>
              <a:ext uri="{FF2B5EF4-FFF2-40B4-BE49-F238E27FC236}">
                <a16:creationId xmlns:a16="http://schemas.microsoft.com/office/drawing/2014/main" id="{8B7BAF33-4C9E-487C-B735-4046DDED3429}"/>
              </a:ext>
            </a:extLst>
          </p:cNvPr>
          <p:cNvSpPr/>
          <p:nvPr/>
        </p:nvSpPr>
        <p:spPr>
          <a:xfrm>
            <a:off x="755650" y="1290638"/>
            <a:ext cx="7608888" cy="3360737"/>
          </a:xfrm>
          <a:prstGeom prst="roundRect">
            <a:avLst>
              <a:gd name="adj" fmla="val 570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marL="285750" indent="-285750" eaLnBrk="1" fontAlgn="auto" hangingPunct="1">
              <a:spcBef>
                <a:spcPts val="0"/>
              </a:spcBef>
              <a:spcAft>
                <a:spcPts val="0"/>
              </a:spcAft>
              <a:buFont typeface="Arial" panose="020B0604020202020204" pitchFamily="34" charset="0"/>
              <a:buChar char="•"/>
              <a:defRPr/>
            </a:pPr>
            <a:r>
              <a:rPr lang="en-GB" dirty="0"/>
              <a:t>During the service everyone, except women who aren’t married, must wear a hat to show respect to God; this is called a kippah.</a:t>
            </a:r>
          </a:p>
          <a:p>
            <a:pPr marL="285750" indent="-285750" eaLnBrk="1" fontAlgn="auto" hangingPunct="1">
              <a:spcBef>
                <a:spcPts val="0"/>
              </a:spcBef>
              <a:spcAft>
                <a:spcPts val="0"/>
              </a:spcAft>
              <a:buFont typeface="Arial" panose="020B0604020202020204" pitchFamily="34" charset="0"/>
              <a:buChar char="•"/>
              <a:defRPr/>
            </a:pPr>
            <a:endParaRPr lang="en-GB" altLang="en-US" dirty="0">
              <a:ea typeface="Sassoon Infant Rg" panose="02000503030000020003" pitchFamily="50" charset="0"/>
              <a:cs typeface="Arial" panose="020B0604020202020204" pitchFamily="34" charset="0"/>
            </a:endParaRPr>
          </a:p>
          <a:p>
            <a:pPr marL="285750" indent="-285750" eaLnBrk="1" fontAlgn="auto" hangingPunct="1">
              <a:spcBef>
                <a:spcPts val="0"/>
              </a:spcBef>
              <a:spcAft>
                <a:spcPts val="0"/>
              </a:spcAft>
              <a:buFont typeface="Arial" panose="020B0604020202020204" pitchFamily="34" charset="0"/>
              <a:buChar char="•"/>
              <a:defRPr/>
            </a:pPr>
            <a:r>
              <a:rPr lang="en-GB" altLang="en-US" dirty="0">
                <a:ea typeface="Sassoon Infant Rg" panose="02000503030000020003" pitchFamily="50" charset="0"/>
                <a:cs typeface="Arial" panose="020B0604020202020204" pitchFamily="34" charset="0"/>
              </a:rPr>
              <a:t>Adult men wear a prayer shawl for morning prayer which has fringes along the edge to remind the worshipper to follow God’s way.</a:t>
            </a:r>
          </a:p>
          <a:p>
            <a:pPr marL="285750" indent="-285750" eaLnBrk="1" fontAlgn="auto" hangingPunct="1">
              <a:spcBef>
                <a:spcPts val="0"/>
              </a:spcBef>
              <a:spcAft>
                <a:spcPts val="0"/>
              </a:spcAft>
              <a:buFont typeface="Arial" panose="020B0604020202020204" pitchFamily="34" charset="0"/>
              <a:buChar char="•"/>
              <a:defRPr/>
            </a:pPr>
            <a:endParaRPr lang="en-GB" altLang="en-US" dirty="0">
              <a:ea typeface="Sassoon Infant Rg" panose="02000503030000020003" pitchFamily="50" charset="0"/>
              <a:cs typeface="Arial" panose="020B0604020202020204" pitchFamily="34" charset="0"/>
            </a:endParaRPr>
          </a:p>
          <a:p>
            <a:pPr marL="285750" indent="-285750" eaLnBrk="1" fontAlgn="auto" hangingPunct="1">
              <a:spcAft>
                <a:spcPts val="0"/>
              </a:spcAft>
              <a:buFont typeface="Arial" panose="020B0604020202020204" pitchFamily="34" charset="0"/>
              <a:buChar char="•"/>
              <a:defRPr/>
            </a:pPr>
            <a:r>
              <a:rPr lang="en-GB" altLang="en-US" dirty="0">
                <a:ea typeface="Sassoon Infant Rg" panose="02000503030000020003" pitchFamily="50" charset="0"/>
                <a:cs typeface="Arial" panose="020B0604020202020204" pitchFamily="34" charset="0"/>
              </a:rPr>
              <a:t>Men and women sit separately in the synagogue.</a:t>
            </a:r>
          </a:p>
          <a:p>
            <a:pPr marL="285750" indent="-285750" eaLnBrk="1" fontAlgn="auto" hangingPunct="1">
              <a:spcAft>
                <a:spcPts val="0"/>
              </a:spcAft>
              <a:buFont typeface="Arial" panose="020B0604020202020204" pitchFamily="34" charset="0"/>
              <a:buChar char="•"/>
              <a:defRPr/>
            </a:pPr>
            <a:endParaRPr lang="en-GB" altLang="en-US" dirty="0">
              <a:ea typeface="Sassoon Infant Rg" panose="02000503030000020003" pitchFamily="50" charset="0"/>
              <a:cs typeface="Arial" panose="020B0604020202020204" pitchFamily="34" charset="0"/>
            </a:endParaRPr>
          </a:p>
          <a:p>
            <a:pPr marL="285750" indent="-285750" eaLnBrk="1" fontAlgn="auto" hangingPunct="1">
              <a:spcAft>
                <a:spcPts val="0"/>
              </a:spcAft>
              <a:buFont typeface="Arial" panose="020B0604020202020204" pitchFamily="34" charset="0"/>
              <a:buChar char="•"/>
              <a:defRPr/>
            </a:pPr>
            <a:r>
              <a:rPr lang="en-GB" altLang="en-US" dirty="0">
                <a:ea typeface="Sassoon Infant Rg" panose="02000503030000020003" pitchFamily="50" charset="0"/>
                <a:cs typeface="Arial" panose="020B0604020202020204" pitchFamily="34" charset="0"/>
              </a:rPr>
              <a:t>Once the Ark is open, nobody must enter or </a:t>
            </a:r>
          </a:p>
          <a:p>
            <a:pPr eaLnBrk="1" fontAlgn="auto" hangingPunct="1">
              <a:spcAft>
                <a:spcPts val="0"/>
              </a:spcAft>
              <a:defRPr/>
            </a:pPr>
            <a:r>
              <a:rPr lang="en-GB" altLang="en-US" dirty="0">
                <a:ea typeface="Sassoon Infant Rg" panose="02000503030000020003" pitchFamily="50" charset="0"/>
                <a:cs typeface="Arial" panose="020B0604020202020204" pitchFamily="34" charset="0"/>
              </a:rPr>
              <a:t>    leave the room as a sign of respect.</a:t>
            </a:r>
          </a:p>
        </p:txBody>
      </p:sp>
      <p:pic>
        <p:nvPicPr>
          <p:cNvPr id="14341" name="Picture 8">
            <a:extLst>
              <a:ext uri="{FF2B5EF4-FFF2-40B4-BE49-F238E27FC236}">
                <a16:creationId xmlns:a16="http://schemas.microsoft.com/office/drawing/2014/main" id="{7A5E53C4-E95A-40B9-BF6D-3E0825817D1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46663" y="2976563"/>
            <a:ext cx="3317875" cy="311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B5C9F0B-41EC-47C5-8A79-BF702E87551C}"/>
              </a:ext>
            </a:extLst>
          </p:cNvPr>
          <p:cNvGrpSpPr>
            <a:grpSpLocks/>
          </p:cNvGrpSpPr>
          <p:nvPr/>
        </p:nvGrpSpPr>
        <p:grpSpPr bwMode="auto">
          <a:xfrm>
            <a:off x="1009650" y="2311400"/>
            <a:ext cx="7248525" cy="3781425"/>
            <a:chOff x="1009291" y="2311336"/>
            <a:chExt cx="7249661" cy="3781489"/>
          </a:xfrm>
        </p:grpSpPr>
        <p:sp>
          <p:nvSpPr>
            <p:cNvPr id="8" name="Rectangle: Rounded Corners 7">
              <a:extLst>
                <a:ext uri="{FF2B5EF4-FFF2-40B4-BE49-F238E27FC236}">
                  <a16:creationId xmlns:a16="http://schemas.microsoft.com/office/drawing/2014/main" id="{90E3C6D2-3B59-47CD-8910-45789A3C567B}"/>
                </a:ext>
              </a:extLst>
            </p:cNvPr>
            <p:cNvSpPr/>
            <p:nvPr/>
          </p:nvSpPr>
          <p:spPr>
            <a:xfrm>
              <a:off x="3725930" y="4721202"/>
              <a:ext cx="4533022" cy="854089"/>
            </a:xfrm>
            <a:prstGeom prst="roundRect">
              <a:avLst/>
            </a:prstGeom>
            <a:solidFill>
              <a:srgbClr val="65196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Aft>
                  <a:spcPts val="0"/>
                </a:spcAft>
                <a:buFont typeface="Arial" panose="020B0604020202020204" pitchFamily="34" charset="0"/>
                <a:buNone/>
                <a:defRPr/>
              </a:pPr>
              <a:r>
                <a:rPr lang="en-GB" altLang="en-US" dirty="0">
                  <a:ea typeface="Sassoon Infant Rg" panose="02000503030000020003" pitchFamily="50" charset="0"/>
                  <a:cs typeface="Arial" panose="020B0604020202020204" pitchFamily="34" charset="0"/>
                </a:rPr>
                <a:t>Do you still have any questions about synagogues?</a:t>
              </a:r>
            </a:p>
          </p:txBody>
        </p:sp>
        <p:pic>
          <p:nvPicPr>
            <p:cNvPr id="15367" name="Picture 5">
              <a:extLst>
                <a:ext uri="{FF2B5EF4-FFF2-40B4-BE49-F238E27FC236}">
                  <a16:creationId xmlns:a16="http://schemas.microsoft.com/office/drawing/2014/main" id="{D06533C1-8160-4A15-A3BC-BD5A0D55C7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9291" y="2311336"/>
              <a:ext cx="2536067" cy="3781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a:extLst>
              <a:ext uri="{FF2B5EF4-FFF2-40B4-BE49-F238E27FC236}">
                <a16:creationId xmlns:a16="http://schemas.microsoft.com/office/drawing/2014/main" id="{75CD28FF-5559-4B0B-9308-BFBA57371E70}"/>
              </a:ext>
            </a:extLst>
          </p:cNvPr>
          <p:cNvGrpSpPr>
            <a:grpSpLocks/>
          </p:cNvGrpSpPr>
          <p:nvPr/>
        </p:nvGrpSpPr>
        <p:grpSpPr bwMode="auto">
          <a:xfrm>
            <a:off x="755650" y="922338"/>
            <a:ext cx="7632700" cy="3382962"/>
            <a:chOff x="755650" y="922496"/>
            <a:chExt cx="7632700" cy="3382084"/>
          </a:xfrm>
        </p:grpSpPr>
        <p:sp>
          <p:nvSpPr>
            <p:cNvPr id="9" name="Rectangle: Rounded Corners 8">
              <a:extLst>
                <a:ext uri="{FF2B5EF4-FFF2-40B4-BE49-F238E27FC236}">
                  <a16:creationId xmlns:a16="http://schemas.microsoft.com/office/drawing/2014/main" id="{5291BB9F-798F-4C0C-94FB-C0F3C5865602}"/>
                </a:ext>
              </a:extLst>
            </p:cNvPr>
            <p:cNvSpPr/>
            <p:nvPr/>
          </p:nvSpPr>
          <p:spPr>
            <a:xfrm>
              <a:off x="755650" y="922496"/>
              <a:ext cx="7632700" cy="853853"/>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Aft>
                  <a:spcPts val="0"/>
                </a:spcAft>
                <a:buFont typeface="Arial" panose="020B0604020202020204" pitchFamily="34" charset="0"/>
                <a:buNone/>
                <a:defRPr/>
              </a:pPr>
              <a:r>
                <a:rPr lang="en-GB" altLang="en-US" dirty="0">
                  <a:ea typeface="Sassoon Infant Rg" panose="02000503030000020003" pitchFamily="50" charset="0"/>
                  <a:cs typeface="Arial" panose="020B0604020202020204" pitchFamily="34" charset="0"/>
                </a:rPr>
                <a:t>What difference do you think it makes for Jewish people to be </a:t>
              </a:r>
            </a:p>
            <a:p>
              <a:pPr algn="ctr" eaLnBrk="1" fontAlgn="auto" hangingPunct="1">
                <a:spcAft>
                  <a:spcPts val="0"/>
                </a:spcAft>
                <a:buFont typeface="Arial" panose="020B0604020202020204" pitchFamily="34" charset="0"/>
                <a:buNone/>
                <a:defRPr/>
              </a:pPr>
              <a:r>
                <a:rPr lang="en-GB" altLang="en-US" dirty="0">
                  <a:ea typeface="Sassoon Infant Rg" panose="02000503030000020003" pitchFamily="50" charset="0"/>
                  <a:cs typeface="Arial" panose="020B0604020202020204" pitchFamily="34" charset="0"/>
                </a:rPr>
                <a:t>part of a faith family?   </a:t>
              </a:r>
            </a:p>
          </p:txBody>
        </p:sp>
        <p:pic>
          <p:nvPicPr>
            <p:cNvPr id="15365" name="Picture 6">
              <a:extLst>
                <a:ext uri="{FF2B5EF4-FFF2-40B4-BE49-F238E27FC236}">
                  <a16:creationId xmlns:a16="http://schemas.microsoft.com/office/drawing/2014/main" id="{E7E39D8F-94F6-44F2-B4F8-AE42F16ACE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52170" y="1941985"/>
              <a:ext cx="3009496" cy="236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277</TotalTime>
  <Words>449</Words>
  <Application>Microsoft Office PowerPoint</Application>
  <PresentationFormat>On-screen Show (4:3)</PresentationFormat>
  <Paragraphs>56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Twinkl SemiBold</vt:lpstr>
      <vt:lpstr>Twinkl</vt:lpstr>
      <vt:lpstr>Calibri</vt:lpstr>
      <vt:lpstr>Arial</vt:lpstr>
      <vt:lpstr>Sassoon Infant Rg</vt:lpstr>
      <vt:lpstr>MS PGothic</vt:lpstr>
      <vt:lpstr>Office Theme</vt:lpstr>
      <vt:lpstr>PowerPoint Presentation</vt:lpstr>
      <vt:lpstr>PowerPoint Presentation</vt:lpstr>
      <vt:lpstr>What Do All These Buildings  Have in Common?</vt:lpstr>
      <vt:lpstr>What Is It like Inside a  Jewish Synagogue?</vt:lpstr>
      <vt:lpstr>Important Features of a  Jewish Synagogue.</vt:lpstr>
      <vt:lpstr>Important Features of a  Jewish Synagogue.</vt:lpstr>
      <vt:lpstr>Why Do People Go to a  Jewish Synagogue?</vt:lpstr>
      <vt:lpstr>Showing Respect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C Coles BTP</cp:lastModifiedBy>
  <cp:revision>26</cp:revision>
  <dcterms:created xsi:type="dcterms:W3CDTF">2017-02-20T09:13:20Z</dcterms:created>
  <dcterms:modified xsi:type="dcterms:W3CDTF">2021-05-09T13:43:02Z</dcterms:modified>
</cp:coreProperties>
</file>