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-744" y="-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6FFA59-3194-4EFC-8665-439D32D0FA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A36F638-7ACC-4CC0-AFC8-639C93261C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6313A34-7788-4BEB-900A-01AA501AC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8F0F353-0676-4DAF-8FFA-063102189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6B4C87-C725-403A-AACE-BB8FBF670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051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B78FEF-6BC1-4C03-8CAB-74B05B871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B795AA7-29A5-44B8-B9F2-0A08ADF2D0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45366B8-1F44-409D-A50D-36A7BD267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04FE6BA-AE72-435E-B8B8-6B817D7A4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ED86BC-CA6F-437C-B7B0-AFC1E6307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382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3787F8-58A4-4A62-A94B-A35D34ABF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5280E71-BDCA-40E0-A353-5B37F42491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64B0283-264B-46D0-A463-766F0EE3F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855D7AA-5FAF-4429-B41E-08863B31C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9C694EC-7CE1-43AF-990D-CFF954CDF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890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3750C7D-3245-428A-9177-B8878F75B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4D77C5-FC0C-4AF1-B954-92B3CF8B3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C7883B1-F33C-4201-8912-444AF4BC5D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710413E-5433-48FF-B09E-CDBDC377C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E32AE6C-001B-4374-8247-42D1525D1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362D91C-8873-4EFA-88F3-F60A4D3D0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981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D96B1CC-6326-4AC2-989A-DCB585C91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3C59EC0-6EDA-4C21-B34D-928D6CA8C7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5057EA8-5795-427A-AA63-8303A37DC0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652E0E17-9487-4EB1-86F9-79171541E8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AB595E29-57A2-42A1-A406-9FDAC744FC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ACF4428-2EBC-4771-BDCD-7B8D7DAAD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38F44293-AA72-48F3-B4AE-F64BEFCCE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AE62666-D10D-46B8-89D4-DC0433D76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684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11C2E06-BA82-4351-B623-BC9226A4F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91E9AD8-E65E-4A7B-9893-0742F4F56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40E7341-1C94-4473-8B4B-0798132EE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69022DE-04DF-497B-B5FD-83D7F744C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20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02D1918-66EC-4C8F-9098-8DA880EC7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F24E55A-E09E-4362-9D93-E5A5001CE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BA7D3DC-0F9E-4AAB-8EB3-7994FEE10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649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E71BDE5-897D-4E91-B585-8777616F5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E10D43E-4B09-4006-B772-B4FC62E783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C8F522C-406A-4194-A7BA-C37928647E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AD010DE-220F-4827-8C10-CD648BADD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4593658-4114-425C-B952-19BB9A3BC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8445F73-4942-49AA-A62E-0EA9C3345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657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604A97-77D0-47BD-830B-B8F19312F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96BFADB-9F30-41C9-825C-205F65191D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458FCD9-2B53-4E9E-82FC-D3C5A5BAD1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98D9AE7-0EA3-488C-A823-0C5B97960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5B77DEC-711F-4B1C-AD01-69AECCCFC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F0CF73F-829F-4A2F-8916-825A4618D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467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7FCBF1-AE4C-42AF-B249-633437631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65F8B7F-B35E-4D14-B1B1-1353029763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79AFF83-364F-4426-9779-72F4E67C4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BF9704B-FC58-4B25-8459-D58C70CA2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E15AD39-BBCB-4864-90F7-9CA086C0B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357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7C23EDBD-9FF0-4EF5-A8C2-2000E1F1CD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A47B95F-CC5F-454E-B3C0-A32DFAB9F6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EA44858-AD57-416B-8A6C-1A6324791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5586B46-9539-40D6-B703-97A7B6B9E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B334D35-70F6-40E3-98BF-024F7645F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796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9A1F460A-CA90-4D80-A293-D54CFE950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8607C5D-DB25-4246-8D94-0C1459FF9A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546B77A-6424-4C71-B069-5F5DA3747C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6A87F31-4296-46BD-8951-360E2D6959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D37D640-5864-4B46-A175-DE2935BCB0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26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7CF816-E4F6-4BEA-8BCF-B5801CBE65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5838" y="1710139"/>
            <a:ext cx="7726339" cy="830998"/>
          </a:xfrm>
        </p:spPr>
        <p:txBody>
          <a:bodyPr>
            <a:normAutofit fontScale="90000"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Reading Comprehension</a:t>
            </a:r>
          </a:p>
        </p:txBody>
      </p:sp>
      <p:pic>
        <p:nvPicPr>
          <p:cNvPr id="1026" name="Picture 2" descr="School Background Design clipart - School, Library, Education, transparent  clip art">
            <a:extLst>
              <a:ext uri="{FF2B5EF4-FFF2-40B4-BE49-F238E27FC236}">
                <a16:creationId xmlns:a16="http://schemas.microsoft.com/office/drawing/2014/main" xmlns="" id="{8DDD00E7-9BE3-4040-9443-4835CA4E77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17"/>
          <a:stretch/>
        </p:blipFill>
        <p:spPr bwMode="auto">
          <a:xfrm>
            <a:off x="8052177" y="0"/>
            <a:ext cx="39987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705856EF-E564-45A2-A0FE-30544DDA71E7}"/>
              </a:ext>
            </a:extLst>
          </p:cNvPr>
          <p:cNvSpPr/>
          <p:nvPr/>
        </p:nvSpPr>
        <p:spPr>
          <a:xfrm>
            <a:off x="-18358" y="210403"/>
            <a:ext cx="87174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u="sng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Thursday 4</a:t>
            </a:r>
            <a:r>
              <a:rPr lang="en-US" sz="4800" b="1" u="sng" baseline="30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</a:t>
            </a:r>
            <a:r>
              <a:rPr lang="en-US" sz="4800" b="1" u="sng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February 2021</a:t>
            </a:r>
            <a:endParaRPr lang="en-US" sz="4800" b="1" u="sng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73EEAEB6-156B-4DD8-9D66-592DB583DB2B}"/>
              </a:ext>
            </a:extLst>
          </p:cNvPr>
          <p:cNvSpPr txBox="1">
            <a:spLocks/>
          </p:cNvSpPr>
          <p:nvPr/>
        </p:nvSpPr>
        <p:spPr>
          <a:xfrm>
            <a:off x="463926" y="4106527"/>
            <a:ext cx="7450163" cy="17824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  <a:cs typeface="Dubai" panose="020B0503030403030204" pitchFamily="34" charset="-78"/>
              </a:rPr>
              <a:t>LO: </a:t>
            </a:r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  <a:ea typeface="+mn-lt"/>
                <a:cs typeface="+mn-lt"/>
              </a:rPr>
              <a:t>To show an understanding of the rainforest text by responding to comprehension questions.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112607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3BD3DB5-8F9F-4AE8-B01C-2660B34A5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7036558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0070C0"/>
                </a:solidFill>
                <a:latin typeface="Comic Sans MS" panose="030F0702030302020204" pitchFamily="66" charset="0"/>
              </a:rPr>
              <a:t>Inferences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BA2828-B921-49DE-9805-C5354689CC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1254"/>
            <a:ext cx="7036558" cy="4675709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This means that you need to look through the text because there are clues to help you answer the question.</a:t>
            </a:r>
          </a:p>
          <a:p>
            <a:pPr algn="ctr">
              <a:buNone/>
            </a:pPr>
            <a:endParaRPr lang="en-GB" altLang="en-US" dirty="0">
              <a:latin typeface="Comic Sans MS" panose="030F0702030302020204" pitchFamily="66" charset="0"/>
            </a:endParaRPr>
          </a:p>
          <a:p>
            <a:pPr algn="ctr"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 These clues might help you to work out how someone is feeling, why somebody did something or why something is happening.</a:t>
            </a:r>
          </a:p>
          <a:p>
            <a:pPr algn="ctr">
              <a:buNone/>
            </a:pPr>
            <a:endParaRPr lang="en-GB" altLang="en-US" dirty="0">
              <a:latin typeface="Comic Sans MS" panose="030F0702030302020204" pitchFamily="66" charset="0"/>
            </a:endParaRPr>
          </a:p>
          <a:p>
            <a:pPr algn="ctr"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The two types of question that inferences are used for are;</a:t>
            </a:r>
          </a:p>
          <a:p>
            <a:pPr algn="ctr">
              <a:buNone/>
            </a:pPr>
            <a:r>
              <a:rPr lang="en-GB" altLang="en-US" b="1" dirty="0">
                <a:latin typeface="Comic Sans MS" panose="030F0702030302020204" pitchFamily="66" charset="0"/>
              </a:rPr>
              <a:t>‘why?’ </a:t>
            </a:r>
            <a:r>
              <a:rPr lang="en-GB" altLang="en-US" dirty="0">
                <a:latin typeface="Comic Sans MS" panose="030F0702030302020204" pitchFamily="66" charset="0"/>
              </a:rPr>
              <a:t>and </a:t>
            </a:r>
            <a:r>
              <a:rPr lang="en-GB" altLang="en-US" b="1" dirty="0">
                <a:latin typeface="Comic Sans MS" panose="030F0702030302020204" pitchFamily="66" charset="0"/>
              </a:rPr>
              <a:t>‘how do you know?’</a:t>
            </a:r>
          </a:p>
          <a:p>
            <a:pPr algn="ctr"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You then look back through the text to help you to find out how you know.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School Background Design clipart - School, Library, Education, transparent  clip art">
            <a:extLst>
              <a:ext uri="{FF2B5EF4-FFF2-40B4-BE49-F238E27FC236}">
                <a16:creationId xmlns:a16="http://schemas.microsoft.com/office/drawing/2014/main" xmlns="" id="{800F0150-9C5A-4191-BE2F-6791554B8E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17"/>
          <a:stretch/>
        </p:blipFill>
        <p:spPr bwMode="auto">
          <a:xfrm>
            <a:off x="8193205" y="0"/>
            <a:ext cx="39987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5548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3BD3DB5-8F9F-4AE8-B01C-2660B34A5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6761"/>
            <a:ext cx="7036558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Let’s work out an inference question together.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BA2828-B921-49DE-9805-C5354689CC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103977"/>
            <a:ext cx="7036558" cy="1014091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altLang="en-US" dirty="0"/>
          </a:p>
          <a:p>
            <a:pPr marL="0" indent="0">
              <a:buNone/>
            </a:pPr>
            <a:endParaRPr lang="en-GB" altLang="en-US" dirty="0"/>
          </a:p>
          <a:p>
            <a:pPr marL="0" indent="0">
              <a:buNone/>
            </a:pPr>
            <a:endParaRPr lang="en-GB" altLang="en-US" dirty="0"/>
          </a:p>
          <a:p>
            <a:pPr marL="0" indent="0">
              <a:buNone/>
            </a:pPr>
            <a:endParaRPr lang="en-GB" altLang="en-US" dirty="0"/>
          </a:p>
          <a:p>
            <a:pPr marL="0" indent="0">
              <a:buNone/>
            </a:pPr>
            <a:endParaRPr lang="en-GB" altLang="en-US" dirty="0"/>
          </a:p>
          <a:p>
            <a:pPr marL="0" indent="0">
              <a:buNone/>
            </a:pPr>
            <a:endParaRPr lang="en-GB" altLang="en-US" sz="1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altLang="en-US" sz="12800" dirty="0">
                <a:latin typeface="Comic Sans MS" panose="030F0702030302020204" pitchFamily="66" charset="0"/>
              </a:rPr>
              <a:t>How can you tell that The Easter Bunny was upset? What words help you with your answer?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School Background Design clipart - School, Library, Education, transparent  clip art">
            <a:extLst>
              <a:ext uri="{FF2B5EF4-FFF2-40B4-BE49-F238E27FC236}">
                <a16:creationId xmlns:a16="http://schemas.microsoft.com/office/drawing/2014/main" xmlns="" id="{800F0150-9C5A-4191-BE2F-6791554B8E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17"/>
          <a:stretch/>
        </p:blipFill>
        <p:spPr bwMode="auto">
          <a:xfrm>
            <a:off x="8193205" y="0"/>
            <a:ext cx="39987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29C22105-2191-4519-9FBF-9FB2F6E1E4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" t="2" r="1097" b="79971"/>
          <a:stretch/>
        </p:blipFill>
        <p:spPr bwMode="auto">
          <a:xfrm>
            <a:off x="1590260" y="1595154"/>
            <a:ext cx="5532437" cy="1120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xmlns="" id="{035FBC3C-7826-43D3-8D82-9F2512886A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6" t="37054" r="53732" b="38365"/>
          <a:stretch/>
        </p:blipFill>
        <p:spPr bwMode="auto">
          <a:xfrm>
            <a:off x="1590260" y="2838735"/>
            <a:ext cx="2975212" cy="1546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xmlns="" id="{F75A1F59-F7E9-48F1-AEAF-A350126D09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33" t="82253" r="2835" b="6072"/>
          <a:stretch/>
        </p:blipFill>
        <p:spPr bwMode="auto">
          <a:xfrm>
            <a:off x="1590260" y="4226807"/>
            <a:ext cx="4940195" cy="1120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3363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3BD3DB5-8F9F-4AE8-B01C-2660B34A5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7036558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0070C0"/>
                </a:solidFill>
                <a:latin typeface="Comic Sans MS" panose="030F0702030302020204" pitchFamily="66" charset="0"/>
              </a:rPr>
              <a:t>Prediction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BA2828-B921-49DE-9805-C5354689CC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2"/>
            <a:ext cx="7036558" cy="4829577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GB" dirty="0">
                <a:latin typeface="Comic Sans MS" panose="030F0702030302020204" pitchFamily="66" charset="0"/>
              </a:rPr>
              <a:t>When we are asked to predict, we need to think about what we have already read and then guess which might happen later in the book.</a:t>
            </a:r>
          </a:p>
          <a:p>
            <a:pPr marL="0" indent="0" algn="just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n-GB" dirty="0">
                <a:latin typeface="Comic Sans MS" panose="030F0702030302020204" pitchFamily="66" charset="0"/>
              </a:rPr>
              <a:t>You can use both the pictures and the text to support you when working out what might happen.</a:t>
            </a:r>
          </a:p>
          <a:p>
            <a:pPr marL="0" indent="0" algn="just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n-GB" dirty="0">
                <a:latin typeface="Comic Sans MS" panose="030F0702030302020204" pitchFamily="66" charset="0"/>
              </a:rPr>
              <a:t>An example of a prediction question is…</a:t>
            </a:r>
          </a:p>
          <a:p>
            <a:pPr marL="0" indent="0" algn="just"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How do you think the story will end?</a:t>
            </a:r>
          </a:p>
          <a:p>
            <a:pPr marL="0" indent="0" algn="just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School Background Design clipart - School, Library, Education, transparent  clip art">
            <a:extLst>
              <a:ext uri="{FF2B5EF4-FFF2-40B4-BE49-F238E27FC236}">
                <a16:creationId xmlns:a16="http://schemas.microsoft.com/office/drawing/2014/main" xmlns="" id="{800F0150-9C5A-4191-BE2F-6791554B8E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17"/>
          <a:stretch/>
        </p:blipFill>
        <p:spPr bwMode="auto">
          <a:xfrm>
            <a:off x="8193205" y="0"/>
            <a:ext cx="39987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3906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3BD3DB5-8F9F-4AE8-B01C-2660B34A5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036558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Let’s work out an prediction question together.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BA2828-B921-49DE-9805-C5354689CC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663821"/>
            <a:ext cx="7036558" cy="9908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What do you think Lancelot is going to say?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School Background Design clipart - School, Library, Education, transparent  clip art">
            <a:extLst>
              <a:ext uri="{FF2B5EF4-FFF2-40B4-BE49-F238E27FC236}">
                <a16:creationId xmlns:a16="http://schemas.microsoft.com/office/drawing/2014/main" xmlns="" id="{800F0150-9C5A-4191-BE2F-6791554B8E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17"/>
          <a:stretch/>
        </p:blipFill>
        <p:spPr bwMode="auto">
          <a:xfrm>
            <a:off x="8720919" y="0"/>
            <a:ext cx="34710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xmlns="" id="{37ED5980-31E5-46F8-BAED-93F3E015A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2019"/>
            <a:ext cx="3655183" cy="3550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9982474-4E13-4255-9167-D1BE8A16B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183" y="1902019"/>
            <a:ext cx="8536817" cy="3550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2215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69FED1-5F78-4472-9D83-79A0F6155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6709012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0070C0"/>
                </a:solidFill>
                <a:latin typeface="Comic Sans MS" panose="030F0702030302020204" pitchFamily="66" charset="0"/>
              </a:rPr>
              <a:t>Today’s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805B517-90EA-4EC1-BC59-CE34E188AE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3818"/>
            <a:ext cx="6709012" cy="1325563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>
                <a:latin typeface="Comic Sans MS" panose="030F0702030302020204" pitchFamily="66" charset="0"/>
              </a:rPr>
              <a:t>To read through the text about Rainforests and answer the attached questions.</a:t>
            </a:r>
          </a:p>
          <a:p>
            <a:pPr marL="0" indent="0" algn="just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School Background Design clipart - School, Library, Education, transparent  clip art">
            <a:extLst>
              <a:ext uri="{FF2B5EF4-FFF2-40B4-BE49-F238E27FC236}">
                <a16:creationId xmlns:a16="http://schemas.microsoft.com/office/drawing/2014/main" xmlns="" id="{4390E73A-9DB0-46A9-8A25-7247DC109B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17"/>
          <a:stretch/>
        </p:blipFill>
        <p:spPr bwMode="auto">
          <a:xfrm>
            <a:off x="8193205" y="0"/>
            <a:ext cx="39987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xmlns="" id="{6F640AD4-5B49-405B-8359-44B83282CE31}"/>
              </a:ext>
            </a:extLst>
          </p:cNvPr>
          <p:cNvSpPr txBox="1">
            <a:spLocks/>
          </p:cNvSpPr>
          <p:nvPr/>
        </p:nvSpPr>
        <p:spPr>
          <a:xfrm>
            <a:off x="838200" y="2997471"/>
            <a:ext cx="6709012" cy="2816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Remember to use part of the question in your answer.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GB" dirty="0">
                <a:latin typeface="Comic Sans MS" panose="030F0702030302020204" pitchFamily="66" charset="0"/>
              </a:rPr>
              <a:t>E.g. How much rain do Rainforests get?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GB" dirty="0">
                <a:latin typeface="Comic Sans MS" panose="030F0702030302020204" pitchFamily="66" charset="0"/>
              </a:rPr>
              <a:t>Rainforests get at least 200cm of rain every year. 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246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771B193-6BF7-46CE-B6BB-0E7A30A698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30984"/>
            <a:ext cx="7473287" cy="1325563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Todays task comes in 3 difficulties.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Green</a:t>
            </a:r>
            <a:r>
              <a:rPr lang="en-GB" sz="3600" dirty="0">
                <a:latin typeface="Comic Sans MS" panose="030F0702030302020204" pitchFamily="66" charset="0"/>
              </a:rPr>
              <a:t>- Easiest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Amber</a:t>
            </a:r>
            <a:r>
              <a:rPr lang="en-GB" sz="3600" dirty="0">
                <a:latin typeface="Comic Sans MS" panose="030F0702030302020204" pitchFamily="66" charset="0"/>
              </a:rPr>
              <a:t>- Middle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600" dirty="0">
                <a:latin typeface="Comic Sans MS" panose="030F0702030302020204" pitchFamily="66" charset="0"/>
              </a:rPr>
              <a:t>- Hardest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You are free to choose which one you complete.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/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Each comes with a matching text and questions.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178831D-4C21-4BAB-930C-6596F2D29E4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904" y="-4278"/>
            <a:ext cx="4904096" cy="6862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375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269</Words>
  <Application>Microsoft Office PowerPoint</Application>
  <PresentationFormat>Custom</PresentationFormat>
  <Paragraphs>35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Reading Comprehension</vt:lpstr>
      <vt:lpstr>Inferences</vt:lpstr>
      <vt:lpstr>Let’s work out an inference question together.</vt:lpstr>
      <vt:lpstr>Prediction </vt:lpstr>
      <vt:lpstr>Let’s work out an prediction question together.</vt:lpstr>
      <vt:lpstr>Today’s task</vt:lpstr>
      <vt:lpstr>Todays task comes in 3 difficulties. Green- Easiest Amber- Middle Red- Hardest You are free to choose which one you complete.  Each comes with a matching text and questions.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Comprehension</dc:title>
  <dc:creator>C Coles BTP</dc:creator>
  <cp:lastModifiedBy>Liz King</cp:lastModifiedBy>
  <cp:revision>7</cp:revision>
  <dcterms:created xsi:type="dcterms:W3CDTF">2021-01-31T14:02:01Z</dcterms:created>
  <dcterms:modified xsi:type="dcterms:W3CDTF">2021-01-31T17:40:10Z</dcterms:modified>
</cp:coreProperties>
</file>