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3" r:id="rId6"/>
    <p:sldId id="262" r:id="rId7"/>
    <p:sldId id="265" r:id="rId8"/>
    <p:sldId id="264" r:id="rId9"/>
    <p:sldId id="266" r:id="rId10"/>
    <p:sldId id="256" r:id="rId11"/>
    <p:sldId id="260"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184106A-9D4F-4B68-857C-E395C79AB85B}" type="datetimeFigureOut">
              <a:rPr lang="en-GB" smtClean="0"/>
              <a:t>11/03/2021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500864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184106A-9D4F-4B68-857C-E395C79AB85B}" type="datetimeFigureOut">
              <a:rPr lang="en-GB" smtClean="0"/>
              <a:t>11/03/2021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551881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84106A-9D4F-4B68-857C-E395C79AB85B}" type="datetimeFigureOut">
              <a:rPr lang="en-GB" smtClean="0"/>
              <a:t>11/03/2021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189548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184106A-9D4F-4B68-857C-E395C79AB85B}" type="datetimeFigureOut">
              <a:rPr lang="en-GB" smtClean="0"/>
              <a:t>11/03/2021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1837513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184106A-9D4F-4B68-857C-E395C79AB85B}" type="datetimeFigureOut">
              <a:rPr lang="en-GB" smtClean="0"/>
              <a:t>11/03/2021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2400816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184106A-9D4F-4B68-857C-E395C79AB85B}" type="datetimeFigureOut">
              <a:rPr lang="en-GB" smtClean="0"/>
              <a:t>11/03/2021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2812024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84106A-9D4F-4B68-857C-E395C79AB85B}" type="datetimeFigureOut">
              <a:rPr lang="en-GB" smtClean="0"/>
              <a:t>11/03/2021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319647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84106A-9D4F-4B68-857C-E395C79AB85B}" type="datetimeFigureOut">
              <a:rPr lang="en-GB" smtClean="0"/>
              <a:t>11/03/2021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4174462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84106A-9D4F-4B68-857C-E395C79AB85B}" type="datetimeFigureOut">
              <a:rPr lang="en-GB" smtClean="0"/>
              <a:t>11/03/2021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23810283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184106A-9D4F-4B68-857C-E395C79AB85B}" type="datetimeFigureOut">
              <a:rPr lang="en-GB" smtClean="0"/>
              <a:t>11/03/2021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867316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184106A-9D4F-4B68-857C-E395C79AB85B}" type="datetimeFigureOut">
              <a:rPr lang="en-GB" smtClean="0"/>
              <a:t>11/03/2021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7550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84106A-9D4F-4B68-857C-E395C79AB85B}" type="datetimeFigureOut">
              <a:rPr lang="en-GB" smtClean="0"/>
              <a:t>11/03/2021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63D806-F085-413F-BCAC-D99FAE4EC914}" type="slidenum">
              <a:rPr lang="en-GB" smtClean="0"/>
              <a:t>‹#›</a:t>
            </a:fld>
            <a:endParaRPr lang="en-GB"/>
          </a:p>
        </p:txBody>
      </p:sp>
    </p:spTree>
    <p:extLst>
      <p:ext uri="{BB962C8B-B14F-4D97-AF65-F5344CB8AC3E}">
        <p14:creationId xmlns:p14="http://schemas.microsoft.com/office/powerpoint/2010/main" val="1744727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CNxNIsQ_SzY"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980728"/>
            <a:ext cx="6984776" cy="2215991"/>
          </a:xfrm>
          <a:prstGeom prst="rect">
            <a:avLst/>
          </a:prstGeom>
          <a:noFill/>
        </p:spPr>
        <p:txBody>
          <a:bodyPr wrap="square" rtlCol="0">
            <a:spAutoFit/>
          </a:bodyPr>
          <a:lstStyle/>
          <a:p>
            <a:r>
              <a:rPr lang="en-GB" sz="4000" dirty="0" smtClean="0">
                <a:latin typeface="Comic Sans MS" pitchFamily="66" charset="0"/>
              </a:rPr>
              <a:t>L.O. To learn know how to help yourself and others if injured or unwell.</a:t>
            </a:r>
          </a:p>
          <a:p>
            <a:endParaRPr lang="en-GB" dirty="0"/>
          </a:p>
        </p:txBody>
      </p:sp>
      <p:pic>
        <p:nvPicPr>
          <p:cNvPr id="1028" name="Picture 4" descr="Hospital Doctor ER Srubs Uniform Nurse Girls Boys Childs Fancy Dress 3-13  Years | eB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2969269"/>
            <a:ext cx="3240360"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012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476672"/>
            <a:ext cx="8136904" cy="1569660"/>
          </a:xfrm>
          <a:prstGeom prst="rect">
            <a:avLst/>
          </a:prstGeom>
          <a:noFill/>
        </p:spPr>
        <p:txBody>
          <a:bodyPr wrap="square" rtlCol="0">
            <a:spAutoFit/>
          </a:bodyPr>
          <a:lstStyle/>
          <a:p>
            <a:r>
              <a:rPr lang="en-GB" sz="3200" dirty="0" smtClean="0">
                <a:latin typeface="Comic Sans MS" pitchFamily="66" charset="0"/>
              </a:rPr>
              <a:t>Today you are going to learn how to be like the flying doctors and help people who are ill or injured. </a:t>
            </a:r>
            <a:endParaRPr lang="en-GB" sz="3200" dirty="0">
              <a:latin typeface="Comic Sans MS" pitchFamily="66" charset="0"/>
            </a:endParaRPr>
          </a:p>
        </p:txBody>
      </p:sp>
      <p:pic>
        <p:nvPicPr>
          <p:cNvPr id="1026" name="Picture 2" descr="Zog and The Flying Doctors - Bath UK Tourism, Accommodation, Restaurants &amp;  Whats 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2374598"/>
            <a:ext cx="4876800" cy="32289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67544" y="2204864"/>
            <a:ext cx="3096344" cy="3046988"/>
          </a:xfrm>
          <a:prstGeom prst="rect">
            <a:avLst/>
          </a:prstGeom>
          <a:noFill/>
        </p:spPr>
        <p:txBody>
          <a:bodyPr wrap="square" rtlCol="0">
            <a:spAutoFit/>
          </a:bodyPr>
          <a:lstStyle/>
          <a:p>
            <a:endParaRPr lang="en-GB" sz="3200" dirty="0" smtClean="0">
              <a:latin typeface="Comic Sans MS" pitchFamily="66" charset="0"/>
            </a:endParaRPr>
          </a:p>
          <a:p>
            <a:endParaRPr lang="en-GB" sz="3200" dirty="0">
              <a:latin typeface="Comic Sans MS" pitchFamily="66" charset="0"/>
            </a:endParaRPr>
          </a:p>
          <a:p>
            <a:r>
              <a:rPr lang="en-GB" sz="3200" dirty="0" smtClean="0">
                <a:latin typeface="Comic Sans MS" pitchFamily="66" charset="0"/>
              </a:rPr>
              <a:t>Let’s take a quiz to see what you already know.</a:t>
            </a:r>
            <a:endParaRPr lang="en-GB" sz="3200" dirty="0">
              <a:latin typeface="Comic Sans MS" pitchFamily="66" charset="0"/>
            </a:endParaRPr>
          </a:p>
        </p:txBody>
      </p:sp>
    </p:spTree>
    <p:extLst>
      <p:ext uri="{BB962C8B-B14F-4D97-AF65-F5344CB8AC3E}">
        <p14:creationId xmlns:p14="http://schemas.microsoft.com/office/powerpoint/2010/main" val="2151827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1600" y="908721"/>
            <a:ext cx="7416824" cy="1569660"/>
          </a:xfrm>
          <a:prstGeom prst="rect">
            <a:avLst/>
          </a:prstGeom>
        </p:spPr>
        <p:txBody>
          <a:bodyPr wrap="square">
            <a:spAutoFit/>
          </a:bodyPr>
          <a:lstStyle/>
          <a:p>
            <a:pPr algn="ctr"/>
            <a:r>
              <a:rPr lang="en-GB" sz="3200" b="1" u="sng" dirty="0">
                <a:latin typeface="Comic Sans MS" pitchFamily="66" charset="0"/>
              </a:rPr>
              <a:t>Pair </a:t>
            </a:r>
            <a:r>
              <a:rPr lang="en-GB" sz="3200" b="1" u="sng" dirty="0" smtClean="0">
                <a:latin typeface="Comic Sans MS" pitchFamily="66" charset="0"/>
              </a:rPr>
              <a:t>Talk </a:t>
            </a:r>
          </a:p>
          <a:p>
            <a:r>
              <a:rPr lang="en-GB" sz="3200" dirty="0" smtClean="0">
                <a:latin typeface="Comic Sans MS" pitchFamily="66" charset="0"/>
              </a:rPr>
              <a:t>What </a:t>
            </a:r>
            <a:r>
              <a:rPr lang="en-GB" sz="3200" dirty="0">
                <a:latin typeface="Comic Sans MS" pitchFamily="66" charset="0"/>
              </a:rPr>
              <a:t>should you do to help to heal a  small cut?</a:t>
            </a:r>
            <a:endParaRPr lang="en-GB" sz="3200" dirty="0">
              <a:latin typeface="Comic Sans MS" pitchFamily="66" charset="0"/>
            </a:endParaRPr>
          </a:p>
        </p:txBody>
      </p:sp>
      <p:pic>
        <p:nvPicPr>
          <p:cNvPr id="3074" name="Picture 2" descr="Blessé Stock Illustrations, Image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b="6247"/>
          <a:stretch/>
        </p:blipFill>
        <p:spPr bwMode="auto">
          <a:xfrm>
            <a:off x="2483768" y="2460932"/>
            <a:ext cx="4139145" cy="3785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15602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332656"/>
            <a:ext cx="7848872" cy="584775"/>
          </a:xfrm>
          <a:prstGeom prst="rect">
            <a:avLst/>
          </a:prstGeom>
          <a:noFill/>
        </p:spPr>
        <p:txBody>
          <a:bodyPr wrap="square" rtlCol="0">
            <a:spAutoFit/>
          </a:bodyPr>
          <a:lstStyle/>
          <a:p>
            <a:pPr algn="ctr"/>
            <a:r>
              <a:rPr lang="en-GB" sz="3200" b="1" u="sng" dirty="0" smtClean="0">
                <a:latin typeface="Comic Sans MS" pitchFamily="66" charset="0"/>
              </a:rPr>
              <a:t>Answer</a:t>
            </a:r>
            <a:endParaRPr lang="en-GB" sz="3200" b="1" u="sng" dirty="0">
              <a:latin typeface="Comic Sans MS" pitchFamily="66" charset="0"/>
            </a:endParaRPr>
          </a:p>
        </p:txBody>
      </p:sp>
      <p:sp>
        <p:nvSpPr>
          <p:cNvPr id="3" name="TextBox 2"/>
          <p:cNvSpPr txBox="1"/>
          <p:nvPr/>
        </p:nvSpPr>
        <p:spPr>
          <a:xfrm>
            <a:off x="395536" y="1124744"/>
            <a:ext cx="8352928" cy="3539430"/>
          </a:xfrm>
          <a:prstGeom prst="rect">
            <a:avLst/>
          </a:prstGeom>
          <a:noFill/>
        </p:spPr>
        <p:txBody>
          <a:bodyPr wrap="square" rtlCol="0">
            <a:spAutoFit/>
          </a:bodyPr>
          <a:lstStyle/>
          <a:p>
            <a:r>
              <a:rPr lang="en-GB" sz="3200" dirty="0" smtClean="0"/>
              <a:t>If you have a small cut the first thing you should do is clean it with soap and water or an antiseptic wipe. This will stop the cut becoming infected. You can then cover the cut with a plaster to keep the cut clean. You would only need to call 999 and go to hospital if the cut was very deep or didn’t stop bleeding.</a:t>
            </a:r>
            <a:endParaRPr lang="en-GB" sz="3200" dirty="0"/>
          </a:p>
        </p:txBody>
      </p:sp>
      <p:pic>
        <p:nvPicPr>
          <p:cNvPr id="2050" name="Picture 2" descr="Cuts and scrapes in children: First aid"/>
          <p:cNvPicPr>
            <a:picLocks noChangeAspect="1" noChangeArrowheads="1"/>
          </p:cNvPicPr>
          <p:nvPr/>
        </p:nvPicPr>
        <p:blipFill rotWithShape="1">
          <a:blip r:embed="rId2">
            <a:extLst>
              <a:ext uri="{28A0092B-C50C-407E-A947-70E740481C1C}">
                <a14:useLocalDpi xmlns:a14="http://schemas.microsoft.com/office/drawing/2010/main" val="0"/>
              </a:ext>
            </a:extLst>
          </a:blip>
          <a:srcRect b="7701"/>
          <a:stretch/>
        </p:blipFill>
        <p:spPr bwMode="auto">
          <a:xfrm>
            <a:off x="3317646" y="4664174"/>
            <a:ext cx="2508707" cy="1736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8349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548680"/>
            <a:ext cx="7488832" cy="1569660"/>
          </a:xfrm>
          <a:prstGeom prst="rect">
            <a:avLst/>
          </a:prstGeom>
          <a:noFill/>
        </p:spPr>
        <p:txBody>
          <a:bodyPr wrap="square" rtlCol="0">
            <a:spAutoFit/>
          </a:bodyPr>
          <a:lstStyle/>
          <a:p>
            <a:pPr algn="ctr"/>
            <a:r>
              <a:rPr lang="en-GB" sz="3200" b="1" u="sng" dirty="0" smtClean="0">
                <a:latin typeface="Comic Sans MS" pitchFamily="66" charset="0"/>
              </a:rPr>
              <a:t>Pair Talk</a:t>
            </a:r>
          </a:p>
          <a:p>
            <a:r>
              <a:rPr lang="en-GB" sz="3200" dirty="0" smtClean="0">
                <a:latin typeface="Comic Sans MS" pitchFamily="66" charset="0"/>
              </a:rPr>
              <a:t>What should you do if you bump your head?</a:t>
            </a:r>
            <a:endParaRPr lang="en-GB" sz="3200" dirty="0">
              <a:latin typeface="Comic Sans MS" pitchFamily="66" charset="0"/>
            </a:endParaRPr>
          </a:p>
        </p:txBody>
      </p:sp>
      <p:pic>
        <p:nvPicPr>
          <p:cNvPr id="4098" name="Picture 2" descr="Head Bump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b="13194"/>
          <a:stretch/>
        </p:blipFill>
        <p:spPr bwMode="auto">
          <a:xfrm>
            <a:off x="2771800" y="2119084"/>
            <a:ext cx="3600400" cy="4070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39678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404664"/>
            <a:ext cx="8352928" cy="4524315"/>
          </a:xfrm>
          <a:prstGeom prst="rect">
            <a:avLst/>
          </a:prstGeom>
          <a:noFill/>
        </p:spPr>
        <p:txBody>
          <a:bodyPr wrap="square" rtlCol="0">
            <a:spAutoFit/>
          </a:bodyPr>
          <a:lstStyle/>
          <a:p>
            <a:pPr algn="ctr"/>
            <a:r>
              <a:rPr lang="en-GB" sz="3200" b="1" u="sng" dirty="0" smtClean="0">
                <a:latin typeface="Comic Sans MS" pitchFamily="66" charset="0"/>
              </a:rPr>
              <a:t>Answer</a:t>
            </a:r>
          </a:p>
          <a:p>
            <a:r>
              <a:rPr lang="en-GB" sz="3200" dirty="0" smtClean="0">
                <a:latin typeface="Comic Sans MS" pitchFamily="66" charset="0"/>
              </a:rPr>
              <a:t>You should place something cold on the area of your head you have bumped. You could use an ice pack, paper towel or even a bag of frozen peas.</a:t>
            </a:r>
          </a:p>
          <a:p>
            <a:endParaRPr lang="en-GB" sz="3200" dirty="0">
              <a:latin typeface="Comic Sans MS" pitchFamily="66" charset="0"/>
            </a:endParaRPr>
          </a:p>
          <a:p>
            <a:r>
              <a:rPr lang="en-GB" sz="3200" dirty="0" smtClean="0">
                <a:latin typeface="Comic Sans MS" pitchFamily="66" charset="0"/>
              </a:rPr>
              <a:t>If you feel sick, dizzy or sleepy you must tell an adult. If seriously hurt you should dial 999 and go to hospital. </a:t>
            </a:r>
            <a:endParaRPr lang="en-GB" sz="3200" dirty="0">
              <a:latin typeface="Comic Sans MS" pitchFamily="66" charset="0"/>
            </a:endParaRPr>
          </a:p>
        </p:txBody>
      </p:sp>
      <p:pic>
        <p:nvPicPr>
          <p:cNvPr id="5122" name="Picture 2" descr="冷却ジェルシート Ice Packs Forehead 水枕 Hyperthermia, BP, child, face, hand png |  PNGW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1880" y="4928979"/>
            <a:ext cx="2016223" cy="165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922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332656"/>
            <a:ext cx="7632848" cy="1569660"/>
          </a:xfrm>
          <a:prstGeom prst="rect">
            <a:avLst/>
          </a:prstGeom>
          <a:noFill/>
        </p:spPr>
        <p:txBody>
          <a:bodyPr wrap="square" rtlCol="0">
            <a:spAutoFit/>
          </a:bodyPr>
          <a:lstStyle/>
          <a:p>
            <a:pPr algn="ctr"/>
            <a:r>
              <a:rPr lang="en-GB" sz="3200" b="1" u="sng" dirty="0" smtClean="0">
                <a:latin typeface="Comic Sans MS" pitchFamily="66" charset="0"/>
              </a:rPr>
              <a:t>Pair Talk</a:t>
            </a:r>
          </a:p>
          <a:p>
            <a:r>
              <a:rPr lang="en-GB" sz="3200" dirty="0" smtClean="0">
                <a:latin typeface="Comic Sans MS" pitchFamily="66" charset="0"/>
              </a:rPr>
              <a:t>What should you do if you feel dizzy or sick?</a:t>
            </a:r>
            <a:endParaRPr lang="en-GB" sz="3200" dirty="0">
              <a:latin typeface="Comic Sans MS" pitchFamily="66" charset="0"/>
            </a:endParaRPr>
          </a:p>
        </p:txBody>
      </p:sp>
      <p:pic>
        <p:nvPicPr>
          <p:cNvPr id="6146" name="Picture 2" descr="Sick Cartoon High Res Stock Image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b="8120"/>
          <a:stretch/>
        </p:blipFill>
        <p:spPr bwMode="auto">
          <a:xfrm>
            <a:off x="2620727" y="2204864"/>
            <a:ext cx="3902546" cy="3861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1376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404664"/>
            <a:ext cx="7704856" cy="584775"/>
          </a:xfrm>
          <a:prstGeom prst="rect">
            <a:avLst/>
          </a:prstGeom>
          <a:noFill/>
        </p:spPr>
        <p:txBody>
          <a:bodyPr wrap="square" rtlCol="0">
            <a:spAutoFit/>
          </a:bodyPr>
          <a:lstStyle/>
          <a:p>
            <a:pPr algn="ctr"/>
            <a:r>
              <a:rPr lang="en-GB" sz="3200" b="1" u="sng" dirty="0" smtClean="0">
                <a:latin typeface="Comic Sans MS" pitchFamily="66" charset="0"/>
              </a:rPr>
              <a:t>Answer</a:t>
            </a:r>
            <a:endParaRPr lang="en-GB" sz="3200" b="1" u="sng" dirty="0">
              <a:latin typeface="Comic Sans MS" pitchFamily="66" charset="0"/>
            </a:endParaRPr>
          </a:p>
        </p:txBody>
      </p:sp>
      <p:sp>
        <p:nvSpPr>
          <p:cNvPr id="3" name="TextBox 2"/>
          <p:cNvSpPr txBox="1"/>
          <p:nvPr/>
        </p:nvSpPr>
        <p:spPr>
          <a:xfrm>
            <a:off x="251520" y="989439"/>
            <a:ext cx="8640960" cy="3046988"/>
          </a:xfrm>
          <a:prstGeom prst="rect">
            <a:avLst/>
          </a:prstGeom>
          <a:noFill/>
        </p:spPr>
        <p:txBody>
          <a:bodyPr wrap="square" rtlCol="0">
            <a:spAutoFit/>
          </a:bodyPr>
          <a:lstStyle/>
          <a:p>
            <a:r>
              <a:rPr lang="en-GB" sz="3200" dirty="0" smtClean="0">
                <a:latin typeface="Comic Sans MS" pitchFamily="66" charset="0"/>
              </a:rPr>
              <a:t>You should make sure that you have had enough to eat and drink. You should sit still and not run about. You could try going to the toilet if you have stomach ache. If you think you might be sick stay close to a bathroom. </a:t>
            </a:r>
            <a:endParaRPr lang="en-GB" sz="3200" dirty="0">
              <a:latin typeface="Comic Sans MS" pitchFamily="66" charset="0"/>
            </a:endParaRPr>
          </a:p>
        </p:txBody>
      </p:sp>
      <p:pic>
        <p:nvPicPr>
          <p:cNvPr id="7170" name="Picture 2" descr="Boy drinking water from bottle Royalty Free Vector Image | Kindergarten  kids, Flashcards for kids, Classroom birthday"/>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7638"/>
          <a:stretch/>
        </p:blipFill>
        <p:spPr bwMode="auto">
          <a:xfrm>
            <a:off x="3734589" y="3573016"/>
            <a:ext cx="2034862" cy="2965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2935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476672"/>
            <a:ext cx="7920880" cy="5262979"/>
          </a:xfrm>
          <a:prstGeom prst="rect">
            <a:avLst/>
          </a:prstGeom>
          <a:noFill/>
        </p:spPr>
        <p:txBody>
          <a:bodyPr wrap="square" rtlCol="0">
            <a:spAutoFit/>
          </a:bodyPr>
          <a:lstStyle/>
          <a:p>
            <a:r>
              <a:rPr lang="en-GB" sz="2400" dirty="0" smtClean="0">
                <a:latin typeface="Comic Sans MS" pitchFamily="66" charset="0"/>
              </a:rPr>
              <a:t>If you have a serious emergency you should dial 999. </a:t>
            </a:r>
          </a:p>
          <a:p>
            <a:endParaRPr lang="en-GB" sz="2400" dirty="0">
              <a:latin typeface="Comic Sans MS" pitchFamily="66" charset="0"/>
            </a:endParaRPr>
          </a:p>
          <a:p>
            <a:r>
              <a:rPr lang="en-GB" sz="2400" dirty="0" smtClean="0">
                <a:latin typeface="Comic Sans MS" pitchFamily="66" charset="0"/>
              </a:rPr>
              <a:t>The person who answers the phone will ask you what the emergency is and whether you need an ambulance, the Fire </a:t>
            </a:r>
            <a:r>
              <a:rPr lang="en-GB" sz="2400" dirty="0">
                <a:latin typeface="Comic Sans MS" pitchFamily="66" charset="0"/>
              </a:rPr>
              <a:t>B</a:t>
            </a:r>
            <a:r>
              <a:rPr lang="en-GB" sz="2400" dirty="0" smtClean="0">
                <a:latin typeface="Comic Sans MS" pitchFamily="66" charset="0"/>
              </a:rPr>
              <a:t>rigade or the Police.  You should say you need an ambulance.</a:t>
            </a:r>
          </a:p>
          <a:p>
            <a:endParaRPr lang="en-GB" sz="2400" dirty="0">
              <a:latin typeface="Comic Sans MS" pitchFamily="66" charset="0"/>
            </a:endParaRPr>
          </a:p>
          <a:p>
            <a:r>
              <a:rPr lang="en-GB" sz="2400" dirty="0" smtClean="0">
                <a:latin typeface="Comic Sans MS" pitchFamily="66" charset="0"/>
              </a:rPr>
              <a:t>They will then ask you where you are and what your name is? Do you know your address so that you can call for an ambulance at home?</a:t>
            </a:r>
          </a:p>
          <a:p>
            <a:endParaRPr lang="en-GB" sz="2400" dirty="0">
              <a:latin typeface="Comic Sans MS" pitchFamily="66" charset="0"/>
            </a:endParaRPr>
          </a:p>
          <a:p>
            <a:r>
              <a:rPr lang="en-GB" sz="2400" dirty="0" smtClean="0">
                <a:latin typeface="Comic Sans MS" pitchFamily="66" charset="0"/>
              </a:rPr>
              <a:t>Then they will ask you what</a:t>
            </a:r>
          </a:p>
          <a:p>
            <a:r>
              <a:rPr lang="en-GB" sz="2400" dirty="0" smtClean="0">
                <a:latin typeface="Comic Sans MS" pitchFamily="66" charset="0"/>
              </a:rPr>
              <a:t> has happened and will send</a:t>
            </a:r>
          </a:p>
          <a:p>
            <a:r>
              <a:rPr lang="en-GB" sz="2400" dirty="0" smtClean="0">
                <a:latin typeface="Comic Sans MS" pitchFamily="66" charset="0"/>
              </a:rPr>
              <a:t> some paramedics to help you.</a:t>
            </a:r>
            <a:endParaRPr lang="en-GB" sz="2400" dirty="0">
              <a:latin typeface="Comic Sans MS" pitchFamily="66" charset="0"/>
            </a:endParaRPr>
          </a:p>
        </p:txBody>
      </p:sp>
      <p:sp>
        <p:nvSpPr>
          <p:cNvPr id="3" name="AutoShape 2" descr="Cartoon Ambulance and EMT | Zazzle.co.u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196" name="Picture 4" descr="Ambulance And Paramedic Sign Combo | Games and Pl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933056"/>
            <a:ext cx="2713471" cy="2713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6662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7955" y="1527175"/>
            <a:ext cx="7488832" cy="461665"/>
          </a:xfrm>
          <a:prstGeom prst="rect">
            <a:avLst/>
          </a:prstGeom>
        </p:spPr>
        <p:txBody>
          <a:bodyPr wrap="square">
            <a:spAutoFit/>
          </a:bodyPr>
          <a:lstStyle/>
          <a:p>
            <a:r>
              <a:rPr lang="en-GB" sz="2400" dirty="0" smtClean="0">
                <a:latin typeface="Comic Sans MS" pitchFamily="66" charset="0"/>
                <a:hlinkClick r:id="rId2"/>
              </a:rPr>
              <a:t>https://</a:t>
            </a:r>
            <a:r>
              <a:rPr lang="en-GB" sz="2400" dirty="0" smtClean="0">
                <a:latin typeface="Comic Sans MS" pitchFamily="66" charset="0"/>
                <a:hlinkClick r:id="rId2"/>
              </a:rPr>
              <a:t>www.youtube.com/watch?v=CNxNIsQ_SzY</a:t>
            </a:r>
            <a:r>
              <a:rPr lang="en-GB" sz="2400" dirty="0" smtClean="0">
                <a:latin typeface="Comic Sans MS" pitchFamily="66" charset="0"/>
              </a:rPr>
              <a:t> </a:t>
            </a:r>
            <a:endParaRPr lang="en-GB" sz="2400" dirty="0">
              <a:latin typeface="Comic Sans MS" pitchFamily="66" charset="0"/>
            </a:endParaRPr>
          </a:p>
        </p:txBody>
      </p:sp>
      <p:sp>
        <p:nvSpPr>
          <p:cNvPr id="2" name="TextBox 1"/>
          <p:cNvSpPr txBox="1"/>
          <p:nvPr/>
        </p:nvSpPr>
        <p:spPr>
          <a:xfrm>
            <a:off x="323528" y="260648"/>
            <a:ext cx="8280920" cy="1077218"/>
          </a:xfrm>
          <a:prstGeom prst="rect">
            <a:avLst/>
          </a:prstGeom>
          <a:noFill/>
        </p:spPr>
        <p:txBody>
          <a:bodyPr wrap="square" rtlCol="0">
            <a:spAutoFit/>
          </a:bodyPr>
          <a:lstStyle/>
          <a:p>
            <a:r>
              <a:rPr lang="en-GB" sz="3200" dirty="0" smtClean="0">
                <a:latin typeface="Comic Sans MS" pitchFamily="66" charset="0"/>
              </a:rPr>
              <a:t>Watch this episode of Operation Ouch to find out what to do in an emergency.</a:t>
            </a:r>
            <a:endParaRPr lang="en-GB" sz="3200" dirty="0">
              <a:latin typeface="Comic Sans MS" pitchFamily="66" charset="0"/>
            </a:endParaRPr>
          </a:p>
        </p:txBody>
      </p:sp>
      <p:sp>
        <p:nvSpPr>
          <p:cNvPr id="3" name="TextBox 2"/>
          <p:cNvSpPr txBox="1"/>
          <p:nvPr/>
        </p:nvSpPr>
        <p:spPr>
          <a:xfrm>
            <a:off x="344279" y="1988840"/>
            <a:ext cx="8260169" cy="4801314"/>
          </a:xfrm>
          <a:prstGeom prst="rect">
            <a:avLst/>
          </a:prstGeom>
          <a:noFill/>
        </p:spPr>
        <p:txBody>
          <a:bodyPr wrap="square" rtlCol="0">
            <a:spAutoFit/>
          </a:bodyPr>
          <a:lstStyle/>
          <a:p>
            <a:r>
              <a:rPr lang="en-GB" sz="3200" dirty="0" smtClean="0">
                <a:latin typeface="Comic Sans MS" pitchFamily="66" charset="0"/>
              </a:rPr>
              <a:t>In this video you will find out what to do if …</a:t>
            </a:r>
          </a:p>
          <a:p>
            <a:pPr marL="285750" indent="-285750">
              <a:buFont typeface="Arial" pitchFamily="34" charset="0"/>
              <a:buChar char="•"/>
            </a:pPr>
            <a:r>
              <a:rPr lang="en-GB" sz="3200" dirty="0" smtClean="0">
                <a:latin typeface="Comic Sans MS" pitchFamily="66" charset="0"/>
              </a:rPr>
              <a:t>Someone gets burnt</a:t>
            </a:r>
          </a:p>
          <a:p>
            <a:pPr marL="285750" indent="-285750">
              <a:buFont typeface="Arial" pitchFamily="34" charset="0"/>
              <a:buChar char="•"/>
            </a:pPr>
            <a:r>
              <a:rPr lang="en-GB" sz="3200" dirty="0" smtClean="0">
                <a:latin typeface="Comic Sans MS" pitchFamily="66" charset="0"/>
              </a:rPr>
              <a:t>Someone has an asthma attack</a:t>
            </a:r>
          </a:p>
          <a:p>
            <a:pPr marL="285750" indent="-285750">
              <a:buFont typeface="Arial" pitchFamily="34" charset="0"/>
              <a:buChar char="•"/>
            </a:pPr>
            <a:r>
              <a:rPr lang="en-GB" sz="3200" dirty="0" smtClean="0">
                <a:latin typeface="Comic Sans MS" pitchFamily="66" charset="0"/>
              </a:rPr>
              <a:t>Someone is unresponsive or not breathing</a:t>
            </a:r>
          </a:p>
          <a:p>
            <a:pPr marL="285750" indent="-285750">
              <a:buFont typeface="Arial" pitchFamily="34" charset="0"/>
              <a:buChar char="•"/>
            </a:pPr>
            <a:r>
              <a:rPr lang="en-GB" sz="3200" dirty="0" smtClean="0">
                <a:latin typeface="Comic Sans MS" pitchFamily="66" charset="0"/>
              </a:rPr>
              <a:t>Someone has a serious allergic reaction</a:t>
            </a:r>
          </a:p>
          <a:p>
            <a:pPr marL="285750" indent="-285750">
              <a:buFont typeface="Arial" pitchFamily="34" charset="0"/>
              <a:buChar char="•"/>
            </a:pPr>
            <a:r>
              <a:rPr lang="en-GB" sz="3200" dirty="0" smtClean="0">
                <a:latin typeface="Comic Sans MS" pitchFamily="66" charset="0"/>
              </a:rPr>
              <a:t>Someone has swallowed something poisonous</a:t>
            </a:r>
          </a:p>
          <a:p>
            <a:pPr marL="285750" indent="-285750">
              <a:buFont typeface="Arial" pitchFamily="34" charset="0"/>
              <a:buChar char="•"/>
            </a:pPr>
            <a:endParaRPr lang="en-GB" dirty="0"/>
          </a:p>
        </p:txBody>
      </p:sp>
    </p:spTree>
    <p:extLst>
      <p:ext uri="{BB962C8B-B14F-4D97-AF65-F5344CB8AC3E}">
        <p14:creationId xmlns:p14="http://schemas.microsoft.com/office/powerpoint/2010/main" val="2116318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7664" y="332656"/>
            <a:ext cx="6264696" cy="584775"/>
          </a:xfrm>
          <a:prstGeom prst="rect">
            <a:avLst/>
          </a:prstGeom>
          <a:noFill/>
        </p:spPr>
        <p:txBody>
          <a:bodyPr wrap="square" rtlCol="0">
            <a:spAutoFit/>
          </a:bodyPr>
          <a:lstStyle/>
          <a:p>
            <a:pPr algn="ctr"/>
            <a:r>
              <a:rPr lang="en-GB" sz="3200" b="1" u="sng" dirty="0" smtClean="0">
                <a:latin typeface="Comic Sans MS" pitchFamily="66" charset="0"/>
              </a:rPr>
              <a:t>Your Task</a:t>
            </a:r>
            <a:endParaRPr lang="en-GB" sz="3200" b="1" u="sng" dirty="0">
              <a:latin typeface="Comic Sans MS" pitchFamily="66" charset="0"/>
            </a:endParaRPr>
          </a:p>
        </p:txBody>
      </p:sp>
      <p:sp>
        <p:nvSpPr>
          <p:cNvPr id="3" name="TextBox 2"/>
          <p:cNvSpPr txBox="1"/>
          <p:nvPr/>
        </p:nvSpPr>
        <p:spPr>
          <a:xfrm>
            <a:off x="395536" y="1196752"/>
            <a:ext cx="8424936" cy="5016758"/>
          </a:xfrm>
          <a:prstGeom prst="rect">
            <a:avLst/>
          </a:prstGeom>
          <a:noFill/>
        </p:spPr>
        <p:txBody>
          <a:bodyPr wrap="square" rtlCol="0">
            <a:spAutoFit/>
          </a:bodyPr>
          <a:lstStyle/>
          <a:p>
            <a:r>
              <a:rPr lang="en-GB" sz="3200" dirty="0" smtClean="0">
                <a:latin typeface="Comic Sans MS" pitchFamily="66" charset="0"/>
              </a:rPr>
              <a:t>Role play what to do in different situations.</a:t>
            </a:r>
          </a:p>
          <a:p>
            <a:endParaRPr lang="en-GB" sz="3200" dirty="0">
              <a:latin typeface="Comic Sans MS" pitchFamily="66" charset="0"/>
            </a:endParaRPr>
          </a:p>
          <a:p>
            <a:r>
              <a:rPr lang="en-GB" sz="3200" dirty="0" smtClean="0">
                <a:latin typeface="Comic Sans MS" pitchFamily="66" charset="0"/>
              </a:rPr>
              <a:t>or</a:t>
            </a:r>
          </a:p>
          <a:p>
            <a:endParaRPr lang="en-GB" sz="3200" dirty="0" smtClean="0">
              <a:latin typeface="Comic Sans MS" pitchFamily="66" charset="0"/>
            </a:endParaRPr>
          </a:p>
          <a:p>
            <a:r>
              <a:rPr lang="en-GB" sz="3200" dirty="0" smtClean="0">
                <a:latin typeface="Comic Sans MS" pitchFamily="66" charset="0"/>
              </a:rPr>
              <a:t>Make a poster to tell people what to do if injured or unwell.</a:t>
            </a:r>
          </a:p>
          <a:p>
            <a:endParaRPr lang="en-GB" sz="3200" dirty="0">
              <a:latin typeface="Comic Sans MS" pitchFamily="66" charset="0"/>
            </a:endParaRPr>
          </a:p>
          <a:p>
            <a:endParaRPr lang="en-GB" sz="3200" dirty="0" smtClean="0">
              <a:latin typeface="Comic Sans MS" pitchFamily="66" charset="0"/>
            </a:endParaRPr>
          </a:p>
          <a:p>
            <a:r>
              <a:rPr lang="en-GB" sz="3200" dirty="0" smtClean="0">
                <a:latin typeface="Comic Sans MS" pitchFamily="66" charset="0"/>
              </a:rPr>
              <a:t> </a:t>
            </a:r>
            <a:endParaRPr lang="en-GB" sz="3200" dirty="0">
              <a:latin typeface="Comic Sans MS" pitchFamily="66" charset="0"/>
            </a:endParaRPr>
          </a:p>
        </p:txBody>
      </p:sp>
    </p:spTree>
    <p:extLst>
      <p:ext uri="{BB962C8B-B14F-4D97-AF65-F5344CB8AC3E}">
        <p14:creationId xmlns:p14="http://schemas.microsoft.com/office/powerpoint/2010/main" val="32930866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TotalTime>
  <Words>445</Words>
  <Application>Microsoft Office PowerPoint</Application>
  <PresentationFormat>On-screen Show (4:3)</PresentationFormat>
  <Paragraphs>45</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King</dc:creator>
  <cp:lastModifiedBy>Liz King</cp:lastModifiedBy>
  <cp:revision>8</cp:revision>
  <dcterms:created xsi:type="dcterms:W3CDTF">2021-03-10T20:39:17Z</dcterms:created>
  <dcterms:modified xsi:type="dcterms:W3CDTF">2021-03-11T22:00:18Z</dcterms:modified>
</cp:coreProperties>
</file>